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3" r:id="rId4"/>
    <p:sldId id="264" r:id="rId5"/>
    <p:sldId id="262" r:id="rId6"/>
    <p:sldId id="267" r:id="rId7"/>
    <p:sldId id="272" r:id="rId8"/>
    <p:sldId id="270" r:id="rId9"/>
    <p:sldId id="269" r:id="rId10"/>
    <p:sldId id="268" r:id="rId11"/>
    <p:sldId id="271" r:id="rId12"/>
    <p:sldId id="273" r:id="rId13"/>
    <p:sldId id="274" r:id="rId14"/>
    <p:sldId id="275" r:id="rId15"/>
    <p:sldId id="276" r:id="rId16"/>
    <p:sldId id="278" r:id="rId17"/>
    <p:sldId id="277" r:id="rId18"/>
    <p:sldId id="279" r:id="rId19"/>
    <p:sldId id="280" r:id="rId20"/>
    <p:sldId id="26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141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C60019-2A08-4366-8FD9-29097F9AB954}"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100614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C60019-2A08-4366-8FD9-29097F9AB954}"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355256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C60019-2A08-4366-8FD9-29097F9AB954}"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2686026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C60019-2A08-4366-8FD9-29097F9AB954}"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254561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60019-2A08-4366-8FD9-29097F9AB954}"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421592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C60019-2A08-4366-8FD9-29097F9AB954}"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375111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C60019-2A08-4366-8FD9-29097F9AB954}" type="datetimeFigureOut">
              <a:rPr lang="en-US" smtClean="0"/>
              <a:t>7/3/2016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3574845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C60019-2A08-4366-8FD9-29097F9AB954}" type="datetimeFigureOut">
              <a:rPr lang="en-US" smtClean="0"/>
              <a:t>7/3/2016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380587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0019-2A08-4366-8FD9-29097F9AB954}" type="datetimeFigureOut">
              <a:rPr lang="en-US" smtClean="0"/>
              <a:t>7/3/2016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51932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60019-2A08-4366-8FD9-29097F9AB954}"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128669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60019-2A08-4366-8FD9-29097F9AB954}"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089B7-1A70-46A1-BDDF-8A305F7D2F4F}" type="slidenum">
              <a:rPr lang="en-US" smtClean="0"/>
              <a:t>‹#›</a:t>
            </a:fld>
            <a:endParaRPr lang="en-US"/>
          </a:p>
        </p:txBody>
      </p:sp>
    </p:spTree>
    <p:extLst>
      <p:ext uri="{BB962C8B-B14F-4D97-AF65-F5344CB8AC3E}">
        <p14:creationId xmlns:p14="http://schemas.microsoft.com/office/powerpoint/2010/main" val="254176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60019-2A08-4366-8FD9-29097F9AB954}" type="datetimeFigureOut">
              <a:rPr lang="en-US" smtClean="0"/>
              <a:t>7/3/2016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089B7-1A70-46A1-BDDF-8A305F7D2F4F}" type="slidenum">
              <a:rPr lang="en-US" smtClean="0"/>
              <a:t>‹#›</a:t>
            </a:fld>
            <a:endParaRPr lang="en-US"/>
          </a:p>
        </p:txBody>
      </p:sp>
    </p:spTree>
    <p:extLst>
      <p:ext uri="{BB962C8B-B14F-4D97-AF65-F5344CB8AC3E}">
        <p14:creationId xmlns:p14="http://schemas.microsoft.com/office/powerpoint/2010/main" val="3910757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liparts.co/cliparts/pi5/rzn/pi5rznyb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879678" y="3086670"/>
            <a:ext cx="5003610" cy="1384995"/>
          </a:xfrm>
          <a:prstGeom prst="rect">
            <a:avLst/>
          </a:prstGeom>
          <a:noFill/>
        </p:spPr>
        <p:txBody>
          <a:bodyPr wrap="square">
            <a:spAutoFit/>
          </a:bodyPr>
          <a:lstStyle/>
          <a:p>
            <a:pPr algn="ctr"/>
            <a:r>
              <a:rPr lang="en-US" sz="2800" b="1" i="1" dirty="0" smtClean="0">
                <a:solidFill>
                  <a:schemeClr val="bg1"/>
                </a:solidFill>
                <a:latin typeface="Times New Roman" pitchFamily="18" charset="0"/>
                <a:cs typeface="Times New Roman" pitchFamily="18" charset="0"/>
              </a:rPr>
              <a:t>“</a:t>
            </a:r>
            <a:r>
              <a:rPr lang="en-US" sz="2800" b="1" i="1" dirty="0">
                <a:solidFill>
                  <a:schemeClr val="bg1"/>
                </a:solidFill>
                <a:latin typeface="Times New Roman" pitchFamily="18" charset="0"/>
                <a:cs typeface="Times New Roman" pitchFamily="18" charset="0"/>
              </a:rPr>
              <a:t>You have been set free from sin and have become slaves to righteousness</a:t>
            </a:r>
            <a:r>
              <a:rPr lang="en-US" sz="2800" b="1" i="1" dirty="0" smtClean="0">
                <a:solidFill>
                  <a:schemeClr val="bg1"/>
                </a:solidFill>
                <a:latin typeface="Times New Roman" pitchFamily="18" charset="0"/>
                <a:cs typeface="Times New Roman" pitchFamily="18" charset="0"/>
              </a:rPr>
              <a:t>.” Romans 6:18 </a:t>
            </a:r>
            <a:endParaRPr lang="en-US" sz="2800" b="1" i="1" dirty="0">
              <a:solidFill>
                <a:schemeClr val="bg1"/>
              </a:solidFill>
              <a:latin typeface="Times New Roman" pitchFamily="18" charset="0"/>
              <a:cs typeface="Times New Roman" pitchFamily="18"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dirty="0" smtClean="0">
                <a:solidFill>
                  <a:schemeClr val="bg1"/>
                </a:solidFill>
                <a:latin typeface="Times New Roman" pitchFamily="18" charset="0"/>
                <a:cs typeface="Times New Roman" pitchFamily="18" charset="0"/>
              </a:rPr>
              <a:t>“Free to Be Slaves”</a:t>
            </a:r>
            <a:endParaRPr lang="en-US" sz="72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7471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chemeClr val="bg1"/>
                </a:solidFill>
                <a:latin typeface="Times New Roman" pitchFamily="18" charset="0"/>
                <a:cs typeface="Times New Roman" pitchFamily="18" charset="0"/>
              </a:rPr>
              <a:t>Christian Freedom</a:t>
            </a:r>
            <a:endParaRPr lang="en-US" sz="4800" b="1" dirty="0">
              <a:solidFill>
                <a:schemeClr val="bg1"/>
              </a:solidFill>
              <a:latin typeface="Times New Roman" pitchFamily="18" charset="0"/>
              <a:cs typeface="Times New Roman" pitchFamily="18" charset="0"/>
            </a:endParaRPr>
          </a:p>
        </p:txBody>
      </p:sp>
      <p:pic>
        <p:nvPicPr>
          <p:cNvPr id="7172"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912197"/>
            <a:ext cx="2060812" cy="19647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88108" y="1215242"/>
            <a:ext cx="7055892" cy="5078313"/>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from</a:t>
            </a:r>
            <a:r>
              <a:rPr lang="en-US" sz="5400" b="1" dirty="0" smtClean="0">
                <a:latin typeface="Times New Roman" panose="02020603050405020304" pitchFamily="18" charset="0"/>
                <a:cs typeface="Times New Roman" panose="02020603050405020304" pitchFamily="18" charset="0"/>
              </a:rPr>
              <a:t>:</a:t>
            </a:r>
          </a:p>
          <a:p>
            <a:pPr lvl="1"/>
            <a:r>
              <a:rPr lang="en-US" sz="5400" b="1" dirty="0" smtClean="0">
                <a:latin typeface="Times New Roman" panose="02020603050405020304" pitchFamily="18" charset="0"/>
                <a:cs typeface="Times New Roman" panose="02020603050405020304" pitchFamily="18" charset="0"/>
              </a:rPr>
              <a:t>1. Sin!</a:t>
            </a:r>
          </a:p>
          <a:p>
            <a:pPr lvl="1"/>
            <a:r>
              <a:rPr lang="en-US" sz="5400" b="1" dirty="0" smtClean="0">
                <a:latin typeface="Times New Roman" panose="02020603050405020304" pitchFamily="18" charset="0"/>
                <a:cs typeface="Times New Roman" panose="02020603050405020304" pitchFamily="18" charset="0"/>
              </a:rPr>
              <a:t>2. Death!</a:t>
            </a:r>
          </a:p>
          <a:p>
            <a:pPr lvl="1"/>
            <a:r>
              <a:rPr lang="en-US" sz="5400" b="1" dirty="0" smtClean="0">
                <a:latin typeface="Times New Roman" panose="02020603050405020304" pitchFamily="18" charset="0"/>
                <a:cs typeface="Times New Roman" panose="02020603050405020304" pitchFamily="18" charset="0"/>
              </a:rPr>
              <a:t>3. The Law!</a:t>
            </a:r>
          </a:p>
          <a:p>
            <a:pPr lvl="1"/>
            <a:r>
              <a:rPr lang="en-US" sz="5400" b="1" dirty="0" smtClean="0">
                <a:latin typeface="Times New Roman" panose="02020603050405020304" pitchFamily="18" charset="0"/>
                <a:cs typeface="Times New Roman" panose="02020603050405020304" pitchFamily="18" charset="0"/>
              </a:rPr>
              <a:t>4. Earning salvation!</a:t>
            </a:r>
          </a:p>
          <a:p>
            <a:pPr lvl="1"/>
            <a:r>
              <a:rPr lang="en-US" sz="5400" b="1" i="1" dirty="0" smtClean="0">
                <a:latin typeface="Times New Roman" panose="02020603050405020304" pitchFamily="18" charset="0"/>
                <a:cs typeface="Times New Roman" panose="02020603050405020304" pitchFamily="18" charset="0"/>
              </a:rPr>
              <a:t>Spiritual Slavery</a:t>
            </a:r>
            <a:r>
              <a:rPr lang="en-US" sz="54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75763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chemeClr val="bg1"/>
                </a:solidFill>
                <a:latin typeface="Times New Roman" pitchFamily="18" charset="0"/>
                <a:cs typeface="Times New Roman" pitchFamily="18" charset="0"/>
              </a:rPr>
              <a:t>Christian Freedom</a:t>
            </a:r>
            <a:endParaRPr lang="en-US" sz="4800" b="1" dirty="0">
              <a:solidFill>
                <a:schemeClr val="bg1"/>
              </a:solidFill>
              <a:latin typeface="Times New Roman" pitchFamily="18" charset="0"/>
              <a:cs typeface="Times New Roman" pitchFamily="18" charset="0"/>
            </a:endParaRPr>
          </a:p>
        </p:txBody>
      </p:sp>
      <p:pic>
        <p:nvPicPr>
          <p:cNvPr id="7172"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912197"/>
            <a:ext cx="2060812" cy="19647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88108" y="1215242"/>
            <a:ext cx="7055892" cy="5078313"/>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from</a:t>
            </a:r>
            <a:r>
              <a:rPr lang="en-US" sz="5400" b="1" dirty="0" smtClean="0">
                <a:latin typeface="Times New Roman" panose="02020603050405020304" pitchFamily="18" charset="0"/>
                <a:cs typeface="Times New Roman" panose="02020603050405020304" pitchFamily="18" charset="0"/>
              </a:rPr>
              <a:t>:</a:t>
            </a:r>
          </a:p>
          <a:p>
            <a:pPr lvl="1"/>
            <a:r>
              <a:rPr lang="en-US" sz="5400" b="1" dirty="0" smtClean="0">
                <a:latin typeface="Times New Roman" panose="02020603050405020304" pitchFamily="18" charset="0"/>
                <a:cs typeface="Times New Roman" panose="02020603050405020304" pitchFamily="18" charset="0"/>
              </a:rPr>
              <a:t>1. Sin!</a:t>
            </a:r>
          </a:p>
          <a:p>
            <a:pPr lvl="1"/>
            <a:r>
              <a:rPr lang="en-US" sz="5400" b="1" dirty="0" smtClean="0">
                <a:latin typeface="Times New Roman" panose="02020603050405020304" pitchFamily="18" charset="0"/>
                <a:cs typeface="Times New Roman" panose="02020603050405020304" pitchFamily="18" charset="0"/>
              </a:rPr>
              <a:t>2. Death!</a:t>
            </a:r>
          </a:p>
          <a:p>
            <a:pPr lvl="1"/>
            <a:r>
              <a:rPr lang="en-US" sz="5400" b="1" dirty="0" smtClean="0">
                <a:latin typeface="Times New Roman" panose="02020603050405020304" pitchFamily="18" charset="0"/>
                <a:cs typeface="Times New Roman" panose="02020603050405020304" pitchFamily="18" charset="0"/>
              </a:rPr>
              <a:t>3. The Law!</a:t>
            </a:r>
          </a:p>
          <a:p>
            <a:pPr lvl="1"/>
            <a:r>
              <a:rPr lang="en-US" sz="5400" b="1" dirty="0" smtClean="0">
                <a:latin typeface="Times New Roman" panose="02020603050405020304" pitchFamily="18" charset="0"/>
                <a:cs typeface="Times New Roman" panose="02020603050405020304" pitchFamily="18" charset="0"/>
              </a:rPr>
              <a:t>4. Earning salvation!</a:t>
            </a:r>
          </a:p>
          <a:p>
            <a:pPr lvl="1"/>
            <a:r>
              <a:rPr lang="en-US" sz="5400" b="1" i="1" dirty="0" smtClean="0">
                <a:latin typeface="Times New Roman" panose="02020603050405020304" pitchFamily="18" charset="0"/>
                <a:cs typeface="Times New Roman" panose="02020603050405020304" pitchFamily="18" charset="0"/>
              </a:rPr>
              <a:t>Spiritual Slavery</a:t>
            </a:r>
            <a:r>
              <a:rPr lang="en-US" sz="5400" b="1" dirty="0" smtClean="0">
                <a:latin typeface="Times New Roman" panose="02020603050405020304" pitchFamily="18" charset="0"/>
                <a:cs typeface="Times New Roman" panose="02020603050405020304" pitchFamily="18" charset="0"/>
              </a:rPr>
              <a:t>!</a:t>
            </a:r>
          </a:p>
        </p:txBody>
      </p:sp>
      <p:sp>
        <p:nvSpPr>
          <p:cNvPr id="6" name="Rectangle 5"/>
          <p:cNvSpPr/>
          <p:nvPr/>
        </p:nvSpPr>
        <p:spPr>
          <a:xfrm rot="20024687">
            <a:off x="458866" y="3432433"/>
            <a:ext cx="8226267" cy="1446550"/>
          </a:xfrm>
          <a:prstGeom prst="rect">
            <a:avLst/>
          </a:prstGeom>
          <a:solidFill>
            <a:schemeClr val="bg1"/>
          </a:solidFill>
          <a:ln w="38100">
            <a:solidFill>
              <a:srgbClr val="FF0000"/>
            </a:solidFill>
          </a:ln>
          <a:effectLst>
            <a:glow rad="101600">
              <a:srgbClr val="FF0000">
                <a:alpha val="60000"/>
              </a:srgbClr>
            </a:glow>
          </a:effectLst>
        </p:spPr>
        <p:txBody>
          <a:bodyPr wrap="square">
            <a:spAutoFit/>
          </a:bodyPr>
          <a:lstStyle/>
          <a:p>
            <a:pPr algn="ctr"/>
            <a:r>
              <a:rPr lang="en-US" sz="4400" b="1" dirty="0" smtClean="0">
                <a:solidFill>
                  <a:srgbClr val="FF0000"/>
                </a:solidFill>
                <a:latin typeface="Times New Roman" pitchFamily="18" charset="0"/>
                <a:cs typeface="Times New Roman" pitchFamily="18" charset="0"/>
              </a:rPr>
              <a:t>“</a:t>
            </a:r>
            <a:r>
              <a:rPr lang="en-US" sz="4400" b="1" dirty="0">
                <a:solidFill>
                  <a:srgbClr val="FF0000"/>
                </a:solidFill>
                <a:latin typeface="Times New Roman" pitchFamily="18" charset="0"/>
                <a:cs typeface="Times New Roman" pitchFamily="18" charset="0"/>
              </a:rPr>
              <a:t>If the Son sets you free, you are free indeed!” John 8:36</a:t>
            </a:r>
          </a:p>
        </p:txBody>
      </p:sp>
    </p:spTree>
    <p:extLst>
      <p:ext uri="{BB962C8B-B14F-4D97-AF65-F5344CB8AC3E}">
        <p14:creationId xmlns:p14="http://schemas.microsoft.com/office/powerpoint/2010/main" val="1021892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chemeClr val="bg1"/>
                </a:solidFill>
                <a:latin typeface="Times New Roman" pitchFamily="18" charset="0"/>
                <a:cs typeface="Times New Roman" pitchFamily="18" charset="0"/>
              </a:rPr>
              <a:t>Christian Freedom</a:t>
            </a:r>
            <a:endParaRPr lang="en-US" sz="4800" b="1" dirty="0">
              <a:solidFill>
                <a:schemeClr val="bg1"/>
              </a:solidFill>
              <a:latin typeface="Times New Roman" pitchFamily="18" charset="0"/>
              <a:cs typeface="Times New Roman" pitchFamily="18" charset="0"/>
            </a:endParaRPr>
          </a:p>
        </p:txBody>
      </p:sp>
      <p:pic>
        <p:nvPicPr>
          <p:cNvPr id="7172"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912197"/>
            <a:ext cx="2060812" cy="1964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3139054"/>
            <a:ext cx="2060812" cy="19647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88108" y="1215242"/>
            <a:ext cx="7055892" cy="5601533"/>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from</a:t>
            </a:r>
            <a:r>
              <a:rPr lang="en-US" sz="5400" b="1" dirty="0" smtClean="0">
                <a:latin typeface="Times New Roman" panose="02020603050405020304" pitchFamily="18" charset="0"/>
                <a:cs typeface="Times New Roman" panose="02020603050405020304" pitchFamily="18" charset="0"/>
              </a:rPr>
              <a:t>:</a:t>
            </a:r>
          </a:p>
          <a:p>
            <a:r>
              <a:rPr lang="en-US" sz="8800" b="1" dirty="0" smtClean="0">
                <a:latin typeface="Times New Roman" panose="02020603050405020304" pitchFamily="18" charset="0"/>
                <a:cs typeface="Times New Roman" panose="02020603050405020304" pitchFamily="18" charset="0"/>
              </a:rPr>
              <a:t> </a:t>
            </a:r>
            <a:endParaRPr lang="en-US" sz="5400" b="1" dirty="0" smtClean="0">
              <a:latin typeface="Times New Roman" panose="02020603050405020304" pitchFamily="18" charset="0"/>
              <a:cs typeface="Times New Roman" panose="02020603050405020304" pitchFamily="18" charset="0"/>
            </a:endParaRPr>
          </a:p>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for</a:t>
            </a:r>
            <a:r>
              <a:rPr lang="en-US" sz="5400" b="1" dirty="0" smtClean="0">
                <a:latin typeface="Times New Roman" panose="02020603050405020304" pitchFamily="18" charset="0"/>
                <a:cs typeface="Times New Roman" panose="02020603050405020304" pitchFamily="18" charset="0"/>
              </a:rPr>
              <a:t>:</a:t>
            </a:r>
          </a:p>
          <a:p>
            <a:pPr lvl="1"/>
            <a:r>
              <a:rPr lang="en-US" sz="5400" b="1" dirty="0" smtClean="0">
                <a:latin typeface="Times New Roman" panose="02020603050405020304" pitchFamily="18" charset="0"/>
                <a:cs typeface="Times New Roman" panose="02020603050405020304" pitchFamily="18" charset="0"/>
              </a:rPr>
              <a:t>1. Life with God!</a:t>
            </a:r>
          </a:p>
          <a:p>
            <a:pPr lvl="1"/>
            <a:r>
              <a:rPr lang="en-US" sz="5400" b="1" dirty="0" smtClean="0">
                <a:latin typeface="Times New Roman" panose="02020603050405020304" pitchFamily="18" charset="0"/>
                <a:cs typeface="Times New Roman" panose="02020603050405020304" pitchFamily="18" charset="0"/>
              </a:rPr>
              <a:t>2. Life abundant!</a:t>
            </a:r>
          </a:p>
          <a:p>
            <a:pPr lvl="1"/>
            <a:r>
              <a:rPr lang="en-US" sz="5400" b="1" dirty="0" smtClean="0">
                <a:latin typeface="Times New Roman" panose="02020603050405020304" pitchFamily="18" charset="0"/>
                <a:cs typeface="Times New Roman" panose="02020603050405020304" pitchFamily="18" charset="0"/>
              </a:rPr>
              <a:t>3. Life eternal!</a:t>
            </a:r>
          </a:p>
        </p:txBody>
      </p:sp>
    </p:spTree>
    <p:extLst>
      <p:ext uri="{BB962C8B-B14F-4D97-AF65-F5344CB8AC3E}">
        <p14:creationId xmlns:p14="http://schemas.microsoft.com/office/powerpoint/2010/main" val="2499689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chemeClr val="bg1"/>
                </a:solidFill>
                <a:latin typeface="Times New Roman" pitchFamily="18" charset="0"/>
                <a:cs typeface="Times New Roman" pitchFamily="18" charset="0"/>
              </a:rPr>
              <a:t>Christian Freedom</a:t>
            </a:r>
            <a:endParaRPr lang="en-US" sz="4800" b="1" dirty="0">
              <a:solidFill>
                <a:schemeClr val="bg1"/>
              </a:solidFill>
              <a:latin typeface="Times New Roman" pitchFamily="18" charset="0"/>
              <a:cs typeface="Times New Roman" pitchFamily="18" charset="0"/>
            </a:endParaRPr>
          </a:p>
        </p:txBody>
      </p:sp>
      <p:pic>
        <p:nvPicPr>
          <p:cNvPr id="7172"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912197"/>
            <a:ext cx="2060812" cy="1964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3139054"/>
            <a:ext cx="2060812" cy="19647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88108" y="1215242"/>
            <a:ext cx="7055892" cy="5693866"/>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from</a:t>
            </a:r>
            <a:r>
              <a:rPr lang="en-US" sz="5400" b="1" dirty="0" smtClean="0">
                <a:latin typeface="Times New Roman" panose="02020603050405020304" pitchFamily="18" charset="0"/>
                <a:cs typeface="Times New Roman" panose="02020603050405020304" pitchFamily="18" charset="0"/>
              </a:rPr>
              <a:t>:</a:t>
            </a:r>
          </a:p>
          <a:p>
            <a:r>
              <a:rPr lang="en-US" sz="8800" b="1" dirty="0" smtClean="0">
                <a:latin typeface="Times New Roman" panose="02020603050405020304" pitchFamily="18" charset="0"/>
                <a:cs typeface="Times New Roman" panose="02020603050405020304" pitchFamily="18" charset="0"/>
              </a:rPr>
              <a:t> </a:t>
            </a:r>
            <a:endParaRPr lang="en-US" sz="5400" b="1" dirty="0" smtClean="0">
              <a:latin typeface="Times New Roman" panose="02020603050405020304" pitchFamily="18" charset="0"/>
              <a:cs typeface="Times New Roman" panose="02020603050405020304" pitchFamily="18" charset="0"/>
            </a:endParaRPr>
          </a:p>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for</a:t>
            </a:r>
            <a:r>
              <a:rPr lang="en-US" sz="5400" b="1" dirty="0" smtClean="0">
                <a:latin typeface="Times New Roman" panose="02020603050405020304" pitchFamily="18" charset="0"/>
                <a:cs typeface="Times New Roman" panose="02020603050405020304" pitchFamily="18" charset="0"/>
              </a:rPr>
              <a:t>:</a:t>
            </a:r>
          </a:p>
          <a:p>
            <a:pPr lvl="1">
              <a:lnSpc>
                <a:spcPts val="4800"/>
              </a:lnSpc>
            </a:pPr>
            <a:r>
              <a:rPr lang="en-US" sz="4400" b="1" dirty="0" smtClean="0">
                <a:latin typeface="Times New Roman" panose="02020603050405020304" pitchFamily="18" charset="0"/>
                <a:cs typeface="Times New Roman" panose="02020603050405020304" pitchFamily="18" charset="0"/>
              </a:rPr>
              <a:t>1. Life with God!</a:t>
            </a:r>
          </a:p>
          <a:p>
            <a:pPr lvl="1">
              <a:lnSpc>
                <a:spcPts val="4800"/>
              </a:lnSpc>
            </a:pPr>
            <a:r>
              <a:rPr lang="en-US" sz="4400" b="1" dirty="0" smtClean="0">
                <a:latin typeface="Times New Roman" panose="02020603050405020304" pitchFamily="18" charset="0"/>
                <a:cs typeface="Times New Roman" panose="02020603050405020304" pitchFamily="18" charset="0"/>
              </a:rPr>
              <a:t>2. Life abundant!</a:t>
            </a:r>
          </a:p>
          <a:p>
            <a:pPr lvl="1">
              <a:lnSpc>
                <a:spcPts val="4800"/>
              </a:lnSpc>
            </a:pPr>
            <a:r>
              <a:rPr lang="en-US" sz="4400" b="1" dirty="0" smtClean="0">
                <a:latin typeface="Times New Roman" panose="02020603050405020304" pitchFamily="18" charset="0"/>
                <a:cs typeface="Times New Roman" panose="02020603050405020304" pitchFamily="18" charset="0"/>
              </a:rPr>
              <a:t>3. Life eternal!</a:t>
            </a:r>
          </a:p>
          <a:p>
            <a:pPr lvl="1">
              <a:lnSpc>
                <a:spcPts val="4800"/>
              </a:lnSpc>
            </a:pPr>
            <a:r>
              <a:rPr lang="en-US" sz="4400" b="1" dirty="0" smtClean="0">
                <a:latin typeface="Times New Roman" panose="02020603050405020304" pitchFamily="18" charset="0"/>
                <a:cs typeface="Times New Roman" panose="02020603050405020304" pitchFamily="18" charset="0"/>
              </a:rPr>
              <a:t>4. Slavery!</a:t>
            </a:r>
          </a:p>
        </p:txBody>
      </p:sp>
    </p:spTree>
    <p:extLst>
      <p:ext uri="{BB962C8B-B14F-4D97-AF65-F5344CB8AC3E}">
        <p14:creationId xmlns:p14="http://schemas.microsoft.com/office/powerpoint/2010/main" val="804087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liparts.co/cliparts/pi5/rzn/pi5rznyb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457200" y="765957"/>
            <a:ext cx="8229600" cy="1143000"/>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dirty="0">
                <a:solidFill>
                  <a:schemeClr val="bg1"/>
                </a:solidFill>
                <a:latin typeface="Times New Roman" pitchFamily="18" charset="0"/>
                <a:cs typeface="Times New Roman" pitchFamily="18" charset="0"/>
              </a:rPr>
              <a:t>The lie of the autonomous self!</a:t>
            </a:r>
          </a:p>
        </p:txBody>
      </p:sp>
    </p:spTree>
    <p:extLst>
      <p:ext uri="{BB962C8B-B14F-4D97-AF65-F5344CB8AC3E}">
        <p14:creationId xmlns:p14="http://schemas.microsoft.com/office/powerpoint/2010/main" val="1279674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Times New Roman" pitchFamily="18" charset="0"/>
                <a:cs typeface="Times New Roman" pitchFamily="18" charset="0"/>
              </a:rPr>
              <a:t>Free to Be Slaves</a:t>
            </a:r>
          </a:p>
        </p:txBody>
      </p:sp>
      <p:sp>
        <p:nvSpPr>
          <p:cNvPr id="2" name="TextBox 1"/>
          <p:cNvSpPr txBox="1"/>
          <p:nvPr/>
        </p:nvSpPr>
        <p:spPr>
          <a:xfrm>
            <a:off x="156949" y="1215242"/>
            <a:ext cx="8830101" cy="769441"/>
          </a:xfrm>
          <a:prstGeom prst="rect">
            <a:avLst/>
          </a:prstGeom>
          <a:noFill/>
        </p:spPr>
        <p:txBody>
          <a:bodyPr wrap="square" rtlCol="0">
            <a:spAutoFit/>
          </a:bodyPr>
          <a:lstStyle/>
          <a:p>
            <a:pPr algn="ctr"/>
            <a:r>
              <a:rPr lang="en-US" sz="4400" b="1" dirty="0" smtClean="0">
                <a:latin typeface="Times New Roman" panose="02020603050405020304" pitchFamily="18" charset="0"/>
                <a:cs typeface="Times New Roman" panose="02020603050405020304" pitchFamily="18" charset="0"/>
              </a:rPr>
              <a:t>The Lie of the Autonomous Self</a:t>
            </a:r>
          </a:p>
        </p:txBody>
      </p:sp>
      <p:pic>
        <p:nvPicPr>
          <p:cNvPr id="12290" name="Picture 2" descr="http://www.webweaver.nu/clipart/img/misc/usa/b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5549" y="2380989"/>
            <a:ext cx="4152900" cy="419101"/>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www.webweaver.nu/clipart/img/misc/usa/b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5549" y="4482744"/>
            <a:ext cx="4152900" cy="41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256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Times New Roman" pitchFamily="18" charset="0"/>
                <a:cs typeface="Times New Roman" pitchFamily="18" charset="0"/>
              </a:rPr>
              <a:t>Romans </a:t>
            </a:r>
            <a:r>
              <a:rPr lang="en-US" sz="4800" b="1" dirty="0" smtClean="0">
                <a:solidFill>
                  <a:schemeClr val="bg1"/>
                </a:solidFill>
                <a:latin typeface="Times New Roman" pitchFamily="18" charset="0"/>
                <a:cs typeface="Times New Roman" pitchFamily="18" charset="0"/>
              </a:rPr>
              <a:t>6:15-18 </a:t>
            </a:r>
            <a:endParaRPr lang="en-US" sz="4800" b="1" dirty="0">
              <a:solidFill>
                <a:schemeClr val="bg1"/>
              </a:solidFill>
              <a:latin typeface="Times New Roman" pitchFamily="18" charset="0"/>
              <a:cs typeface="Times New Roman" pitchFamily="18" charset="0"/>
            </a:endParaRPr>
          </a:p>
        </p:txBody>
      </p:sp>
      <p:sp>
        <p:nvSpPr>
          <p:cNvPr id="2" name="TextBox 1"/>
          <p:cNvSpPr txBox="1"/>
          <p:nvPr/>
        </p:nvSpPr>
        <p:spPr>
          <a:xfrm>
            <a:off x="136478" y="905113"/>
            <a:ext cx="8898339" cy="5509200"/>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	What then? Shall we sin because we are not under law but under grace? By no means! Don't you know that when you offer yourselves to someone to obey him as slaves, you are slaves to the one whom you obey–whether you are slaves to sin, which leads to death, or to obedience, which leads to righteousness? But thanks be to God that, though you used to be slaves to sin, you whole-heartedly obeyed the form of teaching to which you were entrusted. You have been set free from sin and have become slaves to righteousness.</a:t>
            </a:r>
          </a:p>
        </p:txBody>
      </p:sp>
    </p:spTree>
    <p:extLst>
      <p:ext uri="{BB962C8B-B14F-4D97-AF65-F5344CB8AC3E}">
        <p14:creationId xmlns:p14="http://schemas.microsoft.com/office/powerpoint/2010/main" val="3888363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Times New Roman" pitchFamily="18" charset="0"/>
                <a:cs typeface="Times New Roman" pitchFamily="18" charset="0"/>
              </a:rPr>
              <a:t>Free to Be Slaves</a:t>
            </a:r>
          </a:p>
        </p:txBody>
      </p:sp>
      <p:sp>
        <p:nvSpPr>
          <p:cNvPr id="2" name="TextBox 1"/>
          <p:cNvSpPr txBox="1"/>
          <p:nvPr/>
        </p:nvSpPr>
        <p:spPr>
          <a:xfrm>
            <a:off x="156949" y="1215242"/>
            <a:ext cx="8830101" cy="5632311"/>
          </a:xfrm>
          <a:prstGeom prst="rect">
            <a:avLst/>
          </a:prstGeom>
          <a:noFill/>
        </p:spPr>
        <p:txBody>
          <a:bodyPr wrap="square" rtlCol="0">
            <a:spAutoFit/>
          </a:bodyPr>
          <a:lstStyle/>
          <a:p>
            <a:pPr algn="ctr"/>
            <a:r>
              <a:rPr lang="en-US" sz="4400" b="1" dirty="0" smtClean="0">
                <a:latin typeface="Times New Roman" panose="02020603050405020304" pitchFamily="18" charset="0"/>
                <a:cs typeface="Times New Roman" panose="02020603050405020304" pitchFamily="18" charset="0"/>
              </a:rPr>
              <a:t>The Lie of the Autonomous Self</a:t>
            </a:r>
          </a:p>
          <a:p>
            <a:pPr algn="ctr"/>
            <a:endParaRPr lang="en-US" sz="4400" b="1" dirty="0" smtClean="0">
              <a:latin typeface="Times New Roman" panose="02020603050405020304" pitchFamily="18" charset="0"/>
              <a:cs typeface="Times New Roman" panose="02020603050405020304" pitchFamily="18" charset="0"/>
            </a:endParaRPr>
          </a:p>
          <a:p>
            <a:pPr algn="ctr"/>
            <a:endParaRPr lang="en-US" sz="4400" b="1" dirty="0" smtClean="0">
              <a:latin typeface="Times New Roman" panose="02020603050405020304" pitchFamily="18" charset="0"/>
              <a:cs typeface="Times New Roman" panose="02020603050405020304" pitchFamily="18" charset="0"/>
            </a:endParaRPr>
          </a:p>
          <a:p>
            <a:pPr algn="ctr"/>
            <a:r>
              <a:rPr lang="en-US" sz="4400" b="1" dirty="0" smtClean="0">
                <a:latin typeface="Times New Roman" panose="02020603050405020304" pitchFamily="18" charset="0"/>
                <a:cs typeface="Times New Roman" panose="02020603050405020304" pitchFamily="18" charset="0"/>
              </a:rPr>
              <a:t>Slaves to Righteousness</a:t>
            </a:r>
          </a:p>
          <a:p>
            <a:pPr algn="ctr"/>
            <a:endParaRPr lang="en-US" sz="4400" b="1" dirty="0">
              <a:latin typeface="Times New Roman" panose="02020603050405020304" pitchFamily="18" charset="0"/>
              <a:cs typeface="Times New Roman" panose="02020603050405020304" pitchFamily="18" charset="0"/>
            </a:endParaRPr>
          </a:p>
          <a:p>
            <a:pPr algn="ctr"/>
            <a:endParaRPr lang="en-US" sz="3200"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Romans 6:18, “You have been set free from sin and have become slaves to righteousness.”</a:t>
            </a:r>
          </a:p>
          <a:p>
            <a:pPr algn="ctr"/>
            <a:endParaRPr lang="en-US" sz="4400" b="1" dirty="0" smtClean="0">
              <a:latin typeface="Times New Roman" panose="02020603050405020304" pitchFamily="18" charset="0"/>
              <a:cs typeface="Times New Roman" panose="02020603050405020304" pitchFamily="18" charset="0"/>
            </a:endParaRPr>
          </a:p>
        </p:txBody>
      </p:sp>
      <p:pic>
        <p:nvPicPr>
          <p:cNvPr id="12290" name="Picture 2" descr="http://www.webweaver.nu/clipart/img/misc/usa/b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5549" y="2380989"/>
            <a:ext cx="4152900" cy="41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937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Times New Roman" pitchFamily="18" charset="0"/>
                <a:cs typeface="Times New Roman" pitchFamily="18" charset="0"/>
              </a:rPr>
              <a:t>Galatians 5:13-14</a:t>
            </a:r>
          </a:p>
        </p:txBody>
      </p:sp>
      <p:sp>
        <p:nvSpPr>
          <p:cNvPr id="2" name="TextBox 1"/>
          <p:cNvSpPr txBox="1"/>
          <p:nvPr/>
        </p:nvSpPr>
        <p:spPr>
          <a:xfrm>
            <a:off x="136477" y="1232659"/>
            <a:ext cx="8898339" cy="397031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For you were called to freedom, brothers and sisters; only do not use your freedom as an opportunity for self indulgence, but through love become slaves to one another. For the whole law is summed up in a single commandment, “You shall love your neighbor as yourself.”</a:t>
            </a:r>
          </a:p>
        </p:txBody>
      </p:sp>
    </p:spTree>
    <p:extLst>
      <p:ext uri="{BB962C8B-B14F-4D97-AF65-F5344CB8AC3E}">
        <p14:creationId xmlns:p14="http://schemas.microsoft.com/office/powerpoint/2010/main" val="1230083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Times New Roman" pitchFamily="18" charset="0"/>
                <a:cs typeface="Times New Roman" pitchFamily="18" charset="0"/>
              </a:rPr>
              <a:t>Free to Be Slaves</a:t>
            </a:r>
          </a:p>
        </p:txBody>
      </p:sp>
      <p:sp>
        <p:nvSpPr>
          <p:cNvPr id="2" name="TextBox 1"/>
          <p:cNvSpPr txBox="1"/>
          <p:nvPr/>
        </p:nvSpPr>
        <p:spPr>
          <a:xfrm>
            <a:off x="156949" y="1215242"/>
            <a:ext cx="8830101" cy="4832092"/>
          </a:xfrm>
          <a:prstGeom prst="rect">
            <a:avLst/>
          </a:prstGeom>
          <a:noFill/>
        </p:spPr>
        <p:txBody>
          <a:bodyPr wrap="square" rtlCol="0">
            <a:spAutoFit/>
          </a:bodyPr>
          <a:lstStyle/>
          <a:p>
            <a:pPr algn="ctr"/>
            <a:r>
              <a:rPr lang="en-US" sz="4400" b="1" dirty="0" smtClean="0">
                <a:latin typeface="Times New Roman" panose="02020603050405020304" pitchFamily="18" charset="0"/>
                <a:cs typeface="Times New Roman" panose="02020603050405020304" pitchFamily="18" charset="0"/>
              </a:rPr>
              <a:t>The Lie of the Autonomous Self</a:t>
            </a:r>
          </a:p>
          <a:p>
            <a:pPr algn="ctr"/>
            <a:endParaRPr lang="en-US" sz="4400" b="1" dirty="0" smtClean="0">
              <a:latin typeface="Times New Roman" panose="02020603050405020304" pitchFamily="18" charset="0"/>
              <a:cs typeface="Times New Roman" panose="02020603050405020304" pitchFamily="18" charset="0"/>
            </a:endParaRPr>
          </a:p>
          <a:p>
            <a:pPr algn="ctr"/>
            <a:endParaRPr lang="en-US" sz="4400" b="1" dirty="0">
              <a:latin typeface="Times New Roman" panose="02020603050405020304" pitchFamily="18" charset="0"/>
              <a:cs typeface="Times New Roman" panose="02020603050405020304" pitchFamily="18" charset="0"/>
            </a:endParaRPr>
          </a:p>
          <a:p>
            <a:pPr algn="ctr"/>
            <a:r>
              <a:rPr lang="en-US" sz="4400" b="1" dirty="0" smtClean="0">
                <a:latin typeface="Times New Roman" panose="02020603050405020304" pitchFamily="18" charset="0"/>
                <a:cs typeface="Times New Roman" panose="02020603050405020304" pitchFamily="18" charset="0"/>
              </a:rPr>
              <a:t>Slaves to Righteousness</a:t>
            </a:r>
          </a:p>
          <a:p>
            <a:pPr algn="ctr"/>
            <a:endParaRPr lang="en-US" sz="4400" b="1" dirty="0" smtClean="0">
              <a:latin typeface="Times New Roman" panose="02020603050405020304" pitchFamily="18" charset="0"/>
              <a:cs typeface="Times New Roman" panose="02020603050405020304" pitchFamily="18" charset="0"/>
            </a:endParaRPr>
          </a:p>
          <a:p>
            <a:pPr algn="ctr"/>
            <a:endParaRPr lang="en-US" sz="4400" b="1" dirty="0" smtClean="0">
              <a:latin typeface="Times New Roman" panose="02020603050405020304" pitchFamily="18" charset="0"/>
              <a:cs typeface="Times New Roman" panose="02020603050405020304" pitchFamily="18" charset="0"/>
            </a:endParaRPr>
          </a:p>
          <a:p>
            <a:pPr algn="ctr"/>
            <a:r>
              <a:rPr lang="en-US" sz="4400" b="1" dirty="0" smtClean="0">
                <a:latin typeface="Times New Roman" panose="02020603050405020304" pitchFamily="18" charset="0"/>
                <a:cs typeface="Times New Roman" panose="02020603050405020304" pitchFamily="18" charset="0"/>
              </a:rPr>
              <a:t>Slaves to One Another</a:t>
            </a:r>
          </a:p>
        </p:txBody>
      </p:sp>
      <p:pic>
        <p:nvPicPr>
          <p:cNvPr id="12290" name="Picture 2" descr="http://www.webweaver.nu/clipart/img/misc/usa/b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5549" y="2380989"/>
            <a:ext cx="4152900" cy="419101"/>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www.webweaver.nu/clipart/img/misc/usa/b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5549" y="4482744"/>
            <a:ext cx="4152900" cy="41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89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1"/>
            <a:ext cx="9144000" cy="689514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4thjuly.us/wp-content/uploads/2016/06/4th-of-July-Freedom-Day.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1370" y="1"/>
            <a:ext cx="4286250" cy="3086101"/>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focusnm.com/storage/let%20freedom%20ring.jpg?__SQUARESPACE_CACHEVERSION=143374082391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22705" y="1116872"/>
            <a:ext cx="4143470" cy="2330702"/>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www.homemade-preschool.com/image-files/cpa-american-flag-freedom.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866905" y="4006574"/>
            <a:ext cx="3356923" cy="2564165"/>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s://maudecobb.longviewtexas.gov/images/CivicAlerts/6/4th%20of%20July%20Resized.jp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256776" y="3742708"/>
            <a:ext cx="3689957" cy="2195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515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32657"/>
            <a:ext cx="9144000" cy="6890657"/>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457200" y="274638"/>
            <a:ext cx="8229600" cy="1143000"/>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dirty="0" smtClean="0">
                <a:solidFill>
                  <a:schemeClr val="bg1"/>
                </a:solidFill>
                <a:latin typeface="Times New Roman" pitchFamily="18" charset="0"/>
                <a:cs typeface="Times New Roman" pitchFamily="18" charset="0"/>
              </a:rPr>
              <a:t>“Free to Be Slaves”</a:t>
            </a:r>
            <a:endParaRPr lang="en-US" sz="7200" b="1" dirty="0">
              <a:solidFill>
                <a:schemeClr val="bg1"/>
              </a:solidFill>
              <a:latin typeface="Times New Roman" pitchFamily="18" charset="0"/>
              <a:cs typeface="Times New Roman" pitchFamily="18" charset="0"/>
            </a:endParaRPr>
          </a:p>
        </p:txBody>
      </p:sp>
      <p:pic>
        <p:nvPicPr>
          <p:cNvPr id="6150" name="Picture 6" descr="https://queerlychristian.files.wordpress.com/2014/04/eucharist_hands_bread_w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029" y="1985168"/>
            <a:ext cx="4181475" cy="4305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257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1"/>
            <a:ext cx="9144000" cy="6895146"/>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http://cdn.xl.thumbs.canstockphoto.com/canstock21043305.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089842" y="439595"/>
            <a:ext cx="5580333" cy="368202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792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1"/>
            <a:ext cx="9144000" cy="6895146"/>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https://upload.wikimedia.org/wikipedia/commons/1/1c/Oliver_Wendell_Holmes,_190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28598" y="428990"/>
            <a:ext cx="4771708" cy="60371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913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chemeClr val="bg1"/>
                </a:solidFill>
                <a:latin typeface="Times New Roman" pitchFamily="18" charset="0"/>
                <a:cs typeface="Times New Roman" pitchFamily="18" charset="0"/>
              </a:rPr>
              <a:t>Christian Freedom</a:t>
            </a:r>
            <a:endParaRPr lang="en-US" sz="4800" b="1" dirty="0">
              <a:solidFill>
                <a:schemeClr val="bg1"/>
              </a:solidFill>
              <a:latin typeface="Times New Roman" pitchFamily="18" charset="0"/>
              <a:cs typeface="Times New Roman" pitchFamily="18" charset="0"/>
            </a:endParaRPr>
          </a:p>
        </p:txBody>
      </p:sp>
      <p:pic>
        <p:nvPicPr>
          <p:cNvPr id="7172"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912197"/>
            <a:ext cx="2060812" cy="1964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3384717"/>
            <a:ext cx="2060812" cy="19647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88108" y="1215242"/>
            <a:ext cx="7055892" cy="341632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from</a:t>
            </a:r>
            <a:r>
              <a:rPr lang="en-US" sz="5400" b="1" dirty="0" smtClean="0">
                <a:latin typeface="Times New Roman" panose="02020603050405020304" pitchFamily="18" charset="0"/>
                <a:cs typeface="Times New Roman" panose="02020603050405020304" pitchFamily="18" charset="0"/>
              </a:rPr>
              <a:t>:</a:t>
            </a:r>
          </a:p>
          <a:p>
            <a:endParaRPr lang="en-US" sz="5400" b="1" dirty="0" smtClean="0">
              <a:latin typeface="Times New Roman" panose="02020603050405020304" pitchFamily="18" charset="0"/>
              <a:cs typeface="Times New Roman" panose="02020603050405020304" pitchFamily="18" charset="0"/>
            </a:endParaRPr>
          </a:p>
          <a:p>
            <a:endParaRPr lang="en-US" sz="5400" b="1" dirty="0">
              <a:latin typeface="Times New Roman" panose="02020603050405020304" pitchFamily="18" charset="0"/>
              <a:cs typeface="Times New Roman" panose="02020603050405020304" pitchFamily="18" charset="0"/>
            </a:endParaRPr>
          </a:p>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for</a:t>
            </a:r>
            <a:r>
              <a:rPr lang="en-US" sz="5400" b="1" dirty="0" smtClean="0">
                <a:latin typeface="Times New Roman" panose="02020603050405020304" pitchFamily="18" charset="0"/>
                <a:cs typeface="Times New Roman" panose="02020603050405020304" pitchFamily="18" charset="0"/>
              </a:rPr>
              <a:t>:</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327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chemeClr val="bg1"/>
                </a:solidFill>
                <a:latin typeface="Times New Roman" pitchFamily="18" charset="0"/>
                <a:cs typeface="Times New Roman" pitchFamily="18" charset="0"/>
              </a:rPr>
              <a:t>Christian Freedom</a:t>
            </a:r>
            <a:endParaRPr lang="en-US" sz="4800" b="1" dirty="0">
              <a:solidFill>
                <a:schemeClr val="bg1"/>
              </a:solidFill>
              <a:latin typeface="Times New Roman" pitchFamily="18" charset="0"/>
              <a:cs typeface="Times New Roman" pitchFamily="18" charset="0"/>
            </a:endParaRPr>
          </a:p>
        </p:txBody>
      </p:sp>
      <p:pic>
        <p:nvPicPr>
          <p:cNvPr id="7172"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912197"/>
            <a:ext cx="2060812" cy="19647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88108" y="1215242"/>
            <a:ext cx="7055892" cy="1754326"/>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from</a:t>
            </a:r>
            <a:r>
              <a:rPr lang="en-US" sz="5400" b="1" dirty="0" smtClean="0">
                <a:latin typeface="Times New Roman" panose="02020603050405020304" pitchFamily="18" charset="0"/>
                <a:cs typeface="Times New Roman" panose="02020603050405020304" pitchFamily="18" charset="0"/>
              </a:rPr>
              <a:t>:</a:t>
            </a:r>
          </a:p>
          <a:p>
            <a:pPr lvl="1"/>
            <a:r>
              <a:rPr lang="en-US" sz="5400" b="1" dirty="0" smtClean="0">
                <a:latin typeface="Times New Roman" panose="02020603050405020304" pitchFamily="18" charset="0"/>
                <a:cs typeface="Times New Roman" panose="02020603050405020304" pitchFamily="18" charset="0"/>
              </a:rPr>
              <a:t>1. Sin!</a:t>
            </a:r>
          </a:p>
        </p:txBody>
      </p:sp>
    </p:spTree>
    <p:extLst>
      <p:ext uri="{BB962C8B-B14F-4D97-AF65-F5344CB8AC3E}">
        <p14:creationId xmlns:p14="http://schemas.microsoft.com/office/powerpoint/2010/main" val="1336487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bg1"/>
                </a:solidFill>
                <a:latin typeface="Times New Roman" pitchFamily="18" charset="0"/>
                <a:cs typeface="Times New Roman" pitchFamily="18" charset="0"/>
              </a:rPr>
              <a:t>Romans </a:t>
            </a:r>
            <a:r>
              <a:rPr lang="en-US" sz="4800" b="1" dirty="0" smtClean="0">
                <a:solidFill>
                  <a:schemeClr val="bg1"/>
                </a:solidFill>
                <a:latin typeface="Times New Roman" pitchFamily="18" charset="0"/>
                <a:cs typeface="Times New Roman" pitchFamily="18" charset="0"/>
              </a:rPr>
              <a:t>6:15-18 </a:t>
            </a:r>
            <a:endParaRPr lang="en-US" sz="4800" b="1" dirty="0">
              <a:solidFill>
                <a:schemeClr val="bg1"/>
              </a:solidFill>
              <a:latin typeface="Times New Roman" pitchFamily="18" charset="0"/>
              <a:cs typeface="Times New Roman" pitchFamily="18" charset="0"/>
            </a:endParaRPr>
          </a:p>
        </p:txBody>
      </p:sp>
      <p:sp>
        <p:nvSpPr>
          <p:cNvPr id="2" name="TextBox 1"/>
          <p:cNvSpPr txBox="1"/>
          <p:nvPr/>
        </p:nvSpPr>
        <p:spPr>
          <a:xfrm>
            <a:off x="136478" y="905113"/>
            <a:ext cx="8898339" cy="5509200"/>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	What then? Shall we sin because we are not under law but under grace? By no means! Don't you know that when you offer yourselves to someone to obey him as slaves, you are slaves to the one whom you obey–whether you are slaves to sin, which leads to death, or to obedience, which leads to righteousness? But thanks be to God that, though you used to be slaves to sin, you whole-heartedly obeyed the form of teaching to which you were entrusted. You have been set free from sin and have become slaves to righteousness.</a:t>
            </a:r>
          </a:p>
        </p:txBody>
      </p:sp>
    </p:spTree>
    <p:extLst>
      <p:ext uri="{BB962C8B-B14F-4D97-AF65-F5344CB8AC3E}">
        <p14:creationId xmlns:p14="http://schemas.microsoft.com/office/powerpoint/2010/main" val="310342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chemeClr val="bg1"/>
                </a:solidFill>
                <a:latin typeface="Times New Roman" pitchFamily="18" charset="0"/>
                <a:cs typeface="Times New Roman" pitchFamily="18" charset="0"/>
              </a:rPr>
              <a:t>Christian Freedom</a:t>
            </a:r>
            <a:endParaRPr lang="en-US" sz="4800" b="1" dirty="0">
              <a:solidFill>
                <a:schemeClr val="bg1"/>
              </a:solidFill>
              <a:latin typeface="Times New Roman" pitchFamily="18" charset="0"/>
              <a:cs typeface="Times New Roman" pitchFamily="18" charset="0"/>
            </a:endParaRPr>
          </a:p>
        </p:txBody>
      </p:sp>
      <p:pic>
        <p:nvPicPr>
          <p:cNvPr id="7172"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912197"/>
            <a:ext cx="2060812" cy="19647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88108" y="1215242"/>
            <a:ext cx="7055892" cy="2585323"/>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from</a:t>
            </a:r>
            <a:r>
              <a:rPr lang="en-US" sz="5400" b="1" dirty="0" smtClean="0">
                <a:latin typeface="Times New Roman" panose="02020603050405020304" pitchFamily="18" charset="0"/>
                <a:cs typeface="Times New Roman" panose="02020603050405020304" pitchFamily="18" charset="0"/>
              </a:rPr>
              <a:t>:</a:t>
            </a:r>
          </a:p>
          <a:p>
            <a:pPr lvl="1"/>
            <a:r>
              <a:rPr lang="en-US" sz="5400" b="1" dirty="0" smtClean="0">
                <a:latin typeface="Times New Roman" panose="02020603050405020304" pitchFamily="18" charset="0"/>
                <a:cs typeface="Times New Roman" panose="02020603050405020304" pitchFamily="18" charset="0"/>
              </a:rPr>
              <a:t>1. Sin!</a:t>
            </a:r>
          </a:p>
          <a:p>
            <a:pPr lvl="1"/>
            <a:r>
              <a:rPr lang="en-US" sz="5400" b="1" dirty="0" smtClean="0">
                <a:latin typeface="Times New Roman" panose="02020603050405020304" pitchFamily="18" charset="0"/>
                <a:cs typeface="Times New Roman" panose="02020603050405020304" pitchFamily="18" charset="0"/>
              </a:rPr>
              <a:t>2. Death!</a:t>
            </a:r>
          </a:p>
        </p:txBody>
      </p:sp>
    </p:spTree>
    <p:extLst>
      <p:ext uri="{BB962C8B-B14F-4D97-AF65-F5344CB8AC3E}">
        <p14:creationId xmlns:p14="http://schemas.microsoft.com/office/powerpoint/2010/main" val="5362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co/cliparts/pi5/rzn/pi5rznybT.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9144000" cy="8849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88450"/>
            <a:ext cx="9144000" cy="70800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chemeClr val="bg1"/>
                </a:solidFill>
                <a:latin typeface="Times New Roman" pitchFamily="18" charset="0"/>
                <a:cs typeface="Times New Roman" pitchFamily="18" charset="0"/>
              </a:rPr>
              <a:t>Christian Freedom</a:t>
            </a:r>
            <a:endParaRPr lang="en-US" sz="4800" b="1" dirty="0">
              <a:solidFill>
                <a:schemeClr val="bg1"/>
              </a:solidFill>
              <a:latin typeface="Times New Roman" pitchFamily="18" charset="0"/>
              <a:cs typeface="Times New Roman" pitchFamily="18" charset="0"/>
            </a:endParaRPr>
          </a:p>
        </p:txBody>
      </p:sp>
      <p:pic>
        <p:nvPicPr>
          <p:cNvPr id="7172" name="Picture 4" descr="https://s-media-cache-ak0.pinimg.com/236x/57/67/62/576762d59853750c6cb0d18499c563fb.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96" y="912197"/>
            <a:ext cx="2060812" cy="19647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88108" y="1215242"/>
            <a:ext cx="7055892" cy="341632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Freedom </a:t>
            </a:r>
            <a:r>
              <a:rPr lang="en-US" sz="5400" b="1" i="1" dirty="0" smtClean="0">
                <a:latin typeface="Times New Roman" panose="02020603050405020304" pitchFamily="18" charset="0"/>
                <a:cs typeface="Times New Roman" panose="02020603050405020304" pitchFamily="18" charset="0"/>
              </a:rPr>
              <a:t>from</a:t>
            </a:r>
            <a:r>
              <a:rPr lang="en-US" sz="5400" b="1" dirty="0" smtClean="0">
                <a:latin typeface="Times New Roman" panose="02020603050405020304" pitchFamily="18" charset="0"/>
                <a:cs typeface="Times New Roman" panose="02020603050405020304" pitchFamily="18" charset="0"/>
              </a:rPr>
              <a:t>:</a:t>
            </a:r>
          </a:p>
          <a:p>
            <a:pPr lvl="1"/>
            <a:r>
              <a:rPr lang="en-US" sz="5400" b="1" dirty="0" smtClean="0">
                <a:latin typeface="Times New Roman" panose="02020603050405020304" pitchFamily="18" charset="0"/>
                <a:cs typeface="Times New Roman" panose="02020603050405020304" pitchFamily="18" charset="0"/>
              </a:rPr>
              <a:t>1. Sin!</a:t>
            </a:r>
          </a:p>
          <a:p>
            <a:pPr lvl="1"/>
            <a:r>
              <a:rPr lang="en-US" sz="5400" b="1" dirty="0" smtClean="0">
                <a:latin typeface="Times New Roman" panose="02020603050405020304" pitchFamily="18" charset="0"/>
                <a:cs typeface="Times New Roman" panose="02020603050405020304" pitchFamily="18" charset="0"/>
              </a:rPr>
              <a:t>2. Death!</a:t>
            </a:r>
          </a:p>
          <a:p>
            <a:pPr lvl="1"/>
            <a:r>
              <a:rPr lang="en-US" sz="5400" b="1" dirty="0" smtClean="0">
                <a:latin typeface="Times New Roman" panose="02020603050405020304" pitchFamily="18" charset="0"/>
                <a:cs typeface="Times New Roman" panose="02020603050405020304" pitchFamily="18" charset="0"/>
              </a:rPr>
              <a:t>3. The Law!</a:t>
            </a:r>
          </a:p>
        </p:txBody>
      </p:sp>
    </p:spTree>
    <p:extLst>
      <p:ext uri="{BB962C8B-B14F-4D97-AF65-F5344CB8AC3E}">
        <p14:creationId xmlns:p14="http://schemas.microsoft.com/office/powerpoint/2010/main" val="30620341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269</Words>
  <Application>Microsoft Office PowerPoint</Application>
  <PresentationFormat>On-screen Show (4:3)</PresentationFormat>
  <Paragraphs>75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Student</cp:lastModifiedBy>
  <cp:revision>12</cp:revision>
  <dcterms:created xsi:type="dcterms:W3CDTF">2016-07-03T06:06:14Z</dcterms:created>
  <dcterms:modified xsi:type="dcterms:W3CDTF">2016-07-03T07:29:53Z</dcterms:modified>
</cp:coreProperties>
</file>