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61" r:id="rId4"/>
    <p:sldId id="262" r:id="rId5"/>
    <p:sldId id="263" r:id="rId6"/>
    <p:sldId id="274" r:id="rId7"/>
    <p:sldId id="292" r:id="rId8"/>
    <p:sldId id="293" r:id="rId9"/>
    <p:sldId id="294" r:id="rId10"/>
    <p:sldId id="29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8"/>
    <a:srgbClr val="DED5D9"/>
    <a:srgbClr val="1CDDDA"/>
    <a:srgbClr val="DDD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407592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53864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3321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21231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040A2-D60B-48D7-8522-0FCC8F0971B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2631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040A2-D60B-48D7-8522-0FCC8F0971BF}"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5526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040A2-D60B-48D7-8522-0FCC8F0971BF}"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1305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040A2-D60B-48D7-8522-0FCC8F0971BF}"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7330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040A2-D60B-48D7-8522-0FCC8F0971BF}"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15417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0742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85184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040A2-D60B-48D7-8522-0FCC8F0971BF}" type="datetimeFigureOut">
              <a:rPr lang="en-US" smtClean="0"/>
              <a:t>5/15/2018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E5B5D-4AF1-4FA2-869B-CB440F4F6977}" type="slidenum">
              <a:rPr lang="en-US" smtClean="0"/>
              <a:t>‹#›</a:t>
            </a:fld>
            <a:endParaRPr lang="en-US"/>
          </a:p>
        </p:txBody>
      </p:sp>
    </p:spTree>
    <p:extLst>
      <p:ext uri="{BB962C8B-B14F-4D97-AF65-F5344CB8AC3E}">
        <p14:creationId xmlns:p14="http://schemas.microsoft.com/office/powerpoint/2010/main" val="70324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Rounded Corners 5"/>
          <p:cNvSpPr/>
          <p:nvPr/>
        </p:nvSpPr>
        <p:spPr>
          <a:xfrm>
            <a:off x="534819" y="4128645"/>
            <a:ext cx="6281613" cy="609609"/>
          </a:xfrm>
          <a:prstGeom prst="roundRect">
            <a:avLst>
              <a:gd name="adj" fmla="val 50000"/>
            </a:avLst>
          </a:prstGeom>
          <a:solidFill>
            <a:srgbClr val="B53168"/>
          </a:solidFill>
        </p:spPr>
        <p:txBody>
          <a:bodyPr wrap="square" lIns="0" tIns="0" rIns="0" bIns="0" anchor="ctr" anchorCtr="0">
            <a:noAutofit/>
          </a:bodyPr>
          <a:lstStyle/>
          <a:p>
            <a:pPr algn="ctr"/>
            <a:r>
              <a:rPr lang="en-US" sz="4000" b="1" dirty="0">
                <a:solidFill>
                  <a:srgbClr val="1CDDD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2nd Half of the Gospel</a:t>
            </a:r>
          </a:p>
        </p:txBody>
      </p:sp>
      <p:sp>
        <p:nvSpPr>
          <p:cNvPr id="7" name="Rectangle 6"/>
          <p:cNvSpPr/>
          <p:nvPr/>
        </p:nvSpPr>
        <p:spPr>
          <a:xfrm>
            <a:off x="96983" y="5167275"/>
            <a:ext cx="6719449" cy="1569660"/>
          </a:xfrm>
          <a:prstGeom prst="rect">
            <a:avLst/>
          </a:prstGeom>
        </p:spPr>
        <p:txBody>
          <a:bodyPr wrap="square">
            <a:spAutoFit/>
          </a:bodyPr>
          <a:lstStyle/>
          <a:p>
            <a:pPr marR="0" algn="ctr">
              <a:spcBef>
                <a:spcPts val="0"/>
              </a:spcBef>
              <a:spcAft>
                <a:spcPts val="0"/>
              </a:spcAft>
            </a:pPr>
            <a:r>
              <a:rPr lang="en-US" sz="3200" b="1" i="1" dirty="0">
                <a:latin typeface="Arial Narrow" panose="020B0606020202030204" pitchFamily="34" charset="0"/>
                <a:ea typeface="Times New Roman" panose="02020603050405020304" pitchFamily="18" charset="0"/>
              </a:rPr>
              <a:t>“Little children, since God so loved us, we also ought to love one another.” </a:t>
            </a:r>
          </a:p>
          <a:p>
            <a:pPr marR="0" algn="r">
              <a:spcBef>
                <a:spcPts val="0"/>
              </a:spcBef>
              <a:spcAft>
                <a:spcPts val="0"/>
              </a:spcAft>
            </a:pPr>
            <a:r>
              <a:rPr lang="en-US" sz="3200" b="1" i="1" dirty="0">
                <a:latin typeface="Arial Narrow" panose="020B0606020202030204" pitchFamily="34" charset="0"/>
                <a:ea typeface="Times New Roman" panose="02020603050405020304" pitchFamily="18" charset="0"/>
              </a:rPr>
              <a:t>~1 John 4:11 </a:t>
            </a:r>
          </a:p>
        </p:txBody>
      </p:sp>
    </p:spTree>
    <p:extLst>
      <p:ext uri="{BB962C8B-B14F-4D97-AF65-F5344CB8AC3E}">
        <p14:creationId xmlns:p14="http://schemas.microsoft.com/office/powerpoint/2010/main" val="32228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63908" y="1340438"/>
            <a:ext cx="4833783" cy="53997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52255" y="390302"/>
            <a:ext cx="6580909" cy="830997"/>
          </a:xfrm>
          <a:prstGeom prst="rect">
            <a:avLst/>
          </a:prstGeom>
        </p:spPr>
        <p:txBody>
          <a:bodyPr wrap="square">
            <a:spAutoFit/>
          </a:bodyPr>
          <a:lstStyle/>
          <a:p>
            <a:pPr algn="ctr"/>
            <a:r>
              <a:rPr lang="en-US" sz="4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2nd Half of the Gospel</a:t>
            </a:r>
            <a:endParaRPr lang="en-US" sz="48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1342744" y="2609159"/>
            <a:ext cx="2476110" cy="2862322"/>
          </a:xfrm>
          <a:prstGeom prst="rect">
            <a:avLst/>
          </a:prstGeom>
        </p:spPr>
        <p:txBody>
          <a:bodyPr wrap="square">
            <a:spAutoFit/>
          </a:bodyPr>
          <a:lstStyle/>
          <a:p>
            <a:pPr algn="ctr"/>
            <a:r>
              <a:rPr lang="en-US" sz="3600" b="1" spc="-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Our love is not dependent on the worthiness of the recipient</a:t>
            </a:r>
          </a:p>
        </p:txBody>
      </p:sp>
      <p:sp>
        <p:nvSpPr>
          <p:cNvPr id="8" name="Rectangle 7"/>
          <p:cNvSpPr/>
          <p:nvPr/>
        </p:nvSpPr>
        <p:spPr>
          <a:xfrm>
            <a:off x="6153818" y="1328797"/>
            <a:ext cx="2521527" cy="2062103"/>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Our salvation is also other focused</a:t>
            </a:r>
          </a:p>
        </p:txBody>
      </p:sp>
    </p:spTree>
    <p:extLst>
      <p:ext uri="{BB962C8B-B14F-4D97-AF65-F5344CB8AC3E}">
        <p14:creationId xmlns:p14="http://schemas.microsoft.com/office/powerpoint/2010/main" val="2672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701636" y="390302"/>
            <a:ext cx="5721927"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Outline of 1 John:</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138545" y="1239715"/>
            <a:ext cx="8769928" cy="5324535"/>
          </a:xfrm>
          <a:prstGeom prst="rect">
            <a:avLst/>
          </a:prstGeom>
        </p:spPr>
        <p:txBody>
          <a:bodyPr wrap="square">
            <a:spAutoFit/>
          </a:bodyPr>
          <a:lstStyle/>
          <a:p>
            <a:pPr marL="571500" marR="0" indent="-571500">
              <a:lnSpc>
                <a:spcPct val="150000"/>
              </a:lnSpc>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Introduction. 1 John 1:1-4</a:t>
            </a:r>
          </a:p>
          <a:p>
            <a:pPr marL="571500" marR="0" indent="-571500">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Truth and Light (and what this means for us!) 1 John 1:5 - 3:10</a:t>
            </a:r>
          </a:p>
          <a:p>
            <a:pPr marL="571500" marR="0" indent="-571500">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Love (and what this means for us!) 1 John 3:11 - 5:12</a:t>
            </a:r>
          </a:p>
          <a:p>
            <a:pPr marL="571500" marR="0" indent="-571500">
              <a:lnSpc>
                <a:spcPct val="150000"/>
              </a:lnSpc>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Conclusion: 1 John 5:13-21</a:t>
            </a:r>
          </a:p>
        </p:txBody>
      </p:sp>
    </p:spTree>
    <p:extLst>
      <p:ext uri="{BB962C8B-B14F-4D97-AF65-F5344CB8AC3E}">
        <p14:creationId xmlns:p14="http://schemas.microsoft.com/office/powerpoint/2010/main" val="22475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2" name="Picture 2" descr="http://www.freepressjournal.in/wp-content/uploads/2018/05/Mothers-Day-2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37" y="915699"/>
            <a:ext cx="8572125" cy="4950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0108" y="4641271"/>
            <a:ext cx="1814945" cy="2022765"/>
          </a:xfrm>
          <a:prstGeom prst="roundRect">
            <a:avLst>
              <a:gd name="adj" fmla="val 28880"/>
            </a:avLst>
          </a:prstGeom>
          <a:ln w="38100">
            <a:solidFill>
              <a:srgbClr val="1CDDDA"/>
            </a:solidFill>
          </a:ln>
        </p:spPr>
      </p:pic>
    </p:spTree>
    <p:extLst>
      <p:ext uri="{BB962C8B-B14F-4D97-AF65-F5344CB8AC3E}">
        <p14:creationId xmlns:p14="http://schemas.microsoft.com/office/powerpoint/2010/main" val="293071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110836" y="713381"/>
            <a:ext cx="6414655" cy="5632311"/>
          </a:xfrm>
          <a:prstGeom prst="rect">
            <a:avLst/>
          </a:prstGeom>
        </p:spPr>
        <p:txBody>
          <a:bodyPr wrap="square">
            <a:spAutoFit/>
          </a:bodyPr>
          <a:lstStyle/>
          <a:p>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John 3:16 “For God so loved the world that He gave His one and only Son, so that who ever believes in Him, will not perish, but have eternal life.”</a:t>
            </a:r>
          </a:p>
          <a:p>
            <a:endPar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r>
              <a:rPr lang="en-US" sz="36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3:16 “This is how we know love: Jesus laid down His life for us, and we ought to lay down our lives for our brothers and sisters.”</a:t>
            </a:r>
          </a:p>
        </p:txBody>
      </p:sp>
    </p:spTree>
    <p:extLst>
      <p:ext uri="{BB962C8B-B14F-4D97-AF65-F5344CB8AC3E}">
        <p14:creationId xmlns:p14="http://schemas.microsoft.com/office/powerpoint/2010/main" val="369691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63908" y="1340438"/>
            <a:ext cx="4833783" cy="53997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52255" y="390302"/>
            <a:ext cx="6580909" cy="830997"/>
          </a:xfrm>
          <a:prstGeom prst="rect">
            <a:avLst/>
          </a:prstGeom>
        </p:spPr>
        <p:txBody>
          <a:bodyPr wrap="square">
            <a:spAutoFit/>
          </a:bodyPr>
          <a:lstStyle/>
          <a:p>
            <a:pPr algn="ctr"/>
            <a:r>
              <a:rPr lang="en-US" sz="48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2nd Half of the Gospel</a:t>
            </a:r>
            <a:endParaRPr lang="en-US" sz="48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1320035" y="2234087"/>
            <a:ext cx="2521527" cy="3477875"/>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Our salvation is also other focused</a:t>
            </a:r>
          </a:p>
        </p:txBody>
      </p:sp>
    </p:spTree>
    <p:extLst>
      <p:ext uri="{BB962C8B-B14F-4D97-AF65-F5344CB8AC3E}">
        <p14:creationId xmlns:p14="http://schemas.microsoft.com/office/powerpoint/2010/main" val="256911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3:16-24</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016758"/>
          </a:xfrm>
          <a:prstGeom prst="rect">
            <a:avLst/>
          </a:prstGeom>
        </p:spPr>
        <p:txBody>
          <a:bodyPr wrap="square">
            <a:spAutoFit/>
          </a:bodyPr>
          <a:lstStyle/>
          <a:p>
            <a:pPr marR="0">
              <a:spcBef>
                <a:spcPts val="0"/>
              </a:spcBef>
              <a:spcAft>
                <a:spcPts val="0"/>
              </a:spcAft>
            </a:pPr>
            <a:r>
              <a:rPr lang="en-US" sz="4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16 </a:t>
            </a: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how we know love: Jesus laid down His life for us, and we ought to lay down our lives for our brothers and sisters. </a:t>
            </a:r>
            <a:r>
              <a:rPr lang="en-US" sz="4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17 </a:t>
            </a: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if a person has material possessions and sees a brother or sister in need and that person doesn’t care–how can the love of God remain in him? </a:t>
            </a:r>
            <a:r>
              <a:rPr lang="en-US" sz="4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18 </a:t>
            </a: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Little children, let’s not love with words or speech but with action and truth.</a:t>
            </a:r>
            <a:endPar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36925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3:16-24</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4401205"/>
          </a:xfrm>
          <a:prstGeom prst="rect">
            <a:avLst/>
          </a:prstGeom>
        </p:spPr>
        <p:txBody>
          <a:bodyPr wrap="square">
            <a:spAutoFit/>
          </a:bodyPr>
          <a:lstStyle/>
          <a:p>
            <a:pPr marR="0">
              <a:spcBef>
                <a:spcPts val="0"/>
              </a:spcBef>
              <a:spcAft>
                <a:spcPts val="0"/>
              </a:spcAft>
            </a:pPr>
            <a:r>
              <a:rPr lang="en-US" sz="4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23 </a:t>
            </a: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His commandment, that we believe in the name of His Son, Jesus Christ, and love each other as He commanded us. </a:t>
            </a:r>
          </a:p>
          <a:p>
            <a:pPr marR="0">
              <a:spcBef>
                <a:spcPts val="0"/>
              </a:spcBef>
              <a:spcAft>
                <a:spcPts val="0"/>
              </a:spcAft>
            </a:pPr>
            <a:r>
              <a:rPr lang="en-US" sz="4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24 </a:t>
            </a: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person who keeps His commandments remains in God and God remains in him; and this is how we know that He remains in us, because of the Spirit that He has given to us.</a:t>
            </a:r>
            <a:endPar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69982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4:1-21</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078313"/>
          </a:xfrm>
          <a:prstGeom prst="rect">
            <a:avLst/>
          </a:prstGeom>
        </p:spPr>
        <p:txBody>
          <a:bodyPr wrap="square">
            <a:spAutoFit/>
          </a:bodyPr>
          <a:lstStyle/>
          <a:p>
            <a:pPr marR="0">
              <a:spcBef>
                <a:spcPts val="0"/>
              </a:spcBef>
              <a:spcAft>
                <a:spcPts val="0"/>
              </a:spcAft>
            </a:pPr>
            <a:r>
              <a:rPr lang="en-US" sz="3600" baseline="300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4 </a:t>
            </a:r>
            <a:r>
              <a:rPr lang="en-US" sz="36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 are from God, little children, and you have defeated these people because the One who is in you is greater than the one who is in the world. </a:t>
            </a:r>
            <a:r>
              <a:rPr lang="en-US" sz="3600" baseline="300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 </a:t>
            </a:r>
            <a:r>
              <a:rPr lang="en-US" sz="36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They are from the world. So they speak from the world’s point of view and the world listens to them. </a:t>
            </a:r>
            <a:r>
              <a:rPr lang="en-US" sz="3600" baseline="300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6 </a:t>
            </a:r>
            <a:r>
              <a:rPr lang="en-US" sz="36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are from God. The person who knows God listens to us. Whoever is not from God doesn’t listen to us. This is how we recognize the Spirit of truth and the spirit of error.</a:t>
            </a:r>
            <a:endPar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2164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4:1-21</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42219" cy="5078313"/>
          </a:xfrm>
          <a:prstGeom prst="rect">
            <a:avLst/>
          </a:prstGeom>
        </p:spPr>
        <p:txBody>
          <a:bodyPr wrap="square">
            <a:spAutoFit/>
          </a:bodyPr>
          <a:lstStyle/>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7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Little children, let’s love each other, because love is from God, and everyone who loves is born from God and knows God.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8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person who doesn’t love does not know God, because God is love.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9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how the love of God is revealed to us: God has sent His only Son into the world so that we can live through Him.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10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love: it is not that we loved God but that He loved us and sent His Son as the sacrifice that deals with our sins.</a:t>
            </a:r>
            <a:endPar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876506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192</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Mary Weaver</cp:lastModifiedBy>
  <cp:revision>49</cp:revision>
  <dcterms:created xsi:type="dcterms:W3CDTF">2018-04-08T04:22:00Z</dcterms:created>
  <dcterms:modified xsi:type="dcterms:W3CDTF">2018-05-15T15:41:23Z</dcterms:modified>
</cp:coreProperties>
</file>