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44" r:id="rId2"/>
    <p:sldId id="366" r:id="rId3"/>
    <p:sldId id="294" r:id="rId4"/>
    <p:sldId id="355" r:id="rId5"/>
    <p:sldId id="369" r:id="rId6"/>
    <p:sldId id="371" r:id="rId7"/>
    <p:sldId id="370" r:id="rId8"/>
    <p:sldId id="372" r:id="rId9"/>
    <p:sldId id="368" r:id="rId10"/>
    <p:sldId id="373" r:id="rId11"/>
    <p:sldId id="374" r:id="rId12"/>
    <p:sldId id="375" r:id="rId13"/>
    <p:sldId id="376" r:id="rId14"/>
    <p:sldId id="377" r:id="rId15"/>
    <p:sldId id="381" r:id="rId16"/>
    <p:sldId id="382" r:id="rId17"/>
    <p:sldId id="378" r:id="rId18"/>
    <p:sldId id="383" r:id="rId19"/>
    <p:sldId id="384" r:id="rId20"/>
    <p:sldId id="385" r:id="rId21"/>
    <p:sldId id="386" r:id="rId22"/>
    <p:sldId id="387" r:id="rId23"/>
    <p:sldId id="3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976"/>
    <a:srgbClr val="F15C22"/>
    <a:srgbClr val="038FC0"/>
    <a:srgbClr val="CC00CC"/>
    <a:srgbClr val="E59A01"/>
    <a:srgbClr val="018AD2"/>
    <a:srgbClr val="92AEF3"/>
    <a:srgbClr val="240838"/>
    <a:srgbClr val="20062E"/>
    <a:srgbClr val="008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58" d="100"/>
          <a:sy n="58"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81F7359-0D52-4913-A842-790C54D4CBA7}"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636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F7359-0D52-4913-A842-790C54D4CBA7}"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6614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F7359-0D52-4913-A842-790C54D4CBA7}"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24846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F7359-0D52-4913-A842-790C54D4CBA7}"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61304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F7359-0D52-4913-A842-790C54D4CBA7}"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44442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1F7359-0D52-4913-A842-790C54D4CBA7}"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5089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1F7359-0D52-4913-A842-790C54D4CBA7}"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6055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1F7359-0D52-4913-A842-790C54D4CBA7}"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411676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F7359-0D52-4913-A842-790C54D4CBA7}"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11833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233356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1F7359-0D52-4913-A842-790C54D4CBA7}"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F34C8-FD6F-447C-ADB7-4878EAF73562}" type="slidenum">
              <a:rPr lang="en-US" smtClean="0"/>
              <a:t>‹#›</a:t>
            </a:fld>
            <a:endParaRPr lang="en-US"/>
          </a:p>
        </p:txBody>
      </p:sp>
    </p:spTree>
    <p:extLst>
      <p:ext uri="{BB962C8B-B14F-4D97-AF65-F5344CB8AC3E}">
        <p14:creationId xmlns:p14="http://schemas.microsoft.com/office/powerpoint/2010/main" val="343989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1F7359-0D52-4913-A842-790C54D4CBA7}" type="datetimeFigureOut">
              <a:rPr lang="en-US" smtClean="0"/>
              <a:t>5/9/2017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3F34C8-FD6F-447C-ADB7-4878EAF73562}" type="slidenum">
              <a:rPr lang="en-US" smtClean="0"/>
              <a:t>‹#›</a:t>
            </a:fld>
            <a:endParaRPr lang="en-US"/>
          </a:p>
        </p:txBody>
      </p:sp>
    </p:spTree>
    <p:extLst>
      <p:ext uri="{BB962C8B-B14F-4D97-AF65-F5344CB8AC3E}">
        <p14:creationId xmlns:p14="http://schemas.microsoft.com/office/powerpoint/2010/main" val="388619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524863"/>
          </a:xfrm>
          <a:prstGeom prst="rect">
            <a:avLst/>
          </a:prstGeom>
        </p:spPr>
        <p:txBody>
          <a:bodyPr wrap="square">
            <a:spAutoFit/>
          </a:bodyPr>
          <a:lstStyle/>
          <a:p>
            <a:pPr algn="just"/>
            <a:r>
              <a:rPr lang="en-US" sz="4000" b="1" dirty="0">
                <a:latin typeface="Times New Roman" panose="02020603050405020304" pitchFamily="18" charset="0"/>
                <a:ea typeface="Times New Roman" panose="02020603050405020304" pitchFamily="18" charset="0"/>
              </a:rPr>
              <a:t>Mark 12:13-17 (CEB)</a:t>
            </a:r>
          </a:p>
          <a:p>
            <a:pPr algn="just"/>
            <a:r>
              <a:rPr lang="en-US" sz="12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13 </a:t>
            </a:r>
            <a:r>
              <a:rPr lang="en-US" sz="3600" dirty="0">
                <a:latin typeface="Times New Roman" panose="02020603050405020304" pitchFamily="18" charset="0"/>
                <a:ea typeface="Times New Roman" panose="02020603050405020304" pitchFamily="18" charset="0"/>
              </a:rPr>
              <a:t>[The Jewish leaders] sent some of the Pharisees and </a:t>
            </a:r>
            <a:r>
              <a:rPr lang="en-US" sz="3600" dirty="0" err="1">
                <a:latin typeface="Times New Roman" panose="02020603050405020304" pitchFamily="18" charset="0"/>
                <a:ea typeface="Times New Roman" panose="02020603050405020304" pitchFamily="18" charset="0"/>
              </a:rPr>
              <a:t>Herodians</a:t>
            </a:r>
            <a:r>
              <a:rPr lang="en-US" sz="3600" dirty="0">
                <a:latin typeface="Times New Roman" panose="02020603050405020304" pitchFamily="18" charset="0"/>
                <a:ea typeface="Times New Roman" panose="02020603050405020304" pitchFamily="18" charset="0"/>
              </a:rPr>
              <a:t> to Jesus to catch Him in His words. </a:t>
            </a:r>
            <a:r>
              <a:rPr lang="en-US" sz="3600" baseline="30000" dirty="0">
                <a:latin typeface="Times New Roman" panose="02020603050405020304" pitchFamily="18" charset="0"/>
                <a:ea typeface="Times New Roman" panose="02020603050405020304" pitchFamily="18" charset="0"/>
              </a:rPr>
              <a:t>14 </a:t>
            </a:r>
            <a:r>
              <a:rPr lang="en-US" sz="3600" dirty="0">
                <a:latin typeface="Times New Roman" panose="02020603050405020304" pitchFamily="18" charset="0"/>
                <a:ea typeface="Times New Roman" panose="02020603050405020304" pitchFamily="18" charset="0"/>
              </a:rPr>
              <a:t>They came to Him and said, “Teacher, we know that you are a man of integrity. You aren’t swayed by others, because you pay no attention to who they are; </a:t>
            </a:r>
          </a:p>
          <a:p>
            <a:r>
              <a:rPr lang="en-US" sz="3600" dirty="0">
                <a:latin typeface="Times New Roman" panose="02020603050405020304" pitchFamily="18" charset="0"/>
                <a:ea typeface="Times New Roman" panose="02020603050405020304" pitchFamily="18" charset="0"/>
              </a:rPr>
              <a:t>but you teach the way of God in </a:t>
            </a:r>
          </a:p>
          <a:p>
            <a:r>
              <a:rPr lang="en-US" sz="3600" dirty="0">
                <a:latin typeface="Times New Roman" panose="02020603050405020304" pitchFamily="18" charset="0"/>
                <a:ea typeface="Times New Roman" panose="02020603050405020304" pitchFamily="18" charset="0"/>
              </a:rPr>
              <a:t>accordance with the truth. Is it right to</a:t>
            </a:r>
          </a:p>
          <a:p>
            <a:r>
              <a:rPr lang="en-US" sz="3600" dirty="0">
                <a:latin typeface="Times New Roman" panose="02020603050405020304" pitchFamily="18" charset="0"/>
                <a:ea typeface="Times New Roman" panose="02020603050405020304" pitchFamily="18" charset="0"/>
              </a:rPr>
              <a:t>pay the imperial tax to Caesar or not?</a:t>
            </a: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15 </a:t>
            </a:r>
            <a:r>
              <a:rPr lang="en-US" sz="3600" dirty="0">
                <a:latin typeface="Times New Roman" panose="02020603050405020304" pitchFamily="18" charset="0"/>
                <a:ea typeface="Times New Roman" panose="02020603050405020304" pitchFamily="18" charset="0"/>
              </a:rPr>
              <a:t>Should we pay or shouldn’t we?”</a:t>
            </a:r>
          </a:p>
        </p:txBody>
      </p:sp>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86625" y="4000500"/>
            <a:ext cx="1857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6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365" y="3227295"/>
            <a:ext cx="1276126" cy="19632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365" y="295835"/>
            <a:ext cx="8700247" cy="6463308"/>
          </a:xfrm>
          <a:prstGeom prst="rect">
            <a:avLst/>
          </a:prstGeom>
        </p:spPr>
        <p:txBody>
          <a:bodyPr wrap="square">
            <a:spAutoFit/>
          </a:bodyPr>
          <a:lstStyle/>
          <a:p>
            <a:r>
              <a:rPr lang="en-US" sz="4800" b="1" dirty="0">
                <a:solidFill>
                  <a:srgbClr val="045976"/>
                </a:solidFill>
                <a:latin typeface="Times New Roman" panose="02020603050405020304" pitchFamily="18" charset="0"/>
                <a:ea typeface="Times New Roman" panose="02020603050405020304" pitchFamily="18" charset="0"/>
                <a:sym typeface="Wingdings 2" panose="05020102010507070707" pitchFamily="18" charset="2"/>
              </a:rPr>
              <a:t></a:t>
            </a:r>
            <a:r>
              <a:rPr lang="en-US" sz="4800" b="1" dirty="0">
                <a:latin typeface="Times New Roman" panose="02020603050405020304" pitchFamily="18" charset="0"/>
                <a:ea typeface="Times New Roman" panose="02020603050405020304" pitchFamily="18" charset="0"/>
                <a:sym typeface="Wingdings 2" panose="05020102010507070707" pitchFamily="18" charset="2"/>
              </a:rPr>
              <a:t> </a:t>
            </a:r>
            <a:r>
              <a:rPr lang="en-US" sz="4800" b="1" dirty="0">
                <a:latin typeface="Times New Roman" panose="02020603050405020304" pitchFamily="18" charset="0"/>
                <a:ea typeface="Times New Roman" panose="02020603050405020304" pitchFamily="18" charset="0"/>
              </a:rPr>
              <a:t>Maxibillion Craig Thompson</a:t>
            </a:r>
          </a:p>
          <a:p>
            <a:pPr indent="457200"/>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Baptism: At Red Rock Camp later this summer</a:t>
            </a:r>
          </a:p>
          <a:p>
            <a:pPr indent="457200"/>
            <a:r>
              <a:rPr lang="en-US" sz="3200" dirty="0">
                <a:latin typeface="Times New Roman" panose="02020603050405020304" pitchFamily="18" charset="0"/>
                <a:ea typeface="Times New Roman" panose="02020603050405020304" pitchFamily="18" charset="0"/>
              </a:rPr>
              <a:t>Confirmation Mentor: Jim Letourneau</a:t>
            </a:r>
          </a:p>
          <a:p>
            <a:pPr indent="457200"/>
            <a:r>
              <a:rPr lang="en-US" sz="3200" dirty="0">
                <a:latin typeface="Times New Roman" panose="02020603050405020304" pitchFamily="18" charset="0"/>
                <a:ea typeface="Times New Roman" panose="02020603050405020304" pitchFamily="18" charset="0"/>
              </a:rPr>
              <a:t>Favorite Bible Verses: Romans 12:21 (Also 	Deuteronomy 31:6 and Isaiah 43:2)</a:t>
            </a:r>
          </a:p>
          <a:p>
            <a:pPr marL="914400" marR="0">
              <a:spcBef>
                <a:spcPts val="0"/>
              </a:spcBef>
              <a:spcAft>
                <a:spcPts val="0"/>
              </a:spcAft>
            </a:pPr>
            <a:r>
              <a:rPr lang="en-US" sz="2000" dirty="0">
                <a:latin typeface="Times New Roman" panose="02020603050405020304" pitchFamily="18" charset="0"/>
                <a:ea typeface="Times New Roman" panose="02020603050405020304" pitchFamily="18" charset="0"/>
              </a:rPr>
              <a:t> </a:t>
            </a:r>
          </a:p>
          <a:p>
            <a:pPr marL="1371600" lvl="1" algn="ctr"/>
            <a:r>
              <a:rPr lang="en-US" sz="3600" i="1" dirty="0">
                <a:solidFill>
                  <a:schemeClr val="accent5">
                    <a:lumMod val="50000"/>
                  </a:schemeClr>
                </a:solidFill>
                <a:latin typeface="Times New Roman" panose="02020603050405020304" pitchFamily="18" charset="0"/>
                <a:ea typeface="Times New Roman" panose="02020603050405020304" pitchFamily="18" charset="0"/>
              </a:rPr>
              <a:t>“Do not be overcome by evil, but </a:t>
            </a:r>
          </a:p>
          <a:p>
            <a:pPr marL="1371600" lvl="1" algn="ctr"/>
            <a:r>
              <a:rPr lang="en-US" sz="3600" i="1" dirty="0">
                <a:solidFill>
                  <a:schemeClr val="accent5">
                    <a:lumMod val="50000"/>
                  </a:schemeClr>
                </a:solidFill>
                <a:latin typeface="Times New Roman" panose="02020603050405020304" pitchFamily="18" charset="0"/>
                <a:ea typeface="Times New Roman" panose="02020603050405020304" pitchFamily="18" charset="0"/>
              </a:rPr>
              <a:t>overcome evil with good.”</a:t>
            </a:r>
          </a:p>
          <a:p>
            <a:pPr marL="914400" marR="0">
              <a:spcBef>
                <a:spcPts val="0"/>
              </a:spcBef>
              <a:spcAft>
                <a:spcPts val="0"/>
              </a:spcAft>
            </a:pPr>
            <a:r>
              <a:rPr lang="en-US" dirty="0">
                <a:latin typeface="Times New Roman" panose="02020603050405020304" pitchFamily="18" charset="0"/>
                <a:ea typeface="Times New Roman" panose="02020603050405020304" pitchFamily="18" charset="0"/>
              </a:rPr>
              <a:t> </a:t>
            </a:r>
          </a:p>
          <a:p>
            <a:pPr marL="914400"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Favorite Christian Songs: </a:t>
            </a:r>
            <a:r>
              <a:rPr lang="en-US" sz="3200" i="1" dirty="0">
                <a:latin typeface="Times New Roman" panose="02020603050405020304" pitchFamily="18" charset="0"/>
                <a:ea typeface="Times New Roman" panose="02020603050405020304" pitchFamily="18" charset="0"/>
              </a:rPr>
              <a:t>The Battle Hymn of the Republic</a:t>
            </a:r>
            <a:r>
              <a:rPr lang="en-US" sz="3200" dirty="0">
                <a:latin typeface="Times New Roman" panose="02020603050405020304" pitchFamily="18" charset="0"/>
                <a:ea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rPr>
              <a:t>The Lord Is My Light</a:t>
            </a:r>
            <a:r>
              <a:rPr lang="en-US" sz="3200" dirty="0">
                <a:latin typeface="Times New Roman" panose="02020603050405020304" pitchFamily="18" charset="0"/>
                <a:ea typeface="Times New Roman" panose="02020603050405020304" pitchFamily="18" charset="0"/>
              </a:rPr>
              <a:t>, and </a:t>
            </a:r>
            <a:r>
              <a:rPr lang="en-US" sz="3200" i="1" dirty="0">
                <a:latin typeface="Times New Roman" panose="02020603050405020304" pitchFamily="18" charset="0"/>
                <a:ea typeface="Times New Roman" panose="02020603050405020304" pitchFamily="18" charset="0"/>
              </a:rPr>
              <a:t>God and God Alone</a:t>
            </a:r>
            <a:r>
              <a:rPr lang="en-US" sz="3200" dirty="0">
                <a:latin typeface="Times New Roman" panose="02020603050405020304" pitchFamily="18" charset="0"/>
                <a:ea typeface="Times New Roman" panose="02020603050405020304" pitchFamily="18" charset="0"/>
              </a:rPr>
              <a:t> by Steve Green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484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1937" y="2456822"/>
            <a:ext cx="1776933" cy="27337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365" y="295835"/>
            <a:ext cx="8700247" cy="5478423"/>
          </a:xfrm>
          <a:prstGeom prst="rect">
            <a:avLst/>
          </a:prstGeom>
        </p:spPr>
        <p:txBody>
          <a:bodyPr wrap="square">
            <a:spAutoFit/>
          </a:bodyPr>
          <a:lstStyle/>
          <a:p>
            <a:r>
              <a:rPr lang="en-US" sz="4800" b="1" dirty="0">
                <a:solidFill>
                  <a:srgbClr val="045976"/>
                </a:solidFill>
                <a:latin typeface="Times New Roman" panose="02020603050405020304" pitchFamily="18" charset="0"/>
                <a:ea typeface="Times New Roman" panose="02020603050405020304" pitchFamily="18" charset="0"/>
                <a:sym typeface="Wingdings 2" panose="05020102010507070707" pitchFamily="18" charset="2"/>
              </a:rPr>
              <a:t></a:t>
            </a:r>
            <a:r>
              <a:rPr lang="en-US" sz="4800" b="1" dirty="0">
                <a:latin typeface="Times New Roman" panose="02020603050405020304" pitchFamily="18" charset="0"/>
                <a:ea typeface="Times New Roman" panose="02020603050405020304" pitchFamily="18" charset="0"/>
                <a:sym typeface="Wingdings 2" panose="05020102010507070707" pitchFamily="18" charset="2"/>
              </a:rPr>
              <a:t> </a:t>
            </a:r>
            <a:r>
              <a:rPr lang="en-US" sz="4800" b="1" dirty="0">
                <a:latin typeface="Times New Roman" panose="02020603050405020304" pitchFamily="18" charset="0"/>
                <a:ea typeface="Times New Roman" panose="02020603050405020304" pitchFamily="18" charset="0"/>
              </a:rPr>
              <a:t>Ian Hunter </a:t>
            </a:r>
            <a:r>
              <a:rPr lang="en-US" sz="4800" b="1" dirty="0" err="1">
                <a:latin typeface="Times New Roman" panose="02020603050405020304" pitchFamily="18" charset="0"/>
                <a:ea typeface="Times New Roman" panose="02020603050405020304" pitchFamily="18" charset="0"/>
              </a:rPr>
              <a:t>Bautch</a:t>
            </a:r>
            <a:endParaRPr lang="en-US" sz="4800" b="1" dirty="0">
              <a:latin typeface="Times New Roman" panose="02020603050405020304" pitchFamily="18" charset="0"/>
              <a:ea typeface="Times New Roman" panose="02020603050405020304" pitchFamily="18" charset="0"/>
            </a:endParaRPr>
          </a:p>
          <a:p>
            <a:pPr indent="457200"/>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Baptized: May 25, 2003 at First Lutheran 	Church, Hibbing</a:t>
            </a:r>
          </a:p>
          <a:p>
            <a:pPr indent="457200"/>
            <a:r>
              <a:rPr lang="en-US" sz="3200" dirty="0">
                <a:latin typeface="Times New Roman" panose="02020603050405020304" pitchFamily="18" charset="0"/>
                <a:ea typeface="Times New Roman" panose="02020603050405020304" pitchFamily="18" charset="0"/>
              </a:rPr>
              <a:t>Confirmation Mentor: Chuck </a:t>
            </a:r>
            <a:r>
              <a:rPr lang="en-US" sz="3200" dirty="0" err="1">
                <a:latin typeface="Times New Roman" panose="02020603050405020304" pitchFamily="18" charset="0"/>
                <a:ea typeface="Times New Roman" panose="02020603050405020304" pitchFamily="18" charset="0"/>
              </a:rPr>
              <a:t>Yetter</a:t>
            </a:r>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Favorite Bible Passage: Psalm 23</a:t>
            </a:r>
          </a:p>
          <a:p>
            <a:pPr marL="914400" marR="0">
              <a:spcBef>
                <a:spcPts val="0"/>
              </a:spcBef>
              <a:spcAft>
                <a:spcPts val="0"/>
              </a:spcAft>
            </a:pPr>
            <a:r>
              <a:rPr lang="en-US" sz="2000" dirty="0">
                <a:latin typeface="Times New Roman" panose="02020603050405020304" pitchFamily="18" charset="0"/>
                <a:ea typeface="Times New Roman" panose="02020603050405020304" pitchFamily="18" charset="0"/>
              </a:rPr>
              <a:t> </a:t>
            </a:r>
          </a:p>
          <a:p>
            <a:pPr lvl="2"/>
            <a:r>
              <a:rPr lang="en-US" sz="3600" i="1" dirty="0">
                <a:solidFill>
                  <a:schemeClr val="accent5">
                    <a:lumMod val="50000"/>
                  </a:schemeClr>
                </a:solidFill>
                <a:latin typeface="Times New Roman" panose="02020603050405020304" pitchFamily="18" charset="0"/>
                <a:ea typeface="Times New Roman" panose="02020603050405020304" pitchFamily="18" charset="0"/>
              </a:rPr>
              <a:t>“The Lord is my shepherd, </a:t>
            </a:r>
          </a:p>
          <a:p>
            <a:pPr lvl="2"/>
            <a:r>
              <a:rPr lang="en-US" sz="3600" i="1" dirty="0">
                <a:solidFill>
                  <a:schemeClr val="accent5">
                    <a:lumMod val="50000"/>
                  </a:schemeClr>
                </a:solidFill>
                <a:latin typeface="Times New Roman" panose="02020603050405020304" pitchFamily="18" charset="0"/>
                <a:ea typeface="Times New Roman" panose="02020603050405020304" pitchFamily="18" charset="0"/>
              </a:rPr>
              <a:t>I shall not want. ...”</a:t>
            </a:r>
            <a:r>
              <a:rPr lang="en-US" dirty="0">
                <a:latin typeface="Times New Roman" panose="02020603050405020304" pitchFamily="18" charset="0"/>
                <a:ea typeface="Times New Roman" panose="02020603050405020304" pitchFamily="18" charset="0"/>
              </a:rPr>
              <a:t> </a:t>
            </a:r>
          </a:p>
          <a:p>
            <a:pPr marL="1371600" lvl="1" algn="ctr"/>
            <a:endParaRPr lang="en-US" dirty="0">
              <a:latin typeface="Times New Roman" panose="02020603050405020304" pitchFamily="18" charset="0"/>
              <a:ea typeface="Times New Roman" panose="02020603050405020304" pitchFamily="18" charset="0"/>
            </a:endParaRPr>
          </a:p>
          <a:p>
            <a:pPr marL="914400"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Favorite Christian Song: </a:t>
            </a:r>
            <a:r>
              <a:rPr lang="en-US" sz="3200" i="1" dirty="0">
                <a:latin typeface="Times New Roman" panose="02020603050405020304" pitchFamily="18" charset="0"/>
                <a:ea typeface="Times New Roman" panose="02020603050405020304" pitchFamily="18" charset="0"/>
              </a:rPr>
              <a:t>The Lion and the Lamb</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62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03098" y="274115"/>
            <a:ext cx="1666090" cy="25632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365" y="295835"/>
            <a:ext cx="8982635" cy="6370975"/>
          </a:xfrm>
          <a:prstGeom prst="rect">
            <a:avLst/>
          </a:prstGeom>
        </p:spPr>
        <p:txBody>
          <a:bodyPr wrap="square">
            <a:spAutoFit/>
          </a:bodyPr>
          <a:lstStyle/>
          <a:p>
            <a:r>
              <a:rPr lang="en-US" sz="4800" b="1" dirty="0">
                <a:solidFill>
                  <a:srgbClr val="045976"/>
                </a:solidFill>
                <a:latin typeface="Times New Roman" panose="02020603050405020304" pitchFamily="18" charset="0"/>
                <a:ea typeface="Times New Roman" panose="02020603050405020304" pitchFamily="18" charset="0"/>
                <a:sym typeface="Wingdings 2" panose="05020102010507070707" pitchFamily="18" charset="2"/>
              </a:rPr>
              <a:t></a:t>
            </a:r>
            <a:r>
              <a:rPr lang="en-US" sz="4800" b="1" dirty="0">
                <a:latin typeface="Times New Roman" panose="02020603050405020304" pitchFamily="18" charset="0"/>
                <a:ea typeface="Times New Roman" panose="02020603050405020304" pitchFamily="18" charset="0"/>
                <a:sym typeface="Wingdings 2" panose="05020102010507070707" pitchFamily="18" charset="2"/>
              </a:rPr>
              <a:t> </a:t>
            </a:r>
            <a:r>
              <a:rPr lang="en-US" sz="4800" b="1" dirty="0">
                <a:latin typeface="Times New Roman" panose="02020603050405020304" pitchFamily="18" charset="0"/>
                <a:ea typeface="Times New Roman" panose="02020603050405020304" pitchFamily="18" charset="0"/>
              </a:rPr>
              <a:t>Conner Philip Keintz</a:t>
            </a:r>
          </a:p>
          <a:p>
            <a:pPr indent="457200"/>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Baptized: August 24, 2003 at FHUMC</a:t>
            </a:r>
          </a:p>
          <a:p>
            <a:pPr indent="457200"/>
            <a:r>
              <a:rPr lang="en-US" sz="3200" dirty="0">
                <a:latin typeface="Times New Roman" panose="02020603050405020304" pitchFamily="18" charset="0"/>
                <a:ea typeface="Times New Roman" panose="02020603050405020304" pitchFamily="18" charset="0"/>
              </a:rPr>
              <a:t>Confirmation Mentor: Randy Coley</a:t>
            </a:r>
          </a:p>
          <a:p>
            <a:pPr indent="457200"/>
            <a:r>
              <a:rPr lang="en-US" sz="3200" dirty="0">
                <a:latin typeface="Times New Roman" panose="02020603050405020304" pitchFamily="18" charset="0"/>
                <a:ea typeface="Times New Roman" panose="02020603050405020304" pitchFamily="18" charset="0"/>
              </a:rPr>
              <a:t>Favorite Bible Verse: Romans 12:2 </a:t>
            </a:r>
          </a:p>
          <a:p>
            <a:pPr indent="457200"/>
            <a:r>
              <a:rPr lang="en-US" sz="2000" dirty="0">
                <a:latin typeface="Times New Roman" panose="02020603050405020304" pitchFamily="18" charset="0"/>
                <a:ea typeface="Times New Roman" panose="02020603050405020304" pitchFamily="18" charset="0"/>
              </a:rPr>
              <a:t> </a:t>
            </a:r>
          </a:p>
          <a:p>
            <a:pPr marL="457200" lvl="2"/>
            <a:r>
              <a:rPr lang="en-US" sz="3000" i="1" dirty="0">
                <a:solidFill>
                  <a:schemeClr val="accent5">
                    <a:lumMod val="50000"/>
                  </a:schemeClr>
                </a:solidFill>
                <a:latin typeface="Times New Roman" panose="02020603050405020304" pitchFamily="18" charset="0"/>
                <a:ea typeface="Times New Roman" panose="02020603050405020304" pitchFamily="18" charset="0"/>
              </a:rPr>
              <a:t>   “Do not conform to the pattern of this world, but be transformed by the renewing of your mind. Then you will be able to test and approve what God’s will is - His good, pleasing and perfect will.”</a:t>
            </a:r>
            <a:r>
              <a:rPr lang="en-US" sz="3000" dirty="0">
                <a:latin typeface="Times New Roman" panose="02020603050405020304" pitchFamily="18" charset="0"/>
                <a:ea typeface="Times New Roman" panose="02020603050405020304" pitchFamily="18" charset="0"/>
              </a:rPr>
              <a:t> </a:t>
            </a:r>
          </a:p>
          <a:p>
            <a:pPr marL="457200" lvl="2"/>
            <a:endParaRPr lang="en-US" sz="2800" dirty="0">
              <a:latin typeface="Times New Roman" panose="02020603050405020304" pitchFamily="18" charset="0"/>
              <a:ea typeface="Times New Roman" panose="02020603050405020304" pitchFamily="18" charset="0"/>
            </a:endParaRPr>
          </a:p>
          <a:p>
            <a:pPr marL="914400"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Favorite Christian Song: </a:t>
            </a:r>
            <a:r>
              <a:rPr lang="en-US" sz="3200" i="1" dirty="0">
                <a:latin typeface="Times New Roman" panose="02020603050405020304" pitchFamily="18" charset="0"/>
                <a:ea typeface="Times New Roman" panose="02020603050405020304" pitchFamily="18" charset="0"/>
              </a:rPr>
              <a:t>God’s Not Dead </a:t>
            </a:r>
            <a:r>
              <a:rPr lang="en-US" sz="3200" dirty="0">
                <a:latin typeface="Times New Roman" panose="02020603050405020304" pitchFamily="18" charset="0"/>
                <a:ea typeface="Times New Roman" panose="02020603050405020304" pitchFamily="18" charset="0"/>
              </a:rPr>
              <a:t>by the Newsboys</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584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366304"/>
            <a:ext cx="1538344" cy="2366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365" y="295835"/>
            <a:ext cx="8700247" cy="6032421"/>
          </a:xfrm>
          <a:prstGeom prst="rect">
            <a:avLst/>
          </a:prstGeom>
        </p:spPr>
        <p:txBody>
          <a:bodyPr wrap="square">
            <a:spAutoFit/>
          </a:bodyPr>
          <a:lstStyle/>
          <a:p>
            <a:r>
              <a:rPr lang="en-US" sz="4800" b="1" dirty="0">
                <a:solidFill>
                  <a:srgbClr val="045976"/>
                </a:solidFill>
                <a:latin typeface="Times New Roman" panose="02020603050405020304" pitchFamily="18" charset="0"/>
                <a:ea typeface="Times New Roman" panose="02020603050405020304" pitchFamily="18" charset="0"/>
                <a:sym typeface="Wingdings 2" panose="05020102010507070707" pitchFamily="18" charset="2"/>
              </a:rPr>
              <a:t></a:t>
            </a:r>
            <a:r>
              <a:rPr lang="en-US" sz="4800" b="1" dirty="0">
                <a:latin typeface="Times New Roman" panose="02020603050405020304" pitchFamily="18" charset="0"/>
                <a:ea typeface="Times New Roman" panose="02020603050405020304" pitchFamily="18" charset="0"/>
                <a:sym typeface="Wingdings 2" panose="05020102010507070707" pitchFamily="18" charset="2"/>
              </a:rPr>
              <a:t> </a:t>
            </a:r>
            <a:r>
              <a:rPr lang="en-US" sz="4800" b="1" dirty="0">
                <a:latin typeface="Times New Roman" panose="02020603050405020304" pitchFamily="18" charset="0"/>
                <a:ea typeface="Times New Roman" panose="02020603050405020304" pitchFamily="18" charset="0"/>
              </a:rPr>
              <a:t>James Allen Richter</a:t>
            </a:r>
          </a:p>
          <a:p>
            <a:pPr indent="457200"/>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Baptized: Oct. 13, 2002 at First UMC, Lindstrom</a:t>
            </a:r>
          </a:p>
          <a:p>
            <a:pPr indent="457200"/>
            <a:r>
              <a:rPr lang="en-US" sz="3200" dirty="0">
                <a:latin typeface="Times New Roman" panose="02020603050405020304" pitchFamily="18" charset="0"/>
                <a:ea typeface="Times New Roman" panose="02020603050405020304" pitchFamily="18" charset="0"/>
              </a:rPr>
              <a:t>Confirmation Mentor: Ray </a:t>
            </a:r>
            <a:r>
              <a:rPr lang="en-US" sz="3200" dirty="0" err="1">
                <a:latin typeface="Times New Roman" panose="02020603050405020304" pitchFamily="18" charset="0"/>
                <a:ea typeface="Times New Roman" panose="02020603050405020304" pitchFamily="18" charset="0"/>
              </a:rPr>
              <a:t>Rought</a:t>
            </a:r>
            <a:endParaRPr lang="en-US" sz="3200" dirty="0">
              <a:latin typeface="Times New Roman" panose="02020603050405020304" pitchFamily="18" charset="0"/>
              <a:ea typeface="Times New Roman" panose="02020603050405020304" pitchFamily="18" charset="0"/>
            </a:endParaRPr>
          </a:p>
          <a:p>
            <a:pPr indent="457200"/>
            <a:r>
              <a:rPr lang="en-US" sz="3200" dirty="0">
                <a:latin typeface="Times New Roman" panose="02020603050405020304" pitchFamily="18" charset="0"/>
                <a:ea typeface="Times New Roman" panose="02020603050405020304" pitchFamily="18" charset="0"/>
              </a:rPr>
              <a:t>Favorite Bible Verse: 2 Timothy 3:16</a:t>
            </a:r>
          </a:p>
          <a:p>
            <a:pPr marL="914400" marR="0">
              <a:spcBef>
                <a:spcPts val="0"/>
              </a:spcBef>
              <a:spcAft>
                <a:spcPts val="0"/>
              </a:spcAft>
            </a:pPr>
            <a:r>
              <a:rPr lang="en-US" sz="2000" dirty="0">
                <a:latin typeface="Times New Roman" panose="02020603050405020304" pitchFamily="18" charset="0"/>
                <a:ea typeface="Times New Roman" panose="02020603050405020304" pitchFamily="18" charset="0"/>
              </a:rPr>
              <a:t> </a:t>
            </a:r>
          </a:p>
          <a:p>
            <a:pPr lvl="2"/>
            <a:r>
              <a:rPr lang="en-US" sz="3600" i="1" dirty="0">
                <a:solidFill>
                  <a:schemeClr val="accent5">
                    <a:lumMod val="50000"/>
                  </a:schemeClr>
                </a:solidFill>
                <a:latin typeface="Times New Roman" panose="02020603050405020304" pitchFamily="18" charset="0"/>
                <a:ea typeface="Times New Roman" panose="02020603050405020304" pitchFamily="18" charset="0"/>
              </a:rPr>
              <a:t>“All Scripture is God breathed and is useful for teaching, rebuking, correcting and training in righteousness.”</a:t>
            </a:r>
          </a:p>
          <a:p>
            <a:pPr lvl="2"/>
            <a:endParaRPr lang="en-US" dirty="0">
              <a:latin typeface="Times New Roman" panose="02020603050405020304" pitchFamily="18" charset="0"/>
              <a:ea typeface="Times New Roman" panose="02020603050405020304" pitchFamily="18" charset="0"/>
            </a:endParaRPr>
          </a:p>
          <a:p>
            <a:pPr marL="2286000" lvl="3" indent="-457200"/>
            <a:r>
              <a:rPr lang="en-US" sz="3200" dirty="0">
                <a:latin typeface="Times New Roman" panose="02020603050405020304" pitchFamily="18" charset="0"/>
                <a:ea typeface="Times New Roman" panose="02020603050405020304" pitchFamily="18" charset="0"/>
              </a:rPr>
              <a:t>Favorite Christian Song: </a:t>
            </a:r>
            <a:r>
              <a:rPr lang="en-US" sz="3200" i="1" dirty="0">
                <a:latin typeface="Times New Roman" panose="02020603050405020304" pitchFamily="18" charset="0"/>
                <a:ea typeface="Times New Roman" panose="02020603050405020304" pitchFamily="18" charset="0"/>
              </a:rPr>
              <a:t>The Old Rugged Cross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56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Use this background in your Picaboo Photo Book ( ?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52550" y="0"/>
            <a:ext cx="7436608" cy="1200329"/>
          </a:xfrm>
          <a:prstGeom prst="rect">
            <a:avLst/>
          </a:prstGeom>
          <a:noFill/>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The Apostle’s Creed</a:t>
            </a:r>
          </a:p>
          <a:p>
            <a:pPr algn="r"/>
            <a:r>
              <a:rPr lang="en-US" sz="2800" b="1" dirty="0">
                <a:solidFill>
                  <a:schemeClr val="bg1"/>
                </a:solidFill>
                <a:latin typeface="Times New Roman" panose="02020603050405020304" pitchFamily="18" charset="0"/>
                <a:cs typeface="Times New Roman" panose="02020603050405020304" pitchFamily="18" charset="0"/>
              </a:rPr>
              <a:t>as understood by Nathan Werner</a:t>
            </a:r>
          </a:p>
        </p:txBody>
      </p:sp>
      <p:sp>
        <p:nvSpPr>
          <p:cNvPr id="7" name="Rectangle 6"/>
          <p:cNvSpPr/>
          <p:nvPr/>
        </p:nvSpPr>
        <p:spPr>
          <a:xfrm>
            <a:off x="1352551" y="1583140"/>
            <a:ext cx="7791450" cy="4524315"/>
          </a:xfrm>
          <a:prstGeom prst="rect">
            <a:avLst/>
          </a:prstGeom>
        </p:spPr>
        <p:txBody>
          <a:bodyPr wrap="square">
            <a:spAutoFit/>
          </a:bodyPr>
          <a:lstStyle/>
          <a:p>
            <a:pPr marR="0" indent="6350">
              <a:spcBef>
                <a:spcPts val="0"/>
              </a:spcBef>
              <a:spcAft>
                <a:spcPts val="0"/>
              </a:spcAft>
            </a:pPr>
            <a:r>
              <a:rPr lang="en-US" sz="2800" dirty="0">
                <a:solidFill>
                  <a:schemeClr val="bg1"/>
                </a:solidFill>
                <a:latin typeface="Times New Roman" panose="02020603050405020304" pitchFamily="18" charset="0"/>
                <a:ea typeface="Times New Roman" panose="02020603050405020304" pitchFamily="18" charset="0"/>
              </a:rPr>
              <a:t>	</a:t>
            </a:r>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I believe that there is a God almighty, who made absolutely everything in the universe, besides what people made and dark powers.</a:t>
            </a:r>
          </a:p>
          <a:p>
            <a:pPr marR="0" indent="6350">
              <a:spcBef>
                <a:spcPts val="0"/>
              </a:spcBef>
              <a:spcAft>
                <a:spcPts val="0"/>
              </a:spcAft>
            </a:pPr>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I also believe that God’s one and only Son, Jesus, was conceived by the Holy Spirit, the third person of the Trinity (which is God, Jesus, and the Holy Spirit), and was born to Mary, His mother, who was a virgin. </a:t>
            </a:r>
          </a:p>
        </p:txBody>
      </p:sp>
    </p:spTree>
    <p:extLst>
      <p:ext uri="{BB962C8B-B14F-4D97-AF65-F5344CB8AC3E}">
        <p14:creationId xmlns:p14="http://schemas.microsoft.com/office/powerpoint/2010/main" val="324334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Use this background in your Picaboo Photo Book ( ?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52550" y="1520786"/>
            <a:ext cx="7791450" cy="5016758"/>
          </a:xfrm>
          <a:prstGeom prst="rect">
            <a:avLst/>
          </a:prstGeom>
        </p:spPr>
        <p:txBody>
          <a:bodyPr wrap="square">
            <a:spAutoFit/>
          </a:bodyPr>
          <a:lstStyle/>
          <a:p>
            <a:pPr marR="0" indent="6350">
              <a:spcBef>
                <a:spcPts val="0"/>
              </a:spcBef>
              <a:spcAft>
                <a:spcPts val="0"/>
              </a:spcAft>
            </a:pPr>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He suffered under the Roman governor, Pontius Pilate; then was crucified, then He died, and was buried, and He then descended down to hell. On the third day of being “dead” He was raised from the “dead,” and then He ascended into heaven. Now He sits at the right hand of God the Father Almighty. From there He will come down during the rapture and will judge between those who will live forever those who won’t.</a:t>
            </a:r>
          </a:p>
        </p:txBody>
      </p:sp>
      <p:sp>
        <p:nvSpPr>
          <p:cNvPr id="6" name="TextBox 5"/>
          <p:cNvSpPr txBox="1"/>
          <p:nvPr/>
        </p:nvSpPr>
        <p:spPr>
          <a:xfrm>
            <a:off x="1352550" y="0"/>
            <a:ext cx="7436608" cy="1200329"/>
          </a:xfrm>
          <a:prstGeom prst="rect">
            <a:avLst/>
          </a:prstGeom>
          <a:noFill/>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The Apostle’s Creed</a:t>
            </a:r>
          </a:p>
          <a:p>
            <a:pPr algn="r"/>
            <a:r>
              <a:rPr lang="en-US" sz="2800" b="1" dirty="0">
                <a:solidFill>
                  <a:schemeClr val="bg1"/>
                </a:solidFill>
                <a:latin typeface="Times New Roman" panose="02020603050405020304" pitchFamily="18" charset="0"/>
                <a:cs typeface="Times New Roman" panose="02020603050405020304" pitchFamily="18" charset="0"/>
              </a:rPr>
              <a:t>as understood by Nathan Werner</a:t>
            </a:r>
          </a:p>
        </p:txBody>
      </p:sp>
    </p:spTree>
    <p:extLst>
      <p:ext uri="{BB962C8B-B14F-4D97-AF65-F5344CB8AC3E}">
        <p14:creationId xmlns:p14="http://schemas.microsoft.com/office/powerpoint/2010/main" val="330704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Use this background in your Picaboo Photo Book ( ?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52550" y="1520786"/>
            <a:ext cx="7791450" cy="4524315"/>
          </a:xfrm>
          <a:prstGeom prst="rect">
            <a:avLst/>
          </a:prstGeom>
        </p:spPr>
        <p:txBody>
          <a:bodyPr wrap="square">
            <a:spAutoFit/>
          </a:bodyPr>
          <a:lstStyle/>
          <a:p>
            <a:pPr marR="0" indent="6350">
              <a:spcBef>
                <a:spcPts val="0"/>
              </a:spcBef>
              <a:spcAft>
                <a:spcPts val="0"/>
              </a:spcAft>
            </a:pPr>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I also believe in the Holy Spirit, the Holy Christian Church, that people who have died being a Christian are still alive, that Jesus forgives our sins (us doing wrong against God, Jesus, and the Holy Spirit), that if we are Christians our souls continue to live and our bodies will be resurrected after we die, and that in heaven we will not die.</a:t>
            </a:r>
          </a:p>
          <a:p>
            <a:pPr marR="0" indent="6350">
              <a:spcBef>
                <a:spcPts val="0"/>
              </a:spcBef>
              <a:spcAft>
                <a:spcPts val="0"/>
              </a:spcAft>
            </a:pPr>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Amen.</a:t>
            </a:r>
          </a:p>
        </p:txBody>
      </p:sp>
      <p:sp>
        <p:nvSpPr>
          <p:cNvPr id="6" name="TextBox 5"/>
          <p:cNvSpPr txBox="1"/>
          <p:nvPr/>
        </p:nvSpPr>
        <p:spPr>
          <a:xfrm>
            <a:off x="1352550" y="0"/>
            <a:ext cx="7436608" cy="1200329"/>
          </a:xfrm>
          <a:prstGeom prst="rect">
            <a:avLst/>
          </a:prstGeom>
          <a:noFill/>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The Apostle’s Creed</a:t>
            </a:r>
          </a:p>
          <a:p>
            <a:pPr algn="r"/>
            <a:r>
              <a:rPr lang="en-US" sz="2800" b="1" dirty="0">
                <a:solidFill>
                  <a:schemeClr val="bg1"/>
                </a:solidFill>
                <a:latin typeface="Times New Roman" panose="02020603050405020304" pitchFamily="18" charset="0"/>
                <a:cs typeface="Times New Roman" panose="02020603050405020304" pitchFamily="18" charset="0"/>
              </a:rPr>
              <a:t>as understood by Nathan Werner</a:t>
            </a:r>
          </a:p>
        </p:txBody>
      </p:sp>
    </p:spTree>
    <p:extLst>
      <p:ext uri="{BB962C8B-B14F-4D97-AF65-F5344CB8AC3E}">
        <p14:creationId xmlns:p14="http://schemas.microsoft.com/office/powerpoint/2010/main" val="90844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Baptism and praye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30352" cy="408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2311" y="3753134"/>
            <a:ext cx="2018163" cy="31048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717" y="4539224"/>
            <a:ext cx="7315199" cy="1862048"/>
          </a:xfrm>
          <a:prstGeom prst="rect">
            <a:avLst/>
          </a:prstGeom>
          <a:noFill/>
        </p:spPr>
        <p:txBody>
          <a:bodyPr wrap="square" rtlCol="0">
            <a:spAutoFit/>
          </a:bodyPr>
          <a:lstStyle/>
          <a:p>
            <a:r>
              <a:rPr lang="en-US" sz="11500" b="1" spc="-300" dirty="0">
                <a:ln>
                  <a:solidFill>
                    <a:schemeClr val="tx1"/>
                  </a:solidFill>
                </a:ln>
                <a:gradFill flip="none" rotWithShape="1">
                  <a:gsLst>
                    <a:gs pos="0">
                      <a:srgbClr val="F15C22">
                        <a:shade val="30000"/>
                        <a:satMod val="115000"/>
                      </a:srgbClr>
                    </a:gs>
                    <a:gs pos="50000">
                      <a:srgbClr val="F15C22">
                        <a:shade val="67500"/>
                        <a:satMod val="115000"/>
                      </a:srgbClr>
                    </a:gs>
                    <a:gs pos="100000">
                      <a:srgbClr val="F15C22">
                        <a:shade val="100000"/>
                        <a:satMod val="115000"/>
                      </a:srgbClr>
                    </a:gs>
                  </a:gsLst>
                  <a:lin ang="16200000" scaled="1"/>
                  <a:tileRect/>
                </a:gradFill>
                <a:latin typeface="Times New Roman" panose="02020603050405020304" pitchFamily="18" charset="0"/>
                <a:cs typeface="Times New Roman" panose="02020603050405020304" pitchFamily="18" charset="0"/>
              </a:rPr>
              <a:t>&amp; Prayer</a:t>
            </a:r>
          </a:p>
        </p:txBody>
      </p:sp>
    </p:spTree>
    <p:extLst>
      <p:ext uri="{BB962C8B-B14F-4D97-AF65-F5344CB8AC3E}">
        <p14:creationId xmlns:p14="http://schemas.microsoft.com/office/powerpoint/2010/main" val="528487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attachment.outlook.office.net/owa/DTWERNER@msn.com/service.svc/s/GetFileAttachment?id=AQMkADAwATdiZmYAZC04MGIzLWMxMQBkLTAwAi0wMAoARgAAA4FWIwiadMFCgwfHjD1ZSp8HAFfapiobOXZKiPzPqBTeJNAAAAIBDAAAAFfapiobOXZKiPzPqBTeJNAAAXCuN6AAAAABEgAQADACiHsybUdDvF20A5yMbGM%3D&amp;X-OWA-CANARY=n4g2EqLZ3EexxcvdO7FEHOAxFuwxldQYy_MMWaPHgFTIkk8vWIr2wMpBGwcPWRsw8kpslSNPby4.&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Q5NDE1MjQxNSwibmJmIjoxNDk0MTUxODE1fQ.ipqJvlNbu8GJ8TFA6hiegu75qElz2nmPD4TYNDbWB4bVKW59XhpeedxmVtBhUJ5PiY1TYdCfNYvm6RzsVgg1Q9dCgJ3baq5BjzGil8-URki1xe9AaInLfgX8zV17ptIHzGozKIHDH8V2ddKVA5IKM_LBhyKnctU1zgDRDmG5ZHEL50zsFa7jPyCTBD7kQ7Z_-lLhFm9Zxg38OuFUeedmvfUTQDs8tf-XF7hYJ7VK__NXd2Ugi5IsCbAXOADztQPUt3XzG7BMz2wd_jBW9KGxRiXN-KipO0L57yxdNId7qm4Efcd_g9w8b4z93K5T0Oxj8DJUPJIi5uzEau9IAi-_NQ&amp;owa=outlook.live.com&amp;isc=1&amp;isImagePreview=Tru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09733" y="523733"/>
            <a:ext cx="4241517" cy="58105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41492" y="324134"/>
            <a:ext cx="2018163" cy="310486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Rendered 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612" y="3882716"/>
            <a:ext cx="3513510" cy="16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8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1492" y="324134"/>
            <a:ext cx="2018163" cy="3104866"/>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Render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88273" y="4019834"/>
            <a:ext cx="3343638" cy="195959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attachment.outlook.office.net/owa/DTWERNER@msn.com/service.svc/s/GetAttachmentThumbnail?id=AQMkADAwATdiZmYAZC04MGIzLWMxMQBkLTAwAi0wMAoARgAAA4FWIwiadMFCgwfHjD1ZSp8HAFfapiobOXZKiPzPqBTeJNAAAAIBDAAAAFfapiobOXZKiPzPqBTeJNAAAXCuN5gAAAABEgAQAPsZeAPaJp5HrUbDi6by2pg%3D&amp;thumbnailType=2&amp;X-OWA-CANARY=wvOyQ2APlkqCnugABmYfnNDV2t4yldQY_k-e9AkE1V4l5jv97lAnxkmHpRY3iEV5RLblzM7q8jE.&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Q5NDE1MzAxNSwibmJmIjoxNDk0MTUyNDE1fQ.aPHAFrypE1xEC98v_NtDByZ0MkYJYN-PrSKVtNRwIiNaJhbclzmSff53qBCdaO0RkwjYWsBfGP3CW7bXS6JQhQ_gYWd4BM2OG-0hc0CmK05aD3VH_XBHpFmsTedFwfk5utaryUpfyo7Df_tRpB3cqNzeGFnqBY8n5bRrTI7YpJjABgYoWbVx0GQp2imh9xWo8rV9l5gnztg5SiN9NJH7kO3c-GWAqVz2p996y5iferaOwd3vDXd5HOXynPz1J5_8QoS0I-Ob5qXmMOBnihCpkeRAfhz-DtNsAX5tskJJ-VZqAJlnumdb_KCkuPT2gWtBpuUxN8l-bD1ePXF27jha4w&amp;owa=outlook.live.com&amp;isc=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00752" y="402064"/>
            <a:ext cx="4273849" cy="60538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96083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01302"/>
            <a:ext cx="8884693" cy="6801862"/>
          </a:xfrm>
          <a:prstGeom prst="rect">
            <a:avLst/>
          </a:prstGeom>
        </p:spPr>
        <p:txBody>
          <a:bodyPr wrap="square">
            <a:spAutoFit/>
          </a:bodyPr>
          <a:lstStyle/>
          <a:p>
            <a:pPr algn="just"/>
            <a:r>
              <a:rPr lang="en-US" sz="4000" b="1" dirty="0">
                <a:latin typeface="Times New Roman" panose="02020603050405020304" pitchFamily="18" charset="0"/>
                <a:ea typeface="Times New Roman" panose="02020603050405020304" pitchFamily="18" charset="0"/>
              </a:rPr>
              <a:t>Mark 12:13-17 (CEB)</a:t>
            </a:r>
          </a:p>
          <a:p>
            <a:pPr algn="just"/>
            <a:r>
              <a:rPr lang="en-US" sz="2000" dirty="0">
                <a:latin typeface="Times New Roman" panose="02020603050405020304" pitchFamily="18" charset="0"/>
                <a:ea typeface="Times New Roman" panose="02020603050405020304" pitchFamily="18" charset="0"/>
              </a:rPr>
              <a:t> </a:t>
            </a:r>
          </a:p>
          <a:p>
            <a:r>
              <a:rPr lang="en-US" sz="3600" dirty="0">
                <a:latin typeface="Times New Roman" panose="02020603050405020304" pitchFamily="18" charset="0"/>
                <a:ea typeface="Times New Roman" panose="02020603050405020304" pitchFamily="18" charset="0"/>
              </a:rPr>
              <a:t>	</a:t>
            </a:r>
            <a:r>
              <a:rPr lang="en-US" sz="3600" baseline="30000" dirty="0">
                <a:latin typeface="Times New Roman" panose="02020603050405020304" pitchFamily="18" charset="0"/>
                <a:ea typeface="Times New Roman" panose="02020603050405020304" pitchFamily="18" charset="0"/>
              </a:rPr>
              <a:t>15 </a:t>
            </a:r>
            <a:r>
              <a:rPr lang="en-US" sz="3600" dirty="0">
                <a:latin typeface="Times New Roman" panose="02020603050405020304" pitchFamily="18" charset="0"/>
                <a:ea typeface="Times New Roman" panose="02020603050405020304" pitchFamily="18" charset="0"/>
              </a:rPr>
              <a:t>But Jesus knew their hypocrisy. “Why are you trying to trap me?” He asked. “Bring me a denarius and let me look at it.” </a:t>
            </a:r>
            <a:r>
              <a:rPr lang="en-US" sz="3600" baseline="30000" dirty="0">
                <a:latin typeface="Times New Roman" panose="02020603050405020304" pitchFamily="18" charset="0"/>
                <a:ea typeface="Times New Roman" panose="02020603050405020304" pitchFamily="18" charset="0"/>
              </a:rPr>
              <a:t>16 </a:t>
            </a:r>
            <a:r>
              <a:rPr lang="en-US" sz="3600" dirty="0">
                <a:latin typeface="Times New Roman" panose="02020603050405020304" pitchFamily="18" charset="0"/>
                <a:ea typeface="Times New Roman" panose="02020603050405020304" pitchFamily="18" charset="0"/>
              </a:rPr>
              <a:t>They brought the coin, and He asked them, “Whose image is this? And whose inscription?”</a:t>
            </a:r>
          </a:p>
          <a:p>
            <a:r>
              <a:rPr lang="en-US" sz="3600" dirty="0">
                <a:latin typeface="Times New Roman" panose="02020603050405020304" pitchFamily="18" charset="0"/>
                <a:ea typeface="Times New Roman" panose="02020603050405020304" pitchFamily="18" charset="0"/>
              </a:rPr>
              <a:t>		“Caesar’s,” they replied.</a:t>
            </a:r>
          </a:p>
          <a:p>
            <a:r>
              <a:rPr lang="en-US" sz="3600" baseline="30000" dirty="0">
                <a:latin typeface="Times New Roman" panose="02020603050405020304" pitchFamily="18" charset="0"/>
                <a:ea typeface="Times New Roman" panose="02020603050405020304" pitchFamily="18" charset="0"/>
              </a:rPr>
              <a:t>		17 </a:t>
            </a:r>
            <a:r>
              <a:rPr lang="en-US" sz="3600" dirty="0">
                <a:latin typeface="Times New Roman" panose="02020603050405020304" pitchFamily="18" charset="0"/>
                <a:ea typeface="Times New Roman" panose="02020603050405020304" pitchFamily="18" charset="0"/>
              </a:rPr>
              <a:t>Then Jesus said to them, “Give 			back to Caesar what is Caesar’s and 		to God what is God’s.” And they 			were amazed at him.</a:t>
            </a:r>
          </a:p>
        </p:txBody>
      </p:sp>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000500"/>
            <a:ext cx="1857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4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1492" y="324134"/>
            <a:ext cx="2018163" cy="3104866"/>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Render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64687" y="3780430"/>
            <a:ext cx="4079313" cy="14086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9366" y="448954"/>
            <a:ext cx="3582634" cy="59600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6640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1492" y="324134"/>
            <a:ext cx="2018163" cy="3104866"/>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Render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9843" y="3869732"/>
            <a:ext cx="3797973" cy="1862328"/>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s://attachment.outlook.office.net/owa/DTWERNER@msn.com/service.svc/s/GetAttachmentThumbnail?id=AQMkADAwATdiZmYAZC04MGIzLWMxMQBkLTAwAi0wMAoARgAAA4FWIwiadMFCgwfHjD1ZSp8HAFfapiobOXZKiPzPqBTeJNAAAAIBDAAAAFfapiobOXZKiPzPqBTeJNAAAXCuN5sAAAABEgAQADXFz6glEndJp8nq%2Be%2BPmNg%3D&amp;thumbnailType=2&amp;X-OWA-CANARY=YF35Fn4snUOYRzsjnK5fFUDkrZAzldQY5_PR_JgQrF9l07OqUMOhIlPLeRXW6wpPdlEKQrDmOzA.&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Q5NDE1MzMxNCwibmJmIjoxNDk0MTUyNzE0fQ.3Pg0y00F6PEr4hvmW-_d_G9Sao3mKhD2OVNwg8_10PtWGczpcidMiDIN7MsX3vX5ewpvrIjAOwmVUf4W4HPs3EJSc98xCwEOjboNVORsxsN5JDkSN45RuFqO0Y8JwQb1KLrB9vmYxSC_CldGPzFv45mMfHMF8q7NGAVivBV-wItMHpXM1zJiAwLDWqkV4U2WDE5iWBOzPwVrlt7zqYVHmQKgLrI7zKb2Fm0gakK5XB4IpQI99BaplbOCPmXm59QHyTONg_TyvY0HjcqucjBcs6SXMS_Ti8cb4p9fBxHGDorCvA9UD6spo8zClPdVyFyzAekJOGzAzLHBGjV7Ir9VGQ&amp;owa=outlook.live.com&amp;isc=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3908" y="475113"/>
            <a:ext cx="4114106" cy="59077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986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426" y="163773"/>
            <a:ext cx="8557147" cy="2862322"/>
          </a:xfrm>
          <a:prstGeom prst="rect">
            <a:avLst/>
          </a:prstGeom>
        </p:spPr>
        <p:txBody>
          <a:bodyPr wrap="square">
            <a:spAutoFit/>
          </a:bodyPr>
          <a:lstStyle/>
          <a:p>
            <a:pPr algn="ctr"/>
            <a:r>
              <a:rPr lang="en-US" sz="6000" b="1" dirty="0">
                <a:solidFill>
                  <a:srgbClr val="045976"/>
                </a:solidFill>
                <a:latin typeface="Times New Roman" panose="02020603050405020304" pitchFamily="18" charset="0"/>
                <a:ea typeface="Times New Roman" panose="02020603050405020304" pitchFamily="18" charset="0"/>
              </a:rPr>
              <a:t>Presentation of the Confirmation Bibles</a:t>
            </a:r>
          </a:p>
          <a:p>
            <a:pPr algn="ctr"/>
            <a:r>
              <a:rPr lang="en-US" sz="2400" b="1" dirty="0">
                <a:solidFill>
                  <a:srgbClr val="0070C0"/>
                </a:solidFill>
                <a:latin typeface="Times New Roman" panose="02020603050405020304" pitchFamily="18" charset="0"/>
                <a:ea typeface="Times New Roman" panose="02020603050405020304" pitchFamily="18" charset="0"/>
              </a:rPr>
              <a:t> </a:t>
            </a:r>
          </a:p>
          <a:p>
            <a:pPr indent="457200" algn="r"/>
            <a:r>
              <a:rPr lang="en-US" sz="3600" b="1" dirty="0">
                <a:latin typeface="Times New Roman" panose="02020603050405020304" pitchFamily="18" charset="0"/>
                <a:ea typeface="Times New Roman" panose="02020603050405020304" pitchFamily="18" charset="0"/>
              </a:rPr>
              <a:t>by the United Methodist Women</a:t>
            </a:r>
            <a:endParaRPr lang="en-US" sz="3600" b="1" dirty="0">
              <a:effectLst/>
              <a:latin typeface="Times New Roman" panose="02020603050405020304" pitchFamily="18" charset="0"/>
              <a:ea typeface="Times New Roman" panose="02020603050405020304" pitchFamily="18" charset="0"/>
            </a:endParaRPr>
          </a:p>
        </p:txBody>
      </p:sp>
      <p:pic>
        <p:nvPicPr>
          <p:cNvPr id="28674" name="Picture 2" descr="NIV Teen Study Bib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4177" y="3203516"/>
            <a:ext cx="2150897" cy="34796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1881" y="3578324"/>
            <a:ext cx="2018163" cy="310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3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4477" y="2969702"/>
            <a:ext cx="2527394" cy="38882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3426" y="163773"/>
            <a:ext cx="8557147" cy="2031325"/>
          </a:xfrm>
          <a:prstGeom prst="rect">
            <a:avLst/>
          </a:prstGeom>
        </p:spPr>
        <p:txBody>
          <a:bodyPr wrap="square">
            <a:spAutoFit/>
          </a:bodyPr>
          <a:lstStyle/>
          <a:p>
            <a:pPr algn="ctr"/>
            <a:r>
              <a:rPr lang="en-US" sz="6000" b="1" dirty="0">
                <a:solidFill>
                  <a:srgbClr val="045976"/>
                </a:solidFill>
                <a:latin typeface="Times New Roman" panose="02020603050405020304" pitchFamily="18" charset="0"/>
                <a:ea typeface="Times New Roman" panose="02020603050405020304" pitchFamily="18" charset="0"/>
              </a:rPr>
              <a:t>Confirmation Verse: </a:t>
            </a:r>
            <a:r>
              <a:rPr lang="en-US" sz="4800" b="1" dirty="0">
                <a:latin typeface="Times New Roman" panose="02020603050405020304" pitchFamily="18" charset="0"/>
                <a:ea typeface="Times New Roman" panose="02020603050405020304" pitchFamily="18" charset="0"/>
              </a:rPr>
              <a:t>Ephesians 4:23-24</a:t>
            </a:r>
          </a:p>
          <a:p>
            <a:pPr algn="ctr"/>
            <a:r>
              <a:rPr lang="en-US" b="1" dirty="0">
                <a:latin typeface="Times New Roman" panose="02020603050405020304" pitchFamily="18" charset="0"/>
                <a:ea typeface="Times New Roman" panose="02020603050405020304" pitchFamily="18" charset="0"/>
              </a:rPr>
              <a:t> </a:t>
            </a:r>
          </a:p>
        </p:txBody>
      </p:sp>
      <p:sp>
        <p:nvSpPr>
          <p:cNvPr id="3" name="Rectangle 2"/>
          <p:cNvSpPr/>
          <p:nvPr/>
        </p:nvSpPr>
        <p:spPr>
          <a:xfrm>
            <a:off x="545912" y="2195098"/>
            <a:ext cx="7079776" cy="4154984"/>
          </a:xfrm>
          <a:prstGeom prst="rect">
            <a:avLst/>
          </a:prstGeom>
        </p:spPr>
        <p:txBody>
          <a:bodyPr wrap="square">
            <a:spAutoFit/>
          </a:bodyPr>
          <a:lstStyle/>
          <a:p>
            <a:r>
              <a:rPr lang="en-US" sz="4400" b="1" i="1" dirty="0">
                <a:latin typeface="Times New Roman" panose="02020603050405020304" pitchFamily="18" charset="0"/>
                <a:ea typeface="Times New Roman" panose="02020603050405020304" pitchFamily="18" charset="0"/>
              </a:rPr>
              <a:t>	“Let the Spirit renew your mind and make you into a new person, for you were created in God’s image in true righteousness and holiness.”</a:t>
            </a:r>
          </a:p>
        </p:txBody>
      </p:sp>
    </p:spTree>
    <p:extLst>
      <p:ext uri="{BB962C8B-B14F-4D97-AF65-F5344CB8AC3E}">
        <p14:creationId xmlns:p14="http://schemas.microsoft.com/office/powerpoint/2010/main" val="3896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dow's mi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554290"/>
            <a:ext cx="9144001" cy="4324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4" descr="Image result for Fire and wa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7564" y="5244353"/>
            <a:ext cx="1048871" cy="161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7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http://bibleandarchaeology.blogspot.com/2011/02/coin with image of caeser.htm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0280" y="767768"/>
            <a:ext cx="6500719" cy="53224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857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9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ttp://www.altarandthrone.com/render unto caesa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347" y="1215278"/>
            <a:ext cx="5903258" cy="4427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23710" y="1916206"/>
            <a:ext cx="1966632" cy="302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37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653" y="1530052"/>
            <a:ext cx="8884693" cy="5139869"/>
          </a:xfrm>
          <a:prstGeom prst="rect">
            <a:avLst/>
          </a:prstGeom>
        </p:spPr>
        <p:txBody>
          <a:bodyPr wrap="square">
            <a:spAutoFit/>
          </a:bodyPr>
          <a:lstStyle/>
          <a:p>
            <a:pPr algn="just"/>
            <a:r>
              <a:rPr lang="en-US" sz="4800" b="1" dirty="0">
                <a:latin typeface="Times New Roman" panose="02020603050405020304" pitchFamily="18" charset="0"/>
                <a:ea typeface="Times New Roman" panose="02020603050405020304" pitchFamily="18" charset="0"/>
              </a:rPr>
              <a:t>Genesis 1:26-28 (NIV)</a:t>
            </a:r>
          </a:p>
          <a:p>
            <a:pPr algn="just"/>
            <a:endParaRPr lang="en-US" sz="4000" dirty="0">
              <a:latin typeface="Times New Roman" panose="02020603050405020304" pitchFamily="18" charset="0"/>
              <a:ea typeface="Times New Roman" panose="02020603050405020304" pitchFamily="18" charset="0"/>
            </a:endParaRPr>
          </a:p>
          <a:p>
            <a:r>
              <a:rPr lang="en-US" sz="4000" dirty="0">
                <a:latin typeface="Times New Roman" panose="02020603050405020304" pitchFamily="18" charset="0"/>
                <a:ea typeface="Times New Roman" panose="02020603050405020304" pitchFamily="18" charset="0"/>
              </a:rPr>
              <a:t>	“Then God said, “Let us make mankind in our image, in our likeness ... So God created mankind in his own image, in the image of God he created them; male and female he created them. God blessed them ....”</a:t>
            </a:r>
          </a:p>
        </p:txBody>
      </p:sp>
      <p:pic>
        <p:nvPicPr>
          <p:cNvPr id="4"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6971" y="101302"/>
            <a:ext cx="18573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3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https://hereistandobservations.wordpress.com/tag/relig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26771" y="305077"/>
            <a:ext cx="4995022" cy="62478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Fire a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1329" y="1536067"/>
            <a:ext cx="2460812" cy="378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407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Fire and wat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0465" y="2124635"/>
            <a:ext cx="3076687" cy="4733365"/>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Rendered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27549"/>
            <a:ext cx="9177619" cy="201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43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0506"/>
            <a:ext cx="8993874" cy="5854890"/>
            <a:chOff x="827928" y="721846"/>
            <a:chExt cx="6753225" cy="4505325"/>
          </a:xfrm>
        </p:grpSpPr>
        <p:pic>
          <p:nvPicPr>
            <p:cNvPr id="2050" name="Picture 2" descr="Constantinople &quot;Jesus w/cross &amp; book&quot; coin (Reproduc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928" y="721846"/>
              <a:ext cx="6753225" cy="4505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stantinople &quot;Jesus w/cross &amp; book&quot; coin (Reproduc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1231490">
              <a:off x="4649782" y="1909482"/>
              <a:ext cx="2743200" cy="2756647"/>
            </a:xfrm>
            <a:prstGeom prst="ellipse">
              <a:avLst/>
            </a:prstGeom>
            <a:noFill/>
            <a:extLst>
              <a:ext uri="{909E8E84-426E-40DD-AFC4-6F175D3DCCD1}">
                <a14:hiddenFill xmlns:a14="http://schemas.microsoft.com/office/drawing/2010/main">
                  <a:solidFill>
                    <a:srgbClr val="FFFFFF"/>
                  </a:solidFill>
                </a14:hiddenFill>
              </a:ext>
            </a:extLst>
          </p:spPr>
        </p:pic>
      </p:grpSp>
      <p:pic>
        <p:nvPicPr>
          <p:cNvPr id="6" name="Picture 4" descr="Image result for Fire and wa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8748" y="26077"/>
            <a:ext cx="1666504" cy="256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61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1750</TotalTime>
  <Words>323</Words>
  <Application>Microsoft Office PowerPoint</Application>
  <PresentationFormat>On-screen Show (4:3)</PresentationFormat>
  <Paragraphs>71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153</cp:revision>
  <dcterms:created xsi:type="dcterms:W3CDTF">2016-12-29T06:00:38Z</dcterms:created>
  <dcterms:modified xsi:type="dcterms:W3CDTF">2017-05-09T14:39:08Z</dcterms:modified>
</cp:coreProperties>
</file>