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8" r:id="rId8"/>
    <p:sldId id="269" r:id="rId9"/>
    <p:sldId id="270" r:id="rId10"/>
    <p:sldId id="271" r:id="rId11"/>
    <p:sldId id="272" r:id="rId12"/>
    <p:sldId id="261" r:id="rId13"/>
    <p:sldId id="262" r:id="rId14"/>
    <p:sldId id="264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4F51-19EE-46D7-A434-3C7970E5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67B5F-5A44-4A41-B760-026D3B6EF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C4028-D3E1-4A26-B03B-B6944019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03010-06A6-4765-A472-ACF5A36D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920F3-5BDE-470B-AAED-DB86A84F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5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895A-0275-484A-AF4E-D3745CB0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F1F16-93DF-48B5-8435-B982E8BF7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D87C5-ED23-4833-92A7-9BC1F259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B06D-8158-46E4-9812-97B53AD5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783A-E4E6-43B6-90C4-9BFDEE98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CC60E-EEB9-4FE3-8AC7-50F9536FF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81B00-F130-447B-9D68-B75294BE1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E5BBA-6ED9-4CEA-BC00-56C2797C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18C15-BA92-491B-8392-A14DF3AB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E8695-EFBF-4510-BF2E-F241E680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0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3A41-B2EA-4BC2-A3FA-738C5F29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F770-50AA-4B2C-AD69-4CB0DBEE3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1F99C-F2EE-4186-980A-D01FECFA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4107-CE04-4F50-B3CC-696DF84B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3685E-D582-4C36-B8CC-EA1CCED2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9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42CC-58CF-4A08-8547-2B68D763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6CFFF-8695-4354-B406-9BD404A8B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052A0-B42C-432D-B75A-94AA91AA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70D9D-DB34-4DA1-AA05-23FF6025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32D44-9204-406A-A404-031F79F8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833F-523A-4053-BAC6-8AA048AD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CEBE-9EF9-4C46-91BE-E39973F6B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E70B4-4B34-42C4-8E90-B104464D6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798DA-ACE2-49DE-B682-CB8F8B562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6830B-ED3B-495F-B434-3A41CAEA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73D40-1061-41DF-805D-F438587FF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5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0C27-2C83-4BC6-A8B0-1180C9A8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7ADC3-FE11-45F4-A15F-8BD81613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769DB-CBD0-4350-864E-6CE3FB295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FC5B0-2137-406E-B267-D25FDA60B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33EA0-B856-4448-B27B-1D928633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668CE-8FFA-4A21-8264-953527BD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4FA8-E94C-4AF0-AC9C-CFFF94A2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E6580-DE9D-4B72-8C8C-FE6344AC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7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6194-2A0B-4DBC-820E-524C0350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B8F325-DD44-4B6C-B6B2-F8C27A01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EA0CF-FE68-4A36-9843-3303E9B4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A35C8-4344-4678-AE6E-BFA1CE56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3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E4D2-5544-4E98-830D-0F4D4F6B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273B9-E783-4B9C-9A41-946C7869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4E9F3-3826-48E0-9EC6-287D201F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EB8A-C853-4100-AB08-6D431A07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B1ED-65D2-4342-ACF9-51DD94EE8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54015-1671-4425-8C6C-E0F8210BC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443CC-0E85-463F-97F6-FA44AA23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3ACF0-EF6D-4022-8D14-3D3D2091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EE50A-2372-45EC-8FDF-2FB9D5A1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3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F157-0A77-4450-AFFD-250E9801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3A1DB2-7F90-4723-A03A-53E1787CC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75DF0-BB28-41AA-BA59-B53266763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05CED-D723-4F5C-ABEA-F8AABC9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46B4C-19B1-4C92-98E6-C3ADB7E6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B58F9-2BAF-44C4-9929-C04DE28B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6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0DBD9-6598-431B-B916-457539E7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177E-AF34-4120-816B-67EA4935C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59AC-6750-4C12-B91B-83F48EA63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5182-C7AD-41AB-AC28-8BE013C96810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87EF-0F5A-4906-A8AD-CF891FE2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35BC1-6E36-430D-BFAE-7FACF4230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08280-A5BD-45CD-9FFF-0047EE850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1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Exodus+3-4&amp;version=NIV#fen-NIV-1586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Exodus+3-4&amp;version=NIV#fen-NIV-1592b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blegateway.com/passage/?search=Exodus+3-4&amp;version=NIV#fen-NIV-1594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502E3-D250-4BD6-B1C2-30820E255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8B6D4-0A2B-4FD1-B270-69A2764AF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630CC-C08B-44CA-856A-270365545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pic>
        <p:nvPicPr>
          <p:cNvPr id="5" name="Picture 2" descr="https://attachment.outlook.office.net/owa/DTWERNER@msn.com/service.svc/s/GetAttachmentThumbnail?id=AQMkADAwATdiZmYAZC04MGIzLWMxMQBkLTAwAi0wMAoARgAAA4FWIwiadMFCgwfHjD1ZSp8HAFfapiobOXZKiPzPqBTeJNAAAAIBDAAAAFfapiobOXZKiPzPqBTeJNAAAfVXmn8AAAABEgAQADQEs5VDeSBLrYTBmPExOg8%3D&amp;thumbnailType=2&amp;X-OWA-CANARY=YmPeojXgiEqV6jNNERcZwmDBgrOMVdUYjctDB5SgMlewLB-0o65qTdWXwzKoVDCIR9mBz5UbIX0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TA3OTAxLTIxNTkyNjQwMjlcIixcInB1aWRcIjpcIjIxODE0MjAzNDM4Njk3MjVcIixcIm9pZFwiOlwiMDAwN2JmZmQtODBiMy1jMTFk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MwMjIxOSwibmJmIjoxNTE1MzAxNjE5fQ.tK2GImZRDJR-ovOS5jpFEz-fg6TxGvZhcwWN_Sqe8R3t_sJrVnT1DOTHkvNKneg8Yyp2AkR2R0a7Y3f_1UnbeKGiQeMknyA7LQdRJ2UMImJFgcFX2L-GU1Hx4dZeYoCPZ-mb3arCEHXrKuwzvqWcyDbMK5oIIRiVhvP9860wq_R7G_tUgEsqpEsTy_N-We-E7Us_PPMS4yPNA9zTZF9SnwWDEB_nN3LbW8_Yy2RtGs30K2p99NsPpXLMlXtGDvY-oK8ibi0uzguL7z1cilWBitCvyQa2FcJbPvvQKKWNViaWQn-L4eaE9lwl5g_5kL3bJRR-wtTv4UIklMnWmE_LLg&amp;owa=outlook.live.com&amp;isc=1">
            <a:extLst>
              <a:ext uri="{FF2B5EF4-FFF2-40B4-BE49-F238E27FC236}">
                <a16:creationId xmlns:a16="http://schemas.microsoft.com/office/drawing/2014/main" id="{4241A6FB-7DCD-485F-8D03-5AFDEB9A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3054" y="166606"/>
            <a:ext cx="2770496" cy="25941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FFDFD-3443-4DE5-8B4D-49D477F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ACE9-8ADA-4929-9F8B-6D9E4A46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10 </a:t>
            </a:r>
            <a:r>
              <a:rPr lang="en-US" b="1" dirty="0">
                <a:latin typeface="Papyrus" panose="03070502060502030205" pitchFamily="66" charset="0"/>
              </a:rPr>
              <a:t>Moses said to 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, “Pardon your servant, Lord. I have never been eloquent, neither in the past nor since you have spoken to your servant. I am slow of speech and tongue.”</a:t>
            </a:r>
          </a:p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11 </a:t>
            </a:r>
            <a:r>
              <a:rPr lang="en-US" b="1" dirty="0">
                <a:latin typeface="Papyrus" panose="03070502060502030205" pitchFamily="66" charset="0"/>
              </a:rPr>
              <a:t>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 said to him, “Who gave human beings their mouths? Who makes them deaf or mute? Who gives them sight or makes them blind? Is it not I, 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?</a:t>
            </a:r>
            <a:r>
              <a:rPr lang="en-US" b="1" baseline="30000" dirty="0">
                <a:latin typeface="Papyrus" panose="03070502060502030205" pitchFamily="66" charset="0"/>
              </a:rPr>
              <a:t>12 </a:t>
            </a:r>
            <a:r>
              <a:rPr lang="en-US" b="1" dirty="0">
                <a:latin typeface="Papyrus" panose="03070502060502030205" pitchFamily="66" charset="0"/>
              </a:rPr>
              <a:t>Now go; I will help you speak and will teach you what to say.”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49AD3-408C-467D-91F9-054E6B60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2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FFDFD-3443-4DE5-8B4D-49D477F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ACE9-8ADA-4929-9F8B-6D9E4A46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722"/>
            <a:ext cx="10515600" cy="406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13 </a:t>
            </a:r>
            <a:r>
              <a:rPr lang="en-US" b="1" dirty="0">
                <a:latin typeface="Papyrus" panose="03070502060502030205" pitchFamily="66" charset="0"/>
              </a:rPr>
              <a:t>But Moses said, “Pardon your servant, Lord. Please send someone else.”</a:t>
            </a:r>
          </a:p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14 </a:t>
            </a:r>
            <a:r>
              <a:rPr lang="en-US" b="1" dirty="0">
                <a:latin typeface="Papyrus" panose="03070502060502030205" pitchFamily="66" charset="0"/>
              </a:rPr>
              <a:t>Then 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’s anger burned against Moses and he said, “What about your brother, Aaron the Levite? I know he can speak well. He is already on his way to meet you, and he will be glad to see you.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49AD3-408C-467D-91F9-054E6B60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1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DCB454-CDA1-4AAD-A32D-859A4D08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7" y="1"/>
            <a:ext cx="135453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6FFE6-48B0-4747-8481-3925EE08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6386-970F-4625-9066-9D2E7292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734" y="2551928"/>
            <a:ext cx="7022804" cy="2102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>
                <a:latin typeface="AR CENA" panose="02000000000000000000" pitchFamily="2" charset="0"/>
              </a:rPr>
              <a:t>What is the goal?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2F94-15DB-4856-A912-50094D12DD7D}"/>
              </a:ext>
            </a:extLst>
          </p:cNvPr>
          <p:cNvSpPr txBox="1"/>
          <p:nvPr/>
        </p:nvSpPr>
        <p:spPr>
          <a:xfrm>
            <a:off x="3320104" y="4792671"/>
            <a:ext cx="6841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AR CENA" panose="02000000000000000000" pitchFamily="2" charset="0"/>
              </a:rPr>
              <a:t>Is it worthwhile?</a:t>
            </a:r>
          </a:p>
        </p:txBody>
      </p:sp>
    </p:spTree>
    <p:extLst>
      <p:ext uri="{BB962C8B-B14F-4D97-AF65-F5344CB8AC3E}">
        <p14:creationId xmlns:p14="http://schemas.microsoft.com/office/powerpoint/2010/main" val="3603543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9B0EE-0756-4DB1-B807-2830508C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0"/>
            <a:ext cx="135453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792E8-B3E0-41AA-85E7-17FC1E4D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D63FC-93BA-416F-962C-BBF07665E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352" y="749055"/>
            <a:ext cx="5381847" cy="2257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atin typeface="AR CENA" panose="02000000000000000000" pitchFamily="2" charset="0"/>
              </a:rPr>
              <a:t>Moses’ goal is the same as ours: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3A38B-DEB2-4C0E-ACA4-BB640FBA3A5D}"/>
              </a:ext>
            </a:extLst>
          </p:cNvPr>
          <p:cNvSpPr txBox="1"/>
          <p:nvPr/>
        </p:nvSpPr>
        <p:spPr>
          <a:xfrm>
            <a:off x="2946547" y="3755386"/>
            <a:ext cx="85166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AR CENA" panose="02000000000000000000" pitchFamily="2" charset="0"/>
              </a:rPr>
              <a:t>Right relationship with God</a:t>
            </a:r>
          </a:p>
        </p:txBody>
      </p:sp>
    </p:spTree>
    <p:extLst>
      <p:ext uri="{BB962C8B-B14F-4D97-AF65-F5344CB8AC3E}">
        <p14:creationId xmlns:p14="http://schemas.microsoft.com/office/powerpoint/2010/main" val="3586510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CDB0A-DA32-4E27-94A3-7AA9EDAF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061" y="1"/>
            <a:ext cx="13545878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B43A70-8FA8-4868-BE51-8E408DCC68BB}"/>
              </a:ext>
            </a:extLst>
          </p:cNvPr>
          <p:cNvSpPr/>
          <p:nvPr/>
        </p:nvSpPr>
        <p:spPr>
          <a:xfrm>
            <a:off x="1127051" y="1825625"/>
            <a:ext cx="9886507" cy="4263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71734-2CAA-4AF7-8667-C52AC9C2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I will ask the Father, and he will give you another advocate to </a:t>
            </a:r>
            <a:r>
              <a:rPr lang="en-US" sz="4400" b="1" dirty="0">
                <a:solidFill>
                  <a:srgbClr val="FF0000"/>
                </a:solidFill>
              </a:rPr>
              <a:t>help you </a:t>
            </a:r>
            <a:r>
              <a:rPr lang="en-US" sz="4400" dirty="0"/>
              <a:t>and be with you forever— the </a:t>
            </a:r>
            <a:r>
              <a:rPr lang="en-US" sz="4400" b="1" dirty="0">
                <a:solidFill>
                  <a:srgbClr val="FF0000"/>
                </a:solidFill>
              </a:rPr>
              <a:t>Spirit of truth</a:t>
            </a:r>
            <a:r>
              <a:rPr lang="en-US" sz="4400" dirty="0"/>
              <a:t>…the Advocate, the Holy Spirit, whom the Father will send in my name, will </a:t>
            </a:r>
            <a:r>
              <a:rPr lang="en-US" sz="4400" b="1" dirty="0">
                <a:solidFill>
                  <a:srgbClr val="FF0000"/>
                </a:solidFill>
              </a:rPr>
              <a:t>teach you </a:t>
            </a:r>
            <a:r>
              <a:rPr lang="en-US" sz="4400" dirty="0"/>
              <a:t>all things and will </a:t>
            </a:r>
            <a:r>
              <a:rPr lang="en-US" sz="4400" b="1" dirty="0">
                <a:solidFill>
                  <a:srgbClr val="FF0000"/>
                </a:solidFill>
              </a:rPr>
              <a:t>remind you </a:t>
            </a:r>
            <a:r>
              <a:rPr lang="en-US" sz="4400" dirty="0"/>
              <a:t>of everything I have said to you.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E39D8-4569-48A6-8C59-015A4C851AC8}"/>
              </a:ext>
            </a:extLst>
          </p:cNvPr>
          <p:cNvSpPr/>
          <p:nvPr/>
        </p:nvSpPr>
        <p:spPr>
          <a:xfrm>
            <a:off x="4069080" y="529392"/>
            <a:ext cx="4606290" cy="8537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8DA85-6387-44C2-8C71-237B57577FBC}"/>
              </a:ext>
            </a:extLst>
          </p:cNvPr>
          <p:cNvSpPr txBox="1"/>
          <p:nvPr/>
        </p:nvSpPr>
        <p:spPr>
          <a:xfrm>
            <a:off x="4069080" y="404982"/>
            <a:ext cx="7760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/>
              <a:t>John 14:16,26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1896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9A505-1D1D-45FC-88F5-A3FCC77A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D956A-6F55-44FD-8EC1-4171B2B16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59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534F-3945-4B53-8E27-57CC2762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65F5AF-66B7-47E3-A986-4AE750871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46921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66CC21-7FBA-4189-A4CF-42D97BBD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7" y="5015"/>
            <a:ext cx="13535407" cy="685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0B61B-3E75-4336-A23F-57AFE30D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863DF-23B1-4AA0-AE9F-58342D63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52" y="361233"/>
            <a:ext cx="5138195" cy="1878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>
                <a:latin typeface="AR CENA" panose="02000000000000000000" pitchFamily="2" charset="0"/>
              </a:rPr>
              <a:t>Excuses: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35F77-A4EF-488D-BF9D-A86AE020E7AA}"/>
              </a:ext>
            </a:extLst>
          </p:cNvPr>
          <p:cNvSpPr txBox="1"/>
          <p:nvPr/>
        </p:nvSpPr>
        <p:spPr>
          <a:xfrm>
            <a:off x="5630807" y="643185"/>
            <a:ext cx="5926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 CENA" panose="02000000000000000000" pitchFamily="2" charset="0"/>
              </a:rPr>
              <a:t>Self-imposed, false barriers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14278-DC64-4B62-B3D3-7CF397410659}"/>
              </a:ext>
            </a:extLst>
          </p:cNvPr>
          <p:cNvSpPr txBox="1"/>
          <p:nvPr/>
        </p:nvSpPr>
        <p:spPr>
          <a:xfrm>
            <a:off x="3603832" y="3095000"/>
            <a:ext cx="12015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 CENA" panose="02000000000000000000" pitchFamily="2" charset="0"/>
              </a:rPr>
              <a:t>     Is the goal </a:t>
            </a:r>
          </a:p>
          <a:p>
            <a:r>
              <a:rPr lang="en-US" sz="9600" dirty="0">
                <a:latin typeface="AR CENA" panose="02000000000000000000" pitchFamily="2" charset="0"/>
              </a:rPr>
              <a:t> worthwhile?  </a:t>
            </a:r>
          </a:p>
        </p:txBody>
      </p:sp>
    </p:spTree>
    <p:extLst>
      <p:ext uri="{BB962C8B-B14F-4D97-AF65-F5344CB8AC3E}">
        <p14:creationId xmlns:p14="http://schemas.microsoft.com/office/powerpoint/2010/main" val="291183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776F-6068-449F-9D6D-252B3595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5C5D-676F-4733-ADD8-DD917DB0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51B4F-EFDE-483F-91D6-92230E0D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934"/>
            <a:ext cx="10228109" cy="68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1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A696-0C9B-4F5A-88D0-2E273370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CE80-B18F-4486-A806-0C1C5495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4C42E-0B02-4EC2-826D-DE709FB3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94" y="215471"/>
            <a:ext cx="11547651" cy="64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8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7A73-AC19-4C86-ABC2-D4E26DFC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8AA12-4669-42F5-9AC7-0AA939DE2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3F84B-D449-4BBA-BC3B-78B27DF5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FFDFD-3443-4DE5-8B4D-49D477F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F80E4-2428-4FCD-B039-26FDC8BF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91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Exodus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ACE9-8ADA-4929-9F8B-6D9E4A46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9815"/>
            <a:ext cx="10515600" cy="3675185"/>
          </a:xfrm>
        </p:spPr>
        <p:txBody>
          <a:bodyPr/>
          <a:lstStyle/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4 </a:t>
            </a:r>
            <a:r>
              <a:rPr lang="en-US" b="1" dirty="0">
                <a:latin typeface="Papyrus" panose="03070502060502030205" pitchFamily="66" charset="0"/>
              </a:rPr>
              <a:t>When 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 saw that he had gone over to look, God called to him from within the bush, “Moses! Moses!”</a:t>
            </a:r>
          </a:p>
          <a:p>
            <a:pPr marL="0" indent="0">
              <a:buNone/>
            </a:pPr>
            <a:r>
              <a:rPr lang="en-US" b="1" dirty="0">
                <a:latin typeface="Papyrus" panose="03070502060502030205" pitchFamily="66" charset="0"/>
              </a:rPr>
              <a:t>And Moses said, “Here I am.”</a:t>
            </a:r>
          </a:p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5 </a:t>
            </a:r>
            <a:r>
              <a:rPr lang="en-US" b="1" dirty="0">
                <a:latin typeface="Papyrus" panose="03070502060502030205" pitchFamily="66" charset="0"/>
              </a:rPr>
              <a:t>“Do not come any closer,” God said. “Take off your sandals, for the place where you are standing is holy ground.” </a:t>
            </a:r>
            <a:r>
              <a:rPr lang="en-US" b="1" baseline="30000" dirty="0">
                <a:latin typeface="Papyrus" panose="03070502060502030205" pitchFamily="66" charset="0"/>
              </a:rPr>
              <a:t>6 </a:t>
            </a:r>
            <a:r>
              <a:rPr lang="en-US" b="1" dirty="0">
                <a:latin typeface="Papyrus" panose="03070502060502030205" pitchFamily="66" charset="0"/>
              </a:rPr>
              <a:t>Then he said, “I am the God of your father,</a:t>
            </a:r>
            <a:r>
              <a:rPr lang="en-US" b="1" baseline="30000" dirty="0">
                <a:latin typeface="Papyrus" panose="03070502060502030205" pitchFamily="66" charset="0"/>
              </a:rPr>
              <a:t>[</a:t>
            </a:r>
            <a:r>
              <a:rPr lang="en-US" b="1" baseline="30000" dirty="0">
                <a:latin typeface="Papyrus" panose="03070502060502030205" pitchFamily="66" charset="0"/>
                <a:hlinkClick r:id="rId3" tooltip="See footnote a"/>
              </a:rPr>
              <a:t>a</a:t>
            </a:r>
            <a:r>
              <a:rPr lang="en-US" b="1" baseline="30000" dirty="0">
                <a:latin typeface="Papyrus" panose="03070502060502030205" pitchFamily="66" charset="0"/>
              </a:rPr>
              <a:t>]</a:t>
            </a:r>
            <a:r>
              <a:rPr lang="en-US" b="1" dirty="0">
                <a:latin typeface="Papyrus" panose="03070502060502030205" pitchFamily="66" charset="0"/>
              </a:rPr>
              <a:t>the God of Abraham, the God of Isaac and the God of Jacob.” At this, Moses hid his face, because he was afraid to look at God.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8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FFDFD-3443-4DE5-8B4D-49D477F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ACE9-8ADA-4929-9F8B-6D9E4A46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016"/>
            <a:ext cx="10515600" cy="4624754"/>
          </a:xfrm>
        </p:spPr>
        <p:txBody>
          <a:bodyPr>
            <a:normAutofit/>
          </a:bodyPr>
          <a:lstStyle/>
          <a:p>
            <a:r>
              <a:rPr lang="en-US" b="1" baseline="30000" dirty="0">
                <a:latin typeface="Papyrus" panose="03070502060502030205" pitchFamily="66" charset="0"/>
              </a:rPr>
              <a:t>11 </a:t>
            </a:r>
            <a:r>
              <a:rPr lang="en-US" b="1" dirty="0">
                <a:latin typeface="Papyrus" panose="03070502060502030205" pitchFamily="66" charset="0"/>
              </a:rPr>
              <a:t>But Moses said to God, “Who am I that I should go to Pharaoh and bring the Israelites out of Egypt?”</a:t>
            </a:r>
          </a:p>
          <a:p>
            <a:r>
              <a:rPr lang="en-US" b="1" baseline="30000" dirty="0">
                <a:latin typeface="Papyrus" panose="03070502060502030205" pitchFamily="66" charset="0"/>
              </a:rPr>
              <a:t>12 </a:t>
            </a:r>
            <a:r>
              <a:rPr lang="en-US" b="1" dirty="0">
                <a:latin typeface="Papyrus" panose="03070502060502030205" pitchFamily="66" charset="0"/>
              </a:rPr>
              <a:t>And God said, “I will be with you. And this will be the sign to you that it is I who have sent you: When you have brought the people out of Egypt, you</a:t>
            </a:r>
            <a:r>
              <a:rPr lang="en-US" b="1" baseline="30000" dirty="0">
                <a:latin typeface="Papyrus" panose="03070502060502030205" pitchFamily="66" charset="0"/>
              </a:rPr>
              <a:t>[</a:t>
            </a:r>
            <a:r>
              <a:rPr lang="en-US" b="1" baseline="30000" dirty="0">
                <a:latin typeface="Papyrus" panose="03070502060502030205" pitchFamily="66" charset="0"/>
                <a:hlinkClick r:id="rId3" tooltip="See footnote b"/>
              </a:rPr>
              <a:t>b</a:t>
            </a:r>
            <a:r>
              <a:rPr lang="en-US" b="1" baseline="30000" dirty="0">
                <a:latin typeface="Papyrus" panose="03070502060502030205" pitchFamily="66" charset="0"/>
              </a:rPr>
              <a:t>]</a:t>
            </a:r>
            <a:r>
              <a:rPr lang="en-US" b="1" dirty="0">
                <a:latin typeface="Papyrus" panose="03070502060502030205" pitchFamily="66" charset="0"/>
              </a:rPr>
              <a:t> will worship God on this mountain.”</a:t>
            </a:r>
          </a:p>
          <a:p>
            <a:r>
              <a:rPr lang="en-US" b="1" baseline="30000" dirty="0">
                <a:latin typeface="Papyrus" panose="03070502060502030205" pitchFamily="66" charset="0"/>
              </a:rPr>
              <a:t>13 </a:t>
            </a:r>
            <a:r>
              <a:rPr lang="en-US" b="1" dirty="0">
                <a:latin typeface="Papyrus" panose="03070502060502030205" pitchFamily="66" charset="0"/>
              </a:rPr>
              <a:t>Moses said to God, “Suppose I go to the Israelites and say to them, ‘The God of your fathers has sent me to you,’ and they ask me, ‘What is his name?’ Then what shall I tell them?”</a:t>
            </a:r>
          </a:p>
          <a:p>
            <a:r>
              <a:rPr lang="en-US" b="1" baseline="30000" dirty="0">
                <a:latin typeface="Papyrus" panose="03070502060502030205" pitchFamily="66" charset="0"/>
              </a:rPr>
              <a:t>14 </a:t>
            </a:r>
            <a:r>
              <a:rPr lang="en-US" b="1" dirty="0">
                <a:latin typeface="Papyrus" panose="03070502060502030205" pitchFamily="66" charset="0"/>
              </a:rPr>
              <a:t>God said to Moses, “</a:t>
            </a:r>
            <a:r>
              <a:rPr lang="en-US" b="1" cap="small" dirty="0">
                <a:latin typeface="Papyrus" panose="03070502060502030205" pitchFamily="66" charset="0"/>
              </a:rPr>
              <a:t>I am who I am</a:t>
            </a:r>
            <a:r>
              <a:rPr lang="en-US" b="1" dirty="0">
                <a:latin typeface="Papyrus" panose="03070502060502030205" pitchFamily="66" charset="0"/>
              </a:rPr>
              <a:t>.</a:t>
            </a:r>
            <a:r>
              <a:rPr lang="en-US" b="1" baseline="30000" dirty="0">
                <a:latin typeface="Papyrus" panose="03070502060502030205" pitchFamily="66" charset="0"/>
              </a:rPr>
              <a:t>[</a:t>
            </a:r>
            <a:r>
              <a:rPr lang="en-US" b="1" baseline="30000" dirty="0">
                <a:latin typeface="Papyrus" panose="03070502060502030205" pitchFamily="66" charset="0"/>
                <a:hlinkClick r:id="rId4" tooltip="See footnote c"/>
              </a:rPr>
              <a:t>c</a:t>
            </a:r>
            <a:r>
              <a:rPr lang="en-US" b="1" baseline="30000" dirty="0">
                <a:latin typeface="Papyrus" panose="03070502060502030205" pitchFamily="66" charset="0"/>
              </a:rPr>
              <a:t>]</a:t>
            </a:r>
            <a:r>
              <a:rPr lang="en-US" b="1" dirty="0">
                <a:latin typeface="Papyrus" panose="03070502060502030205" pitchFamily="66" charset="0"/>
              </a:rPr>
              <a:t> This is what you are to say to the Israelites: ‘</a:t>
            </a:r>
            <a:r>
              <a:rPr lang="en-US" b="1" cap="small" dirty="0">
                <a:latin typeface="Papyrus" panose="03070502060502030205" pitchFamily="66" charset="0"/>
              </a:rPr>
              <a:t>I am</a:t>
            </a:r>
            <a:r>
              <a:rPr lang="en-US" b="1" dirty="0">
                <a:latin typeface="Papyrus" panose="03070502060502030205" pitchFamily="66" charset="0"/>
              </a:rPr>
              <a:t> has sent me to you.’”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49AD3-408C-467D-91F9-054E6B60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7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FFDFD-3443-4DE5-8B4D-49D477F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ACE9-8ADA-4929-9F8B-6D9E4A46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511"/>
            <a:ext cx="10515600" cy="4624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Papyrus" panose="03070502060502030205" pitchFamily="66" charset="0"/>
              </a:rPr>
              <a:t>Moses answered, “What if they do not believe me or listen to me and say, ‘The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 did not appear to you’?”</a:t>
            </a:r>
          </a:p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2 </a:t>
            </a:r>
            <a:r>
              <a:rPr lang="en-US" b="1" dirty="0">
                <a:latin typeface="Papyrus" panose="03070502060502030205" pitchFamily="66" charset="0"/>
              </a:rPr>
              <a:t>Then 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 said to him, “What is that in your hand?”</a:t>
            </a:r>
          </a:p>
          <a:p>
            <a:pPr marL="0" indent="0">
              <a:buNone/>
            </a:pPr>
            <a:r>
              <a:rPr lang="en-US" b="1" dirty="0">
                <a:latin typeface="Papyrus" panose="03070502060502030205" pitchFamily="66" charset="0"/>
              </a:rPr>
              <a:t>“A staff,” he replied.</a:t>
            </a:r>
          </a:p>
          <a:p>
            <a:pPr marL="0" indent="0">
              <a:buNone/>
            </a:pPr>
            <a:r>
              <a:rPr lang="en-US" b="1" baseline="30000" dirty="0">
                <a:latin typeface="Papyrus" panose="03070502060502030205" pitchFamily="66" charset="0"/>
              </a:rPr>
              <a:t>3 </a:t>
            </a:r>
            <a:r>
              <a:rPr lang="en-US" b="1" dirty="0">
                <a:latin typeface="Papyrus" panose="03070502060502030205" pitchFamily="66" charset="0"/>
              </a:rPr>
              <a:t>The </a:t>
            </a:r>
            <a:r>
              <a:rPr lang="en-US" b="1" cap="small" dirty="0">
                <a:latin typeface="Papyrus" panose="03070502060502030205" pitchFamily="66" charset="0"/>
              </a:rPr>
              <a:t>Lord</a:t>
            </a:r>
            <a:r>
              <a:rPr lang="en-US" b="1" dirty="0">
                <a:latin typeface="Papyrus" panose="03070502060502030205" pitchFamily="66" charset="0"/>
              </a:rPr>
              <a:t> said, “Throw it on the ground.”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49AD3-408C-467D-91F9-054E6B60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21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Papyrus" panose="03070502060502030205" pitchFamily="66" charset="0"/>
              </a:rPr>
              <a:t>Exodus 4</a:t>
            </a:r>
          </a:p>
        </p:txBody>
      </p:sp>
    </p:spTree>
    <p:extLst>
      <p:ext uri="{BB962C8B-B14F-4D97-AF65-F5344CB8AC3E}">
        <p14:creationId xmlns:p14="http://schemas.microsoft.com/office/powerpoint/2010/main" val="236076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71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 CENA</vt:lpstr>
      <vt:lpstr>Arial</vt:lpstr>
      <vt:lpstr>Calibri</vt:lpstr>
      <vt:lpstr>Calibri Light</vt:lpstr>
      <vt:lpstr>Papyrus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Exodus 3</vt:lpstr>
      <vt:lpstr>PowerPoint Presentation</vt:lpstr>
      <vt:lpstr>Exodus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Bonsell</dc:creator>
  <cp:lastModifiedBy>Rebecca Stenlund</cp:lastModifiedBy>
  <cp:revision>8</cp:revision>
  <dcterms:created xsi:type="dcterms:W3CDTF">2018-02-15T19:09:07Z</dcterms:created>
  <dcterms:modified xsi:type="dcterms:W3CDTF">2018-02-20T19:14:15Z</dcterms:modified>
</cp:coreProperties>
</file>