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8" d="100"/>
          <a:sy n="58" d="100"/>
        </p:scale>
        <p:origin x="103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2B94794-24A0-4853-82B6-7B31EC30EBB4}"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2096855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94794-24A0-4853-82B6-7B31EC30EBB4}"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423454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94794-24A0-4853-82B6-7B31EC30EBB4}"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410330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B94794-24A0-4853-82B6-7B31EC30EBB4}"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706829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B94794-24A0-4853-82B6-7B31EC30EBB4}"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2161818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B94794-24A0-4853-82B6-7B31EC30EBB4}"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2819802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B94794-24A0-4853-82B6-7B31EC30EBB4}" type="datetimeFigureOut">
              <a:rPr lang="en-US" smtClean="0"/>
              <a:t>10/31/2017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908579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B94794-24A0-4853-82B6-7B31EC30EBB4}" type="datetimeFigureOut">
              <a:rPr lang="en-US" smtClean="0"/>
              <a:t>10/31/2017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773499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94794-24A0-4853-82B6-7B31EC30EBB4}" type="datetimeFigureOut">
              <a:rPr lang="en-US" smtClean="0"/>
              <a:t>10/31/2017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205169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B94794-24A0-4853-82B6-7B31EC30EBB4}"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2253941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B94794-24A0-4853-82B6-7B31EC30EBB4}"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EEDD1D-849D-4998-AE36-342E35B503D9}" type="slidenum">
              <a:rPr lang="en-US" smtClean="0"/>
              <a:t>‹#›</a:t>
            </a:fld>
            <a:endParaRPr lang="en-US"/>
          </a:p>
        </p:txBody>
      </p:sp>
    </p:spTree>
    <p:extLst>
      <p:ext uri="{BB962C8B-B14F-4D97-AF65-F5344CB8AC3E}">
        <p14:creationId xmlns:p14="http://schemas.microsoft.com/office/powerpoint/2010/main" val="88358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94794-24A0-4853-82B6-7B31EC30EBB4}" type="datetimeFigureOut">
              <a:rPr lang="en-US" smtClean="0"/>
              <a:t>10/31/2017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EDD1D-849D-4998-AE36-342E35B503D9}" type="slidenum">
              <a:rPr lang="en-US" smtClean="0"/>
              <a:t>‹#›</a:t>
            </a:fld>
            <a:endParaRPr lang="en-US"/>
          </a:p>
        </p:txBody>
      </p:sp>
    </p:spTree>
    <p:extLst>
      <p:ext uri="{BB962C8B-B14F-4D97-AF65-F5344CB8AC3E}">
        <p14:creationId xmlns:p14="http://schemas.microsoft.com/office/powerpoint/2010/main" val="40460902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whitburnpevsner.com/wp-content/uploads/2014/10/another-rough-old-and-worn-parchment-paper1.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9144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9075" y="142875"/>
            <a:ext cx="8648700" cy="6032421"/>
          </a:xfrm>
          <a:prstGeom prst="rect">
            <a:avLst/>
          </a:prstGeom>
          <a:noFill/>
        </p:spPr>
        <p:txBody>
          <a:bodyPr wrap="square" rtlCol="0">
            <a:spAutoFit/>
          </a:bodyPr>
          <a:lstStyle/>
          <a:p>
            <a:r>
              <a:rPr lang="en-US" sz="4800" b="1" dirty="0">
                <a:latin typeface="Blackadder ITC" panose="04020505051007020D02" pitchFamily="82" charset="0"/>
              </a:rPr>
              <a:t>Prayers</a:t>
            </a:r>
            <a:r>
              <a:rPr lang="en-US" sz="4000" b="1" dirty="0">
                <a:latin typeface="Blackadder ITC" panose="04020505051007020D02" pitchFamily="82" charset="0"/>
              </a:rPr>
              <a:t> </a:t>
            </a:r>
            <a:r>
              <a:rPr lang="en-US" sz="2800" b="1" i="1" dirty="0">
                <a:latin typeface="Times New Roman" panose="02020603050405020304" pitchFamily="18" charset="0"/>
                <a:cs typeface="Times New Roman" panose="02020603050405020304" pitchFamily="18" charset="0"/>
              </a:rPr>
              <a:t>(based on Psalm 46) in unison:</a:t>
            </a:r>
          </a:p>
          <a:p>
            <a:endParaRPr lang="en-US" sz="3200" b="1" i="1"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God is our refuge and strength, A very present help in trouble.</a:t>
            </a:r>
            <a:endParaRPr lang="en-US" sz="3200" dirty="0">
              <a:latin typeface="Times New Roman" panose="02020603050405020304" pitchFamily="18" charset="0"/>
              <a:cs typeface="Times New Roman" panose="02020603050405020304" pitchFamily="18" charset="0"/>
            </a:endParaRPr>
          </a:p>
          <a:p>
            <a:pPr lvl="1"/>
            <a:r>
              <a:rPr lang="en-US" sz="3200" b="1" dirty="0">
                <a:latin typeface="Times New Roman" panose="02020603050405020304" pitchFamily="18" charset="0"/>
                <a:cs typeface="Times New Roman" panose="02020603050405020304" pitchFamily="18" charset="0"/>
              </a:rPr>
              <a:t>Therefore we will not fear, Even though the earth be removed, And though the mountains be carried into the midst of the sea;</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The Lord of hosts is with us; The God of Jacob is our refuge.</a:t>
            </a:r>
            <a:endParaRPr lang="en-US" sz="3200" dirty="0">
              <a:latin typeface="Times New Roman" panose="02020603050405020304" pitchFamily="18" charset="0"/>
              <a:cs typeface="Times New Roman" panose="02020603050405020304" pitchFamily="18" charset="0"/>
            </a:endParaRPr>
          </a:p>
          <a:p>
            <a:r>
              <a:rPr lang="en-US" dirty="0"/>
              <a:t> </a:t>
            </a:r>
          </a:p>
          <a:p>
            <a:endParaRPr lang="en-US" sz="3200" b="1" dirty="0">
              <a:latin typeface="Times New Roman" panose="02020603050405020304" pitchFamily="18" charset="0"/>
              <a:cs typeface="Times New Roman" panose="02020603050405020304" pitchFamily="18" charset="0"/>
            </a:endParaRPr>
          </a:p>
          <a:p>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718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whitburnpevsner.com/wp-content/uploads/2014/10/another-rough-old-and-worn-parchment-paper1.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9144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9075" y="142875"/>
            <a:ext cx="8648700" cy="6063198"/>
          </a:xfrm>
          <a:prstGeom prst="rect">
            <a:avLst/>
          </a:prstGeom>
          <a:noFill/>
        </p:spPr>
        <p:txBody>
          <a:bodyPr wrap="square" rtlCol="0">
            <a:spAutoFit/>
          </a:bodyPr>
          <a:lstStyle/>
          <a:p>
            <a:r>
              <a:rPr lang="en-US" sz="4800" b="1" dirty="0">
                <a:latin typeface="Blackadder ITC" panose="04020505051007020D02" pitchFamily="82" charset="0"/>
              </a:rPr>
              <a:t>Prayers</a:t>
            </a:r>
            <a:r>
              <a:rPr lang="en-US" sz="4000" b="1" dirty="0">
                <a:latin typeface="Blackadder ITC" panose="04020505051007020D02" pitchFamily="82" charset="0"/>
              </a:rPr>
              <a:t> </a:t>
            </a:r>
            <a:endParaRPr lang="en-US" sz="3200" b="1" i="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Volunteer 1:</a:t>
            </a:r>
            <a:r>
              <a:rPr lang="en-US" sz="2800" b="1" dirty="0">
                <a:latin typeface="Times New Roman" panose="02020603050405020304" pitchFamily="18" charset="0"/>
                <a:cs typeface="Times New Roman" panose="02020603050405020304" pitchFamily="18" charset="0"/>
              </a:rPr>
              <a:t> We give thanks for the gift of the Holy Spirit whose light brought new understanding of both the Living Word and the written Scripture.</a:t>
            </a:r>
          </a:p>
          <a:p>
            <a:r>
              <a:rPr lang="en-US" sz="2800" dirty="0">
                <a:latin typeface="Times New Roman" panose="02020603050405020304" pitchFamily="18" charset="0"/>
                <a:cs typeface="Times New Roman" panose="02020603050405020304" pitchFamily="18" charset="0"/>
              </a:rPr>
              <a:t>   Volunteer 2:</a:t>
            </a:r>
            <a:r>
              <a:rPr lang="en-US" sz="2800" b="1" dirty="0">
                <a:latin typeface="Times New Roman" panose="02020603050405020304" pitchFamily="18" charset="0"/>
                <a:cs typeface="Times New Roman" panose="02020603050405020304" pitchFamily="18" charset="0"/>
              </a:rPr>
              <a:t> We ask for that Light to continue today with us.</a:t>
            </a:r>
          </a:p>
          <a:p>
            <a:r>
              <a:rPr lang="en-US" sz="2800" dirty="0">
                <a:latin typeface="Times New Roman" panose="02020603050405020304" pitchFamily="18" charset="0"/>
                <a:cs typeface="Times New Roman" panose="02020603050405020304" pitchFamily="18" charset="0"/>
              </a:rPr>
              <a:t>   Volunteer 3: </a:t>
            </a:r>
            <a:r>
              <a:rPr lang="en-US" sz="2800" b="1" dirty="0">
                <a:latin typeface="Times New Roman" panose="02020603050405020304" pitchFamily="18" charset="0"/>
                <a:cs typeface="Times New Roman" panose="02020603050405020304" pitchFamily="18" charset="0"/>
              </a:rPr>
              <a:t>We are grateful for the inspiration that lead to the printing press, spreading the Gospel in many languages. Continue that inspiration today!</a:t>
            </a:r>
          </a:p>
          <a:p>
            <a:r>
              <a:rPr lang="en-US" sz="2800" dirty="0">
                <a:latin typeface="Times New Roman" panose="02020603050405020304" pitchFamily="18" charset="0"/>
                <a:cs typeface="Times New Roman" panose="02020603050405020304" pitchFamily="18" charset="0"/>
              </a:rPr>
              <a:t>   Volunteer 4: </a:t>
            </a:r>
            <a:r>
              <a:rPr lang="en-US" sz="2800" b="1" dirty="0">
                <a:latin typeface="Times New Roman" panose="02020603050405020304" pitchFamily="18" charset="0"/>
                <a:cs typeface="Times New Roman" panose="02020603050405020304" pitchFamily="18" charset="0"/>
              </a:rPr>
              <a:t>We also thank you for our continued freedom in the Son to share that same news of salvation through your grace and Christ’s faithfulness.</a:t>
            </a:r>
          </a:p>
        </p:txBody>
      </p:sp>
    </p:spTree>
    <p:extLst>
      <p:ext uri="{BB962C8B-B14F-4D97-AF65-F5344CB8AC3E}">
        <p14:creationId xmlns:p14="http://schemas.microsoft.com/office/powerpoint/2010/main" val="3579263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whitburnpevsner.com/wp-content/uploads/2014/10/another-rough-old-and-worn-parchment-paper1.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9144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9075" y="142875"/>
            <a:ext cx="8648700" cy="6278642"/>
          </a:xfrm>
          <a:prstGeom prst="rect">
            <a:avLst/>
          </a:prstGeom>
          <a:noFill/>
        </p:spPr>
        <p:txBody>
          <a:bodyPr wrap="square" rtlCol="0">
            <a:spAutoFit/>
          </a:bodyPr>
          <a:lstStyle/>
          <a:p>
            <a:r>
              <a:rPr lang="en-US" sz="4800" b="1" dirty="0">
                <a:latin typeface="Blackadder ITC" panose="04020505051007020D02" pitchFamily="82" charset="0"/>
              </a:rPr>
              <a:t>Prayers</a:t>
            </a:r>
            <a:r>
              <a:rPr lang="en-US" sz="4000" b="1" dirty="0">
                <a:latin typeface="Blackadder ITC" panose="04020505051007020D02" pitchFamily="82" charset="0"/>
              </a:rPr>
              <a:t> </a:t>
            </a:r>
            <a:endParaRPr lang="en-US" sz="3200" b="1" i="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Volunteer 5:</a:t>
            </a:r>
            <a:r>
              <a:rPr lang="en-US" sz="2800" b="1" dirty="0">
                <a:latin typeface="Times New Roman" panose="02020603050405020304" pitchFamily="18" charset="0"/>
                <a:cs typeface="Times New Roman" panose="02020603050405020304" pitchFamily="18" charset="0"/>
              </a:rPr>
              <a:t> We remember the lives that were lost in the struggle to reform the church on earth-those who were martyred, those who died fighting, those who perished in hiding, and who were killed on all sides.</a:t>
            </a:r>
          </a:p>
          <a:p>
            <a:r>
              <a:rPr lang="en-US" sz="2800" dirty="0">
                <a:latin typeface="Times New Roman" panose="02020603050405020304" pitchFamily="18" charset="0"/>
                <a:cs typeface="Times New Roman" panose="02020603050405020304" pitchFamily="18" charset="0"/>
              </a:rPr>
              <a:t>   Volunteer 6:</a:t>
            </a:r>
            <a:r>
              <a:rPr lang="en-US" sz="2800" b="1" dirty="0">
                <a:latin typeface="Times New Roman" panose="02020603050405020304" pitchFamily="18" charset="0"/>
                <a:cs typeface="Times New Roman" panose="02020603050405020304" pitchFamily="18" charset="0"/>
              </a:rPr>
              <a:t> We remember also the lives that have been lost throughout history in the name of religion and for those who die today for daring to believe.</a:t>
            </a:r>
          </a:p>
          <a:p>
            <a:r>
              <a:rPr lang="en-US" sz="2800" dirty="0">
                <a:latin typeface="Times New Roman" panose="02020603050405020304" pitchFamily="18" charset="0"/>
                <a:cs typeface="Times New Roman" panose="02020603050405020304" pitchFamily="18" charset="0"/>
              </a:rPr>
              <a:t>   Volunteer 7: </a:t>
            </a:r>
            <a:r>
              <a:rPr lang="en-US" sz="2800" b="1" dirty="0">
                <a:latin typeface="Times New Roman" panose="02020603050405020304" pitchFamily="18" charset="0"/>
                <a:cs typeface="Times New Roman" panose="02020603050405020304" pitchFamily="18" charset="0"/>
              </a:rPr>
              <a:t>We thank you for the instruction that comes through our church heritage- the teachings, the understanding of the saints, the gift of community, and a deeper appreciation of God’s gift of Holy Communion and Holy Baptism.</a:t>
            </a:r>
          </a:p>
        </p:txBody>
      </p:sp>
    </p:spTree>
    <p:extLst>
      <p:ext uri="{BB962C8B-B14F-4D97-AF65-F5344CB8AC3E}">
        <p14:creationId xmlns:p14="http://schemas.microsoft.com/office/powerpoint/2010/main" val="38856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whitburnpevsner.com/wp-content/uploads/2014/10/another-rough-old-and-worn-parchment-paper1.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9144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9075" y="142875"/>
            <a:ext cx="8820150" cy="5416868"/>
          </a:xfrm>
          <a:prstGeom prst="rect">
            <a:avLst/>
          </a:prstGeom>
          <a:noFill/>
        </p:spPr>
        <p:txBody>
          <a:bodyPr wrap="square" rtlCol="0">
            <a:spAutoFit/>
          </a:bodyPr>
          <a:lstStyle/>
          <a:p>
            <a:r>
              <a:rPr lang="en-US" sz="4800" b="1" dirty="0">
                <a:latin typeface="Blackadder ITC" panose="04020505051007020D02" pitchFamily="82" charset="0"/>
              </a:rPr>
              <a:t>Prayers</a:t>
            </a:r>
            <a:r>
              <a:rPr lang="en-US" sz="4000" b="1" dirty="0">
                <a:latin typeface="Blackadder ITC" panose="04020505051007020D02" pitchFamily="82" charset="0"/>
              </a:rPr>
              <a:t> </a:t>
            </a:r>
            <a:endParaRPr lang="en-US" sz="3200" b="1" i="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Volunteer 8:</a:t>
            </a:r>
            <a:r>
              <a:rPr lang="en-US" sz="2800" b="1" dirty="0">
                <a:latin typeface="Times New Roman" panose="02020603050405020304" pitchFamily="18" charset="0"/>
                <a:cs typeface="Times New Roman" panose="02020603050405020304" pitchFamily="18" charset="0"/>
              </a:rPr>
              <a:t> We thank you for the presence of Jesus Christ–in us, with us, and for us–and for the support of the Holy Spirit, ever reforming us.</a:t>
            </a:r>
          </a:p>
          <a:p>
            <a:r>
              <a:rPr lang="en-US" sz="2800" dirty="0">
                <a:latin typeface="Times New Roman" panose="02020603050405020304" pitchFamily="18" charset="0"/>
                <a:cs typeface="Times New Roman" panose="02020603050405020304" pitchFamily="18" charset="0"/>
              </a:rPr>
              <a:t>   Volunteer 9:</a:t>
            </a:r>
            <a:r>
              <a:rPr lang="en-US" sz="2800" b="1" dirty="0">
                <a:latin typeface="Times New Roman" panose="02020603050405020304" pitchFamily="18" charset="0"/>
                <a:cs typeface="Times New Roman" panose="02020603050405020304" pitchFamily="18" charset="0"/>
              </a:rPr>
              <a:t> God of stability and change, we thank you that true reformation is always your work and always being done in us out of your love for your whole creation. We are ever reformed by the work of your love.</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Volunteer 10: </a:t>
            </a:r>
            <a:r>
              <a:rPr lang="en-US" sz="2800" b="1" dirty="0">
                <a:latin typeface="Times New Roman" panose="02020603050405020304" pitchFamily="18" charset="0"/>
                <a:cs typeface="Times New Roman" panose="02020603050405020304" pitchFamily="18" charset="0"/>
              </a:rPr>
              <a:t>Dear God, please continue to reform your world, your Church, and we your people. Keep us reformed, and ever being reformed!</a:t>
            </a:r>
          </a:p>
        </p:txBody>
      </p:sp>
    </p:spTree>
    <p:extLst>
      <p:ext uri="{BB962C8B-B14F-4D97-AF65-F5344CB8AC3E}">
        <p14:creationId xmlns:p14="http://schemas.microsoft.com/office/powerpoint/2010/main" val="2498532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www.whitburnpevsner.com/wp-content/uploads/2014/10/another-rough-old-and-worn-parchment-paper1.jpg"/>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 y="0"/>
            <a:ext cx="9144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19074" y="142875"/>
            <a:ext cx="8848725" cy="5632311"/>
          </a:xfrm>
          <a:prstGeom prst="rect">
            <a:avLst/>
          </a:prstGeom>
          <a:noFill/>
        </p:spPr>
        <p:txBody>
          <a:bodyPr wrap="square" rtlCol="0">
            <a:spAutoFit/>
          </a:bodyPr>
          <a:lstStyle/>
          <a:p>
            <a:r>
              <a:rPr lang="en-US" sz="4800" b="1" dirty="0">
                <a:latin typeface="Blackadder ITC" panose="04020505051007020D02" pitchFamily="82" charset="0"/>
              </a:rPr>
              <a:t>Prayers</a:t>
            </a:r>
            <a:r>
              <a:rPr lang="en-US" sz="4000" b="1" dirty="0">
                <a:latin typeface="Blackadder ITC" panose="04020505051007020D02" pitchFamily="82" charset="0"/>
              </a:rPr>
              <a:t> </a:t>
            </a:r>
            <a:r>
              <a:rPr lang="en-US" sz="2800" b="1" i="1" dirty="0">
                <a:latin typeface="Times New Roman" panose="02020603050405020304" pitchFamily="18" charset="0"/>
                <a:cs typeface="Times New Roman" panose="02020603050405020304" pitchFamily="18" charset="0"/>
              </a:rPr>
              <a:t>(based on Psalm 118) in unison:</a:t>
            </a:r>
          </a:p>
          <a:p>
            <a:endParaRPr lang="en-US" sz="3200" b="1" i="1"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Oh, give thanks to the Lord, for He is good! For His mercy endures forever.</a:t>
            </a:r>
          </a:p>
          <a:p>
            <a:r>
              <a:rPr lang="en-US" sz="2800" b="1" dirty="0">
                <a:latin typeface="Times New Roman" panose="02020603050405020304" pitchFamily="18" charset="0"/>
                <a:cs typeface="Times New Roman" panose="02020603050405020304" pitchFamily="18" charset="0"/>
              </a:rPr>
              <a:t>The Lord is on my side; I will not fear.</a:t>
            </a:r>
          </a:p>
          <a:p>
            <a:pPr lvl="1"/>
            <a:r>
              <a:rPr lang="en-US" sz="2800" b="1" dirty="0">
                <a:latin typeface="Times New Roman" panose="02020603050405020304" pitchFamily="18" charset="0"/>
                <a:cs typeface="Times New Roman" panose="02020603050405020304" pitchFamily="18" charset="0"/>
              </a:rPr>
              <a:t>The Lord helped me. The Lord is my strength and song, And He has become my salvation.</a:t>
            </a:r>
          </a:p>
          <a:p>
            <a:r>
              <a:rPr lang="en-US" sz="2800" b="1" dirty="0">
                <a:latin typeface="Times New Roman" panose="02020603050405020304" pitchFamily="18" charset="0"/>
                <a:cs typeface="Times New Roman" panose="02020603050405020304" pitchFamily="18" charset="0"/>
              </a:rPr>
              <a:t>Open to me the gates of righteousness; I will go through them, And I will praise the Lord. </a:t>
            </a:r>
          </a:p>
          <a:p>
            <a:r>
              <a:rPr lang="en-US" sz="2800" b="1" dirty="0">
                <a:latin typeface="Times New Roman" panose="02020603050405020304" pitchFamily="18" charset="0"/>
                <a:cs typeface="Times New Roman" panose="02020603050405020304" pitchFamily="18" charset="0"/>
              </a:rPr>
              <a:t>This is the gate of the Lord.</a:t>
            </a:r>
          </a:p>
          <a:p>
            <a:r>
              <a:rPr lang="en-US" sz="2800" b="1" dirty="0">
                <a:latin typeface="Times New Roman" panose="02020603050405020304" pitchFamily="18" charset="0"/>
                <a:cs typeface="Times New Roman" panose="02020603050405020304" pitchFamily="18" charset="0"/>
              </a:rPr>
              <a:t>Oh, give thanks to the Lord, for He is good! For His mercy endures forever.</a:t>
            </a:r>
          </a:p>
        </p:txBody>
      </p:sp>
    </p:spTree>
    <p:extLst>
      <p:ext uri="{BB962C8B-B14F-4D97-AF65-F5344CB8AC3E}">
        <p14:creationId xmlns:p14="http://schemas.microsoft.com/office/powerpoint/2010/main" val="14690811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515</Words>
  <Application>Microsoft Office PowerPoint</Application>
  <PresentationFormat>On-screen Show (4:3)</PresentationFormat>
  <Paragraphs>30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Blackadder ITC</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Werner, Teresa A</dc:creator>
  <cp:lastModifiedBy>Rebecca Stenlund</cp:lastModifiedBy>
  <cp:revision>4</cp:revision>
  <dcterms:created xsi:type="dcterms:W3CDTF">2017-10-29T05:15:59Z</dcterms:created>
  <dcterms:modified xsi:type="dcterms:W3CDTF">2017-10-31T16:40:44Z</dcterms:modified>
</cp:coreProperties>
</file>