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5" r:id="rId2"/>
    <p:sldId id="286" r:id="rId3"/>
    <p:sldId id="266" r:id="rId4"/>
    <p:sldId id="279" r:id="rId5"/>
    <p:sldId id="290" r:id="rId6"/>
    <p:sldId id="289" r:id="rId7"/>
    <p:sldId id="291" r:id="rId8"/>
    <p:sldId id="288" r:id="rId9"/>
    <p:sldId id="262" r:id="rId10"/>
    <p:sldId id="287" r:id="rId11"/>
    <p:sldId id="293" r:id="rId12"/>
    <p:sldId id="294" r:id="rId13"/>
    <p:sldId id="295" r:id="rId14"/>
    <p:sldId id="269" r:id="rId15"/>
    <p:sldId id="280" r:id="rId16"/>
    <p:sldId id="29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A3BC"/>
    <a:srgbClr val="009BAF"/>
    <a:srgbClr val="FA301D"/>
    <a:srgbClr val="1D93B7"/>
    <a:srgbClr val="56B0FE"/>
    <a:srgbClr val="1C7BCE"/>
    <a:srgbClr val="0094C3"/>
    <a:srgbClr val="FF3E2D"/>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74" autoAdjust="0"/>
    <p:restoredTop sz="94660"/>
  </p:normalViewPr>
  <p:slideViewPr>
    <p:cSldViewPr snapToGrid="0">
      <p:cViewPr varScale="1">
        <p:scale>
          <a:sx n="90" d="100"/>
          <a:sy n="90" d="100"/>
        </p:scale>
        <p:origin x="79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1CA017-9BE6-4F94-B411-225E9026A825}"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A242B-7D6A-4A4D-9E13-D86FBF3372E7}" type="slidenum">
              <a:rPr lang="en-US" smtClean="0"/>
              <a:t>‹#›</a:t>
            </a:fld>
            <a:endParaRPr lang="en-US"/>
          </a:p>
        </p:txBody>
      </p:sp>
    </p:spTree>
    <p:extLst>
      <p:ext uri="{BB962C8B-B14F-4D97-AF65-F5344CB8AC3E}">
        <p14:creationId xmlns:p14="http://schemas.microsoft.com/office/powerpoint/2010/main" val="2333403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1CA017-9BE6-4F94-B411-225E9026A825}"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A242B-7D6A-4A4D-9E13-D86FBF3372E7}" type="slidenum">
              <a:rPr lang="en-US" smtClean="0"/>
              <a:t>‹#›</a:t>
            </a:fld>
            <a:endParaRPr lang="en-US"/>
          </a:p>
        </p:txBody>
      </p:sp>
    </p:spTree>
    <p:extLst>
      <p:ext uri="{BB962C8B-B14F-4D97-AF65-F5344CB8AC3E}">
        <p14:creationId xmlns:p14="http://schemas.microsoft.com/office/powerpoint/2010/main" val="2526383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1CA017-9BE6-4F94-B411-225E9026A825}"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A242B-7D6A-4A4D-9E13-D86FBF3372E7}" type="slidenum">
              <a:rPr lang="en-US" smtClean="0"/>
              <a:t>‹#›</a:t>
            </a:fld>
            <a:endParaRPr lang="en-US"/>
          </a:p>
        </p:txBody>
      </p:sp>
    </p:spTree>
    <p:extLst>
      <p:ext uri="{BB962C8B-B14F-4D97-AF65-F5344CB8AC3E}">
        <p14:creationId xmlns:p14="http://schemas.microsoft.com/office/powerpoint/2010/main" val="3800584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1CA017-9BE6-4F94-B411-225E9026A825}"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A242B-7D6A-4A4D-9E13-D86FBF3372E7}" type="slidenum">
              <a:rPr lang="en-US" smtClean="0"/>
              <a:t>‹#›</a:t>
            </a:fld>
            <a:endParaRPr lang="en-US"/>
          </a:p>
        </p:txBody>
      </p:sp>
    </p:spTree>
    <p:extLst>
      <p:ext uri="{BB962C8B-B14F-4D97-AF65-F5344CB8AC3E}">
        <p14:creationId xmlns:p14="http://schemas.microsoft.com/office/powerpoint/2010/main" val="3899052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1CA017-9BE6-4F94-B411-225E9026A825}" type="datetimeFigureOut">
              <a:rPr lang="en-US" smtClean="0"/>
              <a:t>9/26/2016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A242B-7D6A-4A4D-9E13-D86FBF3372E7}" type="slidenum">
              <a:rPr lang="en-US" smtClean="0"/>
              <a:t>‹#›</a:t>
            </a:fld>
            <a:endParaRPr lang="en-US"/>
          </a:p>
        </p:txBody>
      </p:sp>
    </p:spTree>
    <p:extLst>
      <p:ext uri="{BB962C8B-B14F-4D97-AF65-F5344CB8AC3E}">
        <p14:creationId xmlns:p14="http://schemas.microsoft.com/office/powerpoint/2010/main" val="2482363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1CA017-9BE6-4F94-B411-225E9026A825}"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A242B-7D6A-4A4D-9E13-D86FBF3372E7}" type="slidenum">
              <a:rPr lang="en-US" smtClean="0"/>
              <a:t>‹#›</a:t>
            </a:fld>
            <a:endParaRPr lang="en-US"/>
          </a:p>
        </p:txBody>
      </p:sp>
    </p:spTree>
    <p:extLst>
      <p:ext uri="{BB962C8B-B14F-4D97-AF65-F5344CB8AC3E}">
        <p14:creationId xmlns:p14="http://schemas.microsoft.com/office/powerpoint/2010/main" val="1948827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1CA017-9BE6-4F94-B411-225E9026A825}" type="datetimeFigureOut">
              <a:rPr lang="en-US" smtClean="0"/>
              <a:t>9/26/2016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1A242B-7D6A-4A4D-9E13-D86FBF3372E7}" type="slidenum">
              <a:rPr lang="en-US" smtClean="0"/>
              <a:t>‹#›</a:t>
            </a:fld>
            <a:endParaRPr lang="en-US"/>
          </a:p>
        </p:txBody>
      </p:sp>
    </p:spTree>
    <p:extLst>
      <p:ext uri="{BB962C8B-B14F-4D97-AF65-F5344CB8AC3E}">
        <p14:creationId xmlns:p14="http://schemas.microsoft.com/office/powerpoint/2010/main" val="3175252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1CA017-9BE6-4F94-B411-225E9026A825}" type="datetimeFigureOut">
              <a:rPr lang="en-US" smtClean="0"/>
              <a:t>9/26/2016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1A242B-7D6A-4A4D-9E13-D86FBF3372E7}" type="slidenum">
              <a:rPr lang="en-US" smtClean="0"/>
              <a:t>‹#›</a:t>
            </a:fld>
            <a:endParaRPr lang="en-US"/>
          </a:p>
        </p:txBody>
      </p:sp>
    </p:spTree>
    <p:extLst>
      <p:ext uri="{BB962C8B-B14F-4D97-AF65-F5344CB8AC3E}">
        <p14:creationId xmlns:p14="http://schemas.microsoft.com/office/powerpoint/2010/main" val="2144857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1CA017-9BE6-4F94-B411-225E9026A825}" type="datetimeFigureOut">
              <a:rPr lang="en-US" smtClean="0"/>
              <a:t>9/26/2016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1A242B-7D6A-4A4D-9E13-D86FBF3372E7}" type="slidenum">
              <a:rPr lang="en-US" smtClean="0"/>
              <a:t>‹#›</a:t>
            </a:fld>
            <a:endParaRPr lang="en-US"/>
          </a:p>
        </p:txBody>
      </p:sp>
    </p:spTree>
    <p:extLst>
      <p:ext uri="{BB962C8B-B14F-4D97-AF65-F5344CB8AC3E}">
        <p14:creationId xmlns:p14="http://schemas.microsoft.com/office/powerpoint/2010/main" val="2973620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1CA017-9BE6-4F94-B411-225E9026A825}"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A242B-7D6A-4A4D-9E13-D86FBF3372E7}" type="slidenum">
              <a:rPr lang="en-US" smtClean="0"/>
              <a:t>‹#›</a:t>
            </a:fld>
            <a:endParaRPr lang="en-US"/>
          </a:p>
        </p:txBody>
      </p:sp>
    </p:spTree>
    <p:extLst>
      <p:ext uri="{BB962C8B-B14F-4D97-AF65-F5344CB8AC3E}">
        <p14:creationId xmlns:p14="http://schemas.microsoft.com/office/powerpoint/2010/main" val="1963998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1CA017-9BE6-4F94-B411-225E9026A825}" type="datetimeFigureOut">
              <a:rPr lang="en-US" smtClean="0"/>
              <a:t>9/26/2016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A242B-7D6A-4A4D-9E13-D86FBF3372E7}" type="slidenum">
              <a:rPr lang="en-US" smtClean="0"/>
              <a:t>‹#›</a:t>
            </a:fld>
            <a:endParaRPr lang="en-US"/>
          </a:p>
        </p:txBody>
      </p:sp>
    </p:spTree>
    <p:extLst>
      <p:ext uri="{BB962C8B-B14F-4D97-AF65-F5344CB8AC3E}">
        <p14:creationId xmlns:p14="http://schemas.microsoft.com/office/powerpoint/2010/main" val="4119158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1CA017-9BE6-4F94-B411-225E9026A825}" type="datetimeFigureOut">
              <a:rPr lang="en-US" smtClean="0"/>
              <a:t>9/26/2016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1A242B-7D6A-4A4D-9E13-D86FBF3372E7}" type="slidenum">
              <a:rPr lang="en-US" smtClean="0"/>
              <a:t>‹#›</a:t>
            </a:fld>
            <a:endParaRPr lang="en-US"/>
          </a:p>
        </p:txBody>
      </p:sp>
    </p:spTree>
    <p:extLst>
      <p:ext uri="{BB962C8B-B14F-4D97-AF65-F5344CB8AC3E}">
        <p14:creationId xmlns:p14="http://schemas.microsoft.com/office/powerpoint/2010/main" val="36412806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6.jpe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12.jpeg"/><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7.jpeg"/><Relationship Id="rId1" Type="http://schemas.openxmlformats.org/officeDocument/2006/relationships/slideLayout" Target="../slideLayouts/slideLayout7.xml"/><Relationship Id="rId4" Type="http://schemas.openxmlformats.org/officeDocument/2006/relationships/image" Target="../media/image20.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6.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9.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images.clipartpanda.com/maverick-clipart-niXnAn5iB.jpeg"/>
          <p:cNvPicPr>
            <a:picLocks noChangeAspect="1" noChangeArrowheads="1"/>
          </p:cNvPicPr>
          <p:nvPr/>
        </p:nvPicPr>
        <p:blipFill>
          <a:blip r:embed="rId2" cstate="email">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14059" y="0"/>
            <a:ext cx="9129941"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appletree-preschool.net/temp/wp-content/uploads/2013/03/Dr.-Seuss1.jpg"/>
          <p:cNvPicPr>
            <a:picLocks noChangeAspect="1" noChangeArrowheads="1"/>
          </p:cNvPicPr>
          <p:nvPr/>
        </p:nvPicPr>
        <p:blipFill rotWithShape="1">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bwMode="auto">
          <a:xfrm>
            <a:off x="1190370" y="416859"/>
            <a:ext cx="6777317" cy="5109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2138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m.seussville.com/images/gameBackground.pn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b="4144"/>
          <a:stretch/>
        </p:blipFill>
        <p:spPr bwMode="auto">
          <a:xfrm flipH="1" flipV="1">
            <a:off x="-2" y="-1"/>
            <a:ext cx="9149339" cy="685799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http://images.fanpop.com/images/image_uploads/The-Cat-in-the-Hat--2003--dr-seuss-586714_1024_768.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 y="1505"/>
            <a:ext cx="617838" cy="922002"/>
          </a:xfrm>
          <a:prstGeom prst="rect">
            <a:avLst/>
          </a:prstGeom>
          <a:noFill/>
          <a:extLst>
            <a:ext uri="{909E8E84-426E-40DD-AFC4-6F175D3DCCD1}">
              <a14:hiddenFill xmlns:a14="http://schemas.microsoft.com/office/drawing/2010/main">
                <a:solidFill>
                  <a:srgbClr val="FFFFFF"/>
                </a:solidFill>
              </a14:hiddenFill>
            </a:ext>
          </a:extLst>
        </p:spPr>
      </p:pic>
      <p:sp>
        <p:nvSpPr>
          <p:cNvPr id="4" name="Trapezoid 8"/>
          <p:cNvSpPr/>
          <p:nvPr/>
        </p:nvSpPr>
        <p:spPr>
          <a:xfrm>
            <a:off x="488712" y="691977"/>
            <a:ext cx="129127" cy="177375"/>
          </a:xfrm>
          <a:prstGeom prst="flowChartPunchedCard">
            <a:avLst/>
          </a:prstGeom>
          <a:solidFill>
            <a:srgbClr val="009B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29052" y="214197"/>
            <a:ext cx="7892455" cy="584775"/>
          </a:xfrm>
          <a:prstGeom prst="rect">
            <a:avLst/>
          </a:prstGeom>
          <a:noFill/>
        </p:spPr>
        <p:txBody>
          <a:bodyPr wrap="square" rtlCol="0">
            <a:spAutoFit/>
          </a:bodyPr>
          <a:lstStyle/>
          <a:p>
            <a:pPr algn="ctr"/>
            <a:r>
              <a:rPr lang="en-US" sz="3200" spc="300" dirty="0">
                <a:solidFill>
                  <a:schemeClr val="bg1"/>
                </a:solidFill>
                <a:latin typeface="Grinched" panose="02000000000000000000" pitchFamily="2" charset="0"/>
              </a:rPr>
              <a:t>The Cat In the Hat Knows a Lot about That</a:t>
            </a:r>
          </a:p>
        </p:txBody>
      </p:sp>
      <p:sp>
        <p:nvSpPr>
          <p:cNvPr id="5" name="Rounded Rectangle 4"/>
          <p:cNvSpPr/>
          <p:nvPr/>
        </p:nvSpPr>
        <p:spPr>
          <a:xfrm>
            <a:off x="111211" y="1016682"/>
            <a:ext cx="8921578" cy="5717750"/>
          </a:xfrm>
          <a:prstGeom prst="roundRect">
            <a:avLst>
              <a:gd name="adj" fmla="val 1513"/>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tx1"/>
              </a:solidFill>
              <a:latin typeface="Times New Roman" panose="02020603050405020304" pitchFamily="18" charset="0"/>
              <a:cs typeface="Times New Roman" panose="02020603050405020304" pitchFamily="18" charset="0"/>
            </a:endParaRPr>
          </a:p>
        </p:txBody>
      </p:sp>
      <p:pic>
        <p:nvPicPr>
          <p:cNvPr id="8" name="Picture 4" descr="https://img0.etsystatic.com/024/0/7855603/il_570xN.494972862_df2o.jp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209015" y="4732496"/>
            <a:ext cx="975870" cy="914878"/>
          </a:xfrm>
          <a:prstGeom prst="ellipse">
            <a:avLst/>
          </a:prstGeom>
          <a:noFill/>
          <a:extLst>
            <a:ext uri="{909E8E84-426E-40DD-AFC4-6F175D3DCCD1}">
              <a14:hiddenFill xmlns:a14="http://schemas.microsoft.com/office/drawing/2010/main">
                <a:solidFill>
                  <a:srgbClr val="FFFFFF"/>
                </a:solidFill>
              </a14:hiddenFill>
            </a:ext>
          </a:extLst>
        </p:spPr>
      </p:pic>
      <p:pic>
        <p:nvPicPr>
          <p:cNvPr id="9" name="Picture 4" descr="https://img0.etsystatic.com/024/0/7855603/il_570xN.494972862_df2o.jpg"/>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195593" y="3601075"/>
            <a:ext cx="975819" cy="954605"/>
          </a:xfrm>
          <a:prstGeom prst="ellipse">
            <a:avLst/>
          </a:prstGeom>
          <a:noFill/>
          <a:extLst>
            <a:ext uri="{909E8E84-426E-40DD-AFC4-6F175D3DCCD1}">
              <a14:hiddenFill xmlns:a14="http://schemas.microsoft.com/office/drawing/2010/main">
                <a:solidFill>
                  <a:srgbClr val="FFFFFF"/>
                </a:solidFill>
              </a14:hiddenFill>
            </a:ext>
          </a:extLst>
        </p:spPr>
      </p:pic>
      <p:pic>
        <p:nvPicPr>
          <p:cNvPr id="10" name="Picture 4" descr="https://img0.etsystatic.com/024/0/7855603/il_570xN.494972862_df2o.jpg"/>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235373" y="2453056"/>
            <a:ext cx="951382" cy="971203"/>
          </a:xfrm>
          <a:prstGeom prst="ellipse">
            <a:avLst/>
          </a:prstGeom>
          <a:noFill/>
          <a:extLst>
            <a:ext uri="{909E8E84-426E-40DD-AFC4-6F175D3DCCD1}">
              <a14:hiddenFill xmlns:a14="http://schemas.microsoft.com/office/drawing/2010/main">
                <a:solidFill>
                  <a:srgbClr val="FFFFFF"/>
                </a:solidFill>
              </a14:hiddenFill>
            </a:ext>
          </a:extLst>
        </p:spPr>
      </p:pic>
      <p:pic>
        <p:nvPicPr>
          <p:cNvPr id="11" name="Picture 4" descr="https://img0.etsystatic.com/024/0/7855603/il_570xN.494972862_df2o.jpg"/>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a:stretch/>
        </p:blipFill>
        <p:spPr bwMode="auto">
          <a:xfrm>
            <a:off x="250716" y="1291058"/>
            <a:ext cx="920696" cy="941154"/>
          </a:xfrm>
          <a:prstGeom prst="ellipse">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171412" y="1439017"/>
            <a:ext cx="7815802" cy="4016484"/>
          </a:xfrm>
          <a:prstGeom prst="rect">
            <a:avLst/>
          </a:prstGeom>
          <a:noFill/>
        </p:spPr>
        <p:txBody>
          <a:bodyPr wrap="square" rtlCol="0">
            <a:spAutoFit/>
          </a:bodyPr>
          <a:lstStyle/>
          <a:p>
            <a:pPr>
              <a:spcAft>
                <a:spcPts val="3600"/>
              </a:spcAft>
            </a:pPr>
            <a:r>
              <a:rPr lang="en-US" sz="3200" b="1" spc="-150" dirty="0">
                <a:latin typeface="Times New Roman" panose="02020603050405020304" pitchFamily="18" charset="0"/>
                <a:cs typeface="Times New Roman" panose="02020603050405020304" pitchFamily="18" charset="0"/>
              </a:rPr>
              <a:t>Keep trying, and trying, and trying some more!</a:t>
            </a:r>
          </a:p>
          <a:p>
            <a:pPr>
              <a:spcAft>
                <a:spcPts val="3600"/>
              </a:spcAft>
            </a:pPr>
            <a:r>
              <a:rPr lang="en-US" sz="3200" b="1" spc="-150" dirty="0">
                <a:latin typeface="Times New Roman" panose="02020603050405020304" pitchFamily="18" charset="0"/>
                <a:cs typeface="Times New Roman" panose="02020603050405020304" pitchFamily="18" charset="0"/>
              </a:rPr>
              <a:t>Living selfishly, even for innocent fun, brings great messes</a:t>
            </a:r>
          </a:p>
          <a:p>
            <a:pPr>
              <a:spcAft>
                <a:spcPts val="4200"/>
              </a:spcAft>
            </a:pPr>
            <a:r>
              <a:rPr lang="en-US" sz="3200" b="1" spc="-150" dirty="0">
                <a:latin typeface="Times New Roman" panose="02020603050405020304" pitchFamily="18" charset="0"/>
                <a:cs typeface="Times New Roman" panose="02020603050405020304" pitchFamily="18" charset="0"/>
              </a:rPr>
              <a:t>Choose your friends by how they influence you</a:t>
            </a:r>
          </a:p>
          <a:p>
            <a:pPr>
              <a:spcAft>
                <a:spcPts val="4200"/>
              </a:spcAft>
            </a:pPr>
            <a:r>
              <a:rPr lang="en-US" sz="100" dirty="0"/>
              <a:t> </a:t>
            </a:r>
            <a:r>
              <a:rPr lang="en-US" sz="3200" b="1" spc="-150" dirty="0">
                <a:latin typeface="Times New Roman" panose="02020603050405020304" pitchFamily="18" charset="0"/>
                <a:cs typeface="Times New Roman" panose="02020603050405020304" pitchFamily="18" charset="0"/>
              </a:rPr>
              <a:t>Let Jesus clean you from the inside out</a:t>
            </a:r>
          </a:p>
        </p:txBody>
      </p:sp>
      <p:sp>
        <p:nvSpPr>
          <p:cNvPr id="14" name="Rectangle 13"/>
          <p:cNvSpPr/>
          <p:nvPr/>
        </p:nvSpPr>
        <p:spPr>
          <a:xfrm>
            <a:off x="915917" y="5699911"/>
            <a:ext cx="7861377" cy="830997"/>
          </a:xfrm>
          <a:prstGeom prst="rect">
            <a:avLst/>
          </a:prstGeom>
        </p:spPr>
        <p:txBody>
          <a:bodyPr wrap="square">
            <a:spAutoFit/>
          </a:bodyPr>
          <a:lstStyle/>
          <a:p>
            <a:pPr algn="ctr"/>
            <a:r>
              <a:rPr lang="en-US" sz="2400" i="1" dirty="0">
                <a:latin typeface="Bookman Old Style" panose="02050604050505020204" pitchFamily="18" charset="0"/>
              </a:rPr>
              <a:t>“As far as east is from west–that’s how far God has removed our sin from us.” Psalm 103:12 </a:t>
            </a:r>
          </a:p>
        </p:txBody>
      </p:sp>
    </p:spTree>
    <p:extLst>
      <p:ext uri="{BB962C8B-B14F-4D97-AF65-F5344CB8AC3E}">
        <p14:creationId xmlns:p14="http://schemas.microsoft.com/office/powerpoint/2010/main" val="2214256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m.seussville.com/images/gameBackground.pn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b="4144"/>
          <a:stretch/>
        </p:blipFill>
        <p:spPr bwMode="auto">
          <a:xfrm flipH="1" flipV="1">
            <a:off x="-2" y="-1"/>
            <a:ext cx="9149339" cy="685799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http://images.fanpop.com/images/image_uploads/The-Cat-in-the-Hat--2003--dr-seuss-586714_1024_768.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 y="1505"/>
            <a:ext cx="617838" cy="922002"/>
          </a:xfrm>
          <a:prstGeom prst="rect">
            <a:avLst/>
          </a:prstGeom>
          <a:noFill/>
          <a:extLst>
            <a:ext uri="{909E8E84-426E-40DD-AFC4-6F175D3DCCD1}">
              <a14:hiddenFill xmlns:a14="http://schemas.microsoft.com/office/drawing/2010/main">
                <a:solidFill>
                  <a:srgbClr val="FFFFFF"/>
                </a:solidFill>
              </a14:hiddenFill>
            </a:ext>
          </a:extLst>
        </p:spPr>
      </p:pic>
      <p:sp>
        <p:nvSpPr>
          <p:cNvPr id="4" name="Trapezoid 8"/>
          <p:cNvSpPr/>
          <p:nvPr/>
        </p:nvSpPr>
        <p:spPr>
          <a:xfrm>
            <a:off x="488712" y="691977"/>
            <a:ext cx="129127" cy="177375"/>
          </a:xfrm>
          <a:prstGeom prst="flowChartPunchedCard">
            <a:avLst/>
          </a:prstGeom>
          <a:solidFill>
            <a:srgbClr val="009B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29052" y="146962"/>
            <a:ext cx="7661913" cy="830997"/>
          </a:xfrm>
          <a:prstGeom prst="rect">
            <a:avLst/>
          </a:prstGeom>
          <a:noFill/>
        </p:spPr>
        <p:txBody>
          <a:bodyPr wrap="square" rtlCol="0">
            <a:spAutoFit/>
          </a:bodyPr>
          <a:lstStyle/>
          <a:p>
            <a:pPr algn="ctr"/>
            <a:r>
              <a:rPr lang="en-US" sz="4800" spc="300" dirty="0">
                <a:solidFill>
                  <a:schemeClr val="bg1"/>
                </a:solidFill>
                <a:latin typeface="Grinched" panose="02000000000000000000" pitchFamily="2" charset="0"/>
              </a:rPr>
              <a:t>Isaiah 1:16-18</a:t>
            </a:r>
          </a:p>
        </p:txBody>
      </p:sp>
      <p:sp>
        <p:nvSpPr>
          <p:cNvPr id="5" name="Rounded Rectangle 4"/>
          <p:cNvSpPr/>
          <p:nvPr/>
        </p:nvSpPr>
        <p:spPr>
          <a:xfrm>
            <a:off x="111211" y="1016682"/>
            <a:ext cx="8921578" cy="5717750"/>
          </a:xfrm>
          <a:prstGeom prst="roundRect">
            <a:avLst>
              <a:gd name="adj" fmla="val 1513"/>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111211" y="1050563"/>
            <a:ext cx="8921578" cy="5632311"/>
          </a:xfrm>
          <a:prstGeom prst="rect">
            <a:avLst/>
          </a:prstGeom>
        </p:spPr>
        <p:txBody>
          <a:bodyPr wrap="square">
            <a:spAutoFit/>
          </a:bodyPr>
          <a:lstStyle/>
          <a:p>
            <a:r>
              <a:rPr lang="en-US" sz="3600" baseline="30000" dirty="0">
                <a:latin typeface="Bookman Old Style" panose="02050604050505020204" pitchFamily="18" charset="0"/>
              </a:rPr>
              <a:t>	16 </a:t>
            </a:r>
            <a:r>
              <a:rPr lang="en-US" sz="3600" dirty="0">
                <a:latin typeface="Bookman Old Style" panose="02050604050505020204" pitchFamily="18" charset="0"/>
              </a:rPr>
              <a:t>Wash! Be clean! Remove your ugly deeds from my sight. Put an end to such evil; </a:t>
            </a:r>
            <a:r>
              <a:rPr lang="en-US" sz="3600" baseline="30000" dirty="0">
                <a:latin typeface="Bookman Old Style" panose="02050604050505020204" pitchFamily="18" charset="0"/>
              </a:rPr>
              <a:t>17 </a:t>
            </a:r>
            <a:r>
              <a:rPr lang="en-US" sz="3600" dirty="0">
                <a:latin typeface="Bookman Old Style" panose="02050604050505020204" pitchFamily="18" charset="0"/>
              </a:rPr>
              <a:t>learn to do good. Seek justice: help the oppressed; defend the orphan; plead for the widow. </a:t>
            </a:r>
            <a:r>
              <a:rPr lang="en-US" sz="3600" baseline="30000" dirty="0">
                <a:latin typeface="Bookman Old Style" panose="02050604050505020204" pitchFamily="18" charset="0"/>
              </a:rPr>
              <a:t>18 </a:t>
            </a:r>
            <a:r>
              <a:rPr lang="en-US" sz="3600" dirty="0">
                <a:latin typeface="Bookman Old Style" panose="02050604050505020204" pitchFamily="18" charset="0"/>
              </a:rPr>
              <a:t>Come now, and let’s settle this, says the Lord. Though your sins are like scarlet, they will be white as snow. If they are red as crimson, they will become like wool.</a:t>
            </a:r>
          </a:p>
        </p:txBody>
      </p:sp>
    </p:spTree>
    <p:extLst>
      <p:ext uri="{BB962C8B-B14F-4D97-AF65-F5344CB8AC3E}">
        <p14:creationId xmlns:p14="http://schemas.microsoft.com/office/powerpoint/2010/main" val="10474907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m.seussville.com/images/gameBackground.pn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b="4144"/>
          <a:stretch/>
        </p:blipFill>
        <p:spPr bwMode="auto">
          <a:xfrm flipH="1" flipV="1">
            <a:off x="-2" y="-1"/>
            <a:ext cx="9149339" cy="685799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http://images.fanpop.com/images/image_uploads/The-Cat-in-the-Hat--2003--dr-seuss-586714_1024_768.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 y="1505"/>
            <a:ext cx="617838" cy="922002"/>
          </a:xfrm>
          <a:prstGeom prst="rect">
            <a:avLst/>
          </a:prstGeom>
          <a:noFill/>
          <a:extLst>
            <a:ext uri="{909E8E84-426E-40DD-AFC4-6F175D3DCCD1}">
              <a14:hiddenFill xmlns:a14="http://schemas.microsoft.com/office/drawing/2010/main">
                <a:solidFill>
                  <a:srgbClr val="FFFFFF"/>
                </a:solidFill>
              </a14:hiddenFill>
            </a:ext>
          </a:extLst>
        </p:spPr>
      </p:pic>
      <p:sp>
        <p:nvSpPr>
          <p:cNvPr id="4" name="Trapezoid 8"/>
          <p:cNvSpPr/>
          <p:nvPr/>
        </p:nvSpPr>
        <p:spPr>
          <a:xfrm>
            <a:off x="488712" y="691977"/>
            <a:ext cx="129127" cy="177375"/>
          </a:xfrm>
          <a:prstGeom prst="flowChartPunchedCard">
            <a:avLst/>
          </a:prstGeom>
          <a:solidFill>
            <a:srgbClr val="009B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29052" y="146962"/>
            <a:ext cx="7661913" cy="830997"/>
          </a:xfrm>
          <a:prstGeom prst="rect">
            <a:avLst/>
          </a:prstGeom>
          <a:noFill/>
        </p:spPr>
        <p:txBody>
          <a:bodyPr wrap="square" rtlCol="0">
            <a:spAutoFit/>
          </a:bodyPr>
          <a:lstStyle/>
          <a:p>
            <a:pPr algn="ctr"/>
            <a:r>
              <a:rPr lang="en-US" sz="4800" spc="300" dirty="0">
                <a:solidFill>
                  <a:schemeClr val="bg1"/>
                </a:solidFill>
                <a:latin typeface="Grinched" panose="02000000000000000000" pitchFamily="2" charset="0"/>
              </a:rPr>
              <a:t>Psalm 103</a:t>
            </a:r>
          </a:p>
        </p:txBody>
      </p:sp>
      <p:sp>
        <p:nvSpPr>
          <p:cNvPr id="5" name="Rounded Rectangle 4"/>
          <p:cNvSpPr/>
          <p:nvPr/>
        </p:nvSpPr>
        <p:spPr>
          <a:xfrm>
            <a:off x="111211" y="1016682"/>
            <a:ext cx="8921578" cy="5717750"/>
          </a:xfrm>
          <a:prstGeom prst="roundRect">
            <a:avLst>
              <a:gd name="adj" fmla="val 1513"/>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111211" y="1050563"/>
            <a:ext cx="8921578" cy="5452775"/>
          </a:xfrm>
          <a:prstGeom prst="rect">
            <a:avLst/>
          </a:prstGeom>
        </p:spPr>
        <p:txBody>
          <a:bodyPr wrap="square">
            <a:spAutoFit/>
          </a:bodyPr>
          <a:lstStyle/>
          <a:p>
            <a:pPr>
              <a:lnSpc>
                <a:spcPts val="3800"/>
              </a:lnSpc>
            </a:pPr>
            <a:r>
              <a:rPr lang="en-US" sz="3600" baseline="30000" dirty="0">
                <a:latin typeface="Bookman Old Style" panose="02050604050505020204" pitchFamily="18" charset="0"/>
              </a:rPr>
              <a:t>	1 </a:t>
            </a:r>
            <a:r>
              <a:rPr lang="en-US" sz="3600" dirty="0">
                <a:latin typeface="Bookman Old Style" panose="02050604050505020204" pitchFamily="18" charset="0"/>
              </a:rPr>
              <a:t>Let my whole being bless the Lord! Let everything inside me bless His holy name! </a:t>
            </a:r>
            <a:r>
              <a:rPr lang="en-US" sz="3600" baseline="30000" dirty="0">
                <a:latin typeface="Bookman Old Style" panose="02050604050505020204" pitchFamily="18" charset="0"/>
              </a:rPr>
              <a:t>2 </a:t>
            </a:r>
            <a:r>
              <a:rPr lang="en-US" sz="3600" dirty="0">
                <a:latin typeface="Bookman Old Style" panose="02050604050505020204" pitchFamily="18" charset="0"/>
              </a:rPr>
              <a:t>Let my whole being bless the Lord and never forget all His good deeds: </a:t>
            </a:r>
            <a:r>
              <a:rPr lang="en-US" sz="3600" baseline="30000" dirty="0">
                <a:latin typeface="Bookman Old Style" panose="02050604050505020204" pitchFamily="18" charset="0"/>
              </a:rPr>
              <a:t>3 </a:t>
            </a:r>
            <a:r>
              <a:rPr lang="en-US" sz="3600" dirty="0">
                <a:latin typeface="Bookman Old Style" panose="02050604050505020204" pitchFamily="18" charset="0"/>
              </a:rPr>
              <a:t>how God forgives all your sins, heals all your sickness, </a:t>
            </a:r>
            <a:r>
              <a:rPr lang="en-US" sz="3600" baseline="30000" dirty="0">
                <a:latin typeface="Bookman Old Style" panose="02050604050505020204" pitchFamily="18" charset="0"/>
              </a:rPr>
              <a:t>4 </a:t>
            </a:r>
            <a:r>
              <a:rPr lang="en-US" sz="3600" dirty="0">
                <a:latin typeface="Bookman Old Style" panose="02050604050505020204" pitchFamily="18" charset="0"/>
              </a:rPr>
              <a:t>saves your life from the pit, crowns you with faithful love and compassion, </a:t>
            </a:r>
            <a:r>
              <a:rPr lang="en-US" sz="3600" baseline="30000" dirty="0">
                <a:latin typeface="Bookman Old Style" panose="02050604050505020204" pitchFamily="18" charset="0"/>
              </a:rPr>
              <a:t>5 </a:t>
            </a:r>
            <a:r>
              <a:rPr lang="en-US" sz="3600" dirty="0">
                <a:latin typeface="Bookman Old Style" panose="02050604050505020204" pitchFamily="18" charset="0"/>
              </a:rPr>
              <a:t>and satisfies you with plenty of good things so that your youth is made fresh like an eagle’s....</a:t>
            </a:r>
          </a:p>
        </p:txBody>
      </p:sp>
    </p:spTree>
    <p:extLst>
      <p:ext uri="{BB962C8B-B14F-4D97-AF65-F5344CB8AC3E}">
        <p14:creationId xmlns:p14="http://schemas.microsoft.com/office/powerpoint/2010/main" val="1557985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m.seussville.com/images/gameBackground.pn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b="4144"/>
          <a:stretch/>
        </p:blipFill>
        <p:spPr bwMode="auto">
          <a:xfrm flipH="1" flipV="1">
            <a:off x="-2" y="-1"/>
            <a:ext cx="9149339" cy="685799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http://images.fanpop.com/images/image_uploads/The-Cat-in-the-Hat--2003--dr-seuss-586714_1024_768.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 y="1505"/>
            <a:ext cx="617838" cy="922002"/>
          </a:xfrm>
          <a:prstGeom prst="rect">
            <a:avLst/>
          </a:prstGeom>
          <a:noFill/>
          <a:extLst>
            <a:ext uri="{909E8E84-426E-40DD-AFC4-6F175D3DCCD1}">
              <a14:hiddenFill xmlns:a14="http://schemas.microsoft.com/office/drawing/2010/main">
                <a:solidFill>
                  <a:srgbClr val="FFFFFF"/>
                </a:solidFill>
              </a14:hiddenFill>
            </a:ext>
          </a:extLst>
        </p:spPr>
      </p:pic>
      <p:sp>
        <p:nvSpPr>
          <p:cNvPr id="4" name="Trapezoid 8"/>
          <p:cNvSpPr/>
          <p:nvPr/>
        </p:nvSpPr>
        <p:spPr>
          <a:xfrm>
            <a:off x="488712" y="691977"/>
            <a:ext cx="129127" cy="177375"/>
          </a:xfrm>
          <a:prstGeom prst="flowChartPunchedCard">
            <a:avLst/>
          </a:prstGeom>
          <a:solidFill>
            <a:srgbClr val="009B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29052" y="146962"/>
            <a:ext cx="7661913" cy="830997"/>
          </a:xfrm>
          <a:prstGeom prst="rect">
            <a:avLst/>
          </a:prstGeom>
          <a:noFill/>
        </p:spPr>
        <p:txBody>
          <a:bodyPr wrap="square" rtlCol="0">
            <a:spAutoFit/>
          </a:bodyPr>
          <a:lstStyle/>
          <a:p>
            <a:pPr algn="ctr"/>
            <a:r>
              <a:rPr lang="en-US" sz="4800" spc="300" dirty="0">
                <a:solidFill>
                  <a:schemeClr val="bg1"/>
                </a:solidFill>
                <a:latin typeface="Grinched" panose="02000000000000000000" pitchFamily="2" charset="0"/>
              </a:rPr>
              <a:t>Psalm 103</a:t>
            </a:r>
          </a:p>
        </p:txBody>
      </p:sp>
      <p:sp>
        <p:nvSpPr>
          <p:cNvPr id="5" name="Rounded Rectangle 4"/>
          <p:cNvSpPr/>
          <p:nvPr/>
        </p:nvSpPr>
        <p:spPr>
          <a:xfrm>
            <a:off x="111211" y="1016682"/>
            <a:ext cx="8921578" cy="5717750"/>
          </a:xfrm>
          <a:prstGeom prst="roundRect">
            <a:avLst>
              <a:gd name="adj" fmla="val 1513"/>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tx1"/>
              </a:solidFill>
              <a:latin typeface="Times New Roman" panose="02020603050405020304" pitchFamily="18" charset="0"/>
              <a:cs typeface="Times New Roman" panose="02020603050405020304" pitchFamily="18" charset="0"/>
            </a:endParaRPr>
          </a:p>
        </p:txBody>
      </p:sp>
      <p:sp>
        <p:nvSpPr>
          <p:cNvPr id="14" name="Rectangle 13"/>
          <p:cNvSpPr/>
          <p:nvPr/>
        </p:nvSpPr>
        <p:spPr>
          <a:xfrm>
            <a:off x="111211" y="956434"/>
            <a:ext cx="8921578" cy="5940088"/>
          </a:xfrm>
          <a:prstGeom prst="rect">
            <a:avLst/>
          </a:prstGeom>
        </p:spPr>
        <p:txBody>
          <a:bodyPr wrap="square">
            <a:spAutoFit/>
          </a:bodyPr>
          <a:lstStyle/>
          <a:p>
            <a:pPr>
              <a:lnSpc>
                <a:spcPts val="3800"/>
              </a:lnSpc>
            </a:pPr>
            <a:r>
              <a:rPr lang="en-US" sz="3600" baseline="30000" dirty="0">
                <a:latin typeface="Bookman Old Style" panose="02050604050505020204" pitchFamily="18" charset="0"/>
              </a:rPr>
              <a:t>	</a:t>
            </a:r>
            <a:r>
              <a:rPr lang="en-US" sz="3200" baseline="30000" dirty="0">
                <a:latin typeface="Bookman Old Style" panose="02050604050505020204" pitchFamily="18" charset="0"/>
              </a:rPr>
              <a:t>8 </a:t>
            </a:r>
            <a:r>
              <a:rPr lang="en-US" sz="3200" dirty="0">
                <a:latin typeface="Bookman Old Style" panose="02050604050505020204" pitchFamily="18" charset="0"/>
              </a:rPr>
              <a:t>The Lord is compassionate and merciful, very patient, and full of faithful love.... </a:t>
            </a:r>
            <a:r>
              <a:rPr lang="en-US" sz="3200" baseline="30000" dirty="0">
                <a:latin typeface="Bookman Old Style" panose="02050604050505020204" pitchFamily="18" charset="0"/>
              </a:rPr>
              <a:t>10 </a:t>
            </a:r>
            <a:r>
              <a:rPr lang="en-US" sz="3200" dirty="0">
                <a:latin typeface="Bookman Old Style" panose="02050604050505020204" pitchFamily="18" charset="0"/>
              </a:rPr>
              <a:t>He doesn’t deal with us according to our sin or repay us according to our wrongdoing, </a:t>
            </a:r>
            <a:r>
              <a:rPr lang="en-US" sz="3200" baseline="30000" dirty="0">
                <a:latin typeface="Bookman Old Style" panose="02050604050505020204" pitchFamily="18" charset="0"/>
              </a:rPr>
              <a:t>11 </a:t>
            </a:r>
            <a:r>
              <a:rPr lang="en-US" sz="3200" dirty="0">
                <a:latin typeface="Bookman Old Style" panose="02050604050505020204" pitchFamily="18" charset="0"/>
              </a:rPr>
              <a:t>because as high as heaven is above the earth, that’s how large God’s faithful love is for those who honor Him.</a:t>
            </a:r>
          </a:p>
          <a:p>
            <a:pPr>
              <a:lnSpc>
                <a:spcPts val="3800"/>
              </a:lnSpc>
            </a:pPr>
            <a:r>
              <a:rPr lang="en-US" sz="3200" baseline="30000" dirty="0">
                <a:latin typeface="Bookman Old Style" panose="02050604050505020204" pitchFamily="18" charset="0"/>
              </a:rPr>
              <a:t>12 </a:t>
            </a:r>
            <a:r>
              <a:rPr lang="en-US" sz="3200" dirty="0">
                <a:latin typeface="Bookman Old Style" panose="02050604050505020204" pitchFamily="18" charset="0"/>
              </a:rPr>
              <a:t>As far as east is from west–that’s how far God has removed our sin from us. </a:t>
            </a:r>
            <a:r>
              <a:rPr lang="en-US" sz="3200" baseline="30000" dirty="0">
                <a:latin typeface="Bookman Old Style" panose="02050604050505020204" pitchFamily="18" charset="0"/>
              </a:rPr>
              <a:t>13 </a:t>
            </a:r>
            <a:r>
              <a:rPr lang="en-US" sz="3200" dirty="0">
                <a:latin typeface="Bookman Old Style" panose="02050604050505020204" pitchFamily="18" charset="0"/>
              </a:rPr>
              <a:t>Like a parent feels compassion for their children–that’s how the Lord feels compassion for those who honor Him.</a:t>
            </a:r>
          </a:p>
        </p:txBody>
      </p:sp>
    </p:spTree>
    <p:extLst>
      <p:ext uri="{BB962C8B-B14F-4D97-AF65-F5344CB8AC3E}">
        <p14:creationId xmlns:p14="http://schemas.microsoft.com/office/powerpoint/2010/main" val="4268133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9BAF"/>
        </a:solidFill>
        <a:effectLst/>
      </p:bgPr>
    </p:bg>
    <p:spTree>
      <p:nvGrpSpPr>
        <p:cNvPr id="1" name=""/>
        <p:cNvGrpSpPr/>
        <p:nvPr/>
      </p:nvGrpSpPr>
      <p:grpSpPr>
        <a:xfrm>
          <a:off x="0" y="0"/>
          <a:ext cx="0" cy="0"/>
          <a:chOff x="0" y="0"/>
          <a:chExt cx="0" cy="0"/>
        </a:xfrm>
      </p:grpSpPr>
      <p:grpSp>
        <p:nvGrpSpPr>
          <p:cNvPr id="3" name="Group 2"/>
          <p:cNvGrpSpPr/>
          <p:nvPr/>
        </p:nvGrpSpPr>
        <p:grpSpPr>
          <a:xfrm>
            <a:off x="0" y="2391508"/>
            <a:ext cx="4911969" cy="4466492"/>
            <a:chOff x="0" y="0"/>
            <a:chExt cx="9149339" cy="6858000"/>
          </a:xfrm>
        </p:grpSpPr>
        <p:pic>
          <p:nvPicPr>
            <p:cNvPr id="14338" name="Picture 2" descr="http://images.fanpop.com/images/image_uploads/The-Cat-in-the-Hat--2003--dr-seuss-586714_1024_768.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933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rapezoid 1"/>
            <p:cNvSpPr/>
            <p:nvPr/>
          </p:nvSpPr>
          <p:spPr>
            <a:xfrm>
              <a:off x="3952340" y="5087816"/>
              <a:ext cx="5191659" cy="1676400"/>
            </a:xfrm>
            <a:prstGeom prst="trapezoid">
              <a:avLst>
                <a:gd name="adj" fmla="val 40385"/>
              </a:avLst>
            </a:prstGeom>
            <a:solidFill>
              <a:srgbClr val="009B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p:cNvSpPr txBox="1"/>
          <p:nvPr/>
        </p:nvSpPr>
        <p:spPr>
          <a:xfrm>
            <a:off x="215152" y="329880"/>
            <a:ext cx="8777345" cy="3816429"/>
          </a:xfrm>
          <a:prstGeom prst="rect">
            <a:avLst/>
          </a:prstGeom>
          <a:noFill/>
        </p:spPr>
        <p:txBody>
          <a:bodyPr wrap="square" rtlCol="0">
            <a:spAutoFit/>
          </a:bodyPr>
          <a:lstStyle/>
          <a:p>
            <a:pPr algn="ctr"/>
            <a:r>
              <a:rPr lang="en-US" sz="8000" dirty="0">
                <a:solidFill>
                  <a:schemeClr val="bg1"/>
                </a:solidFill>
                <a:effectLst>
                  <a:innerShdw blurRad="63500" dist="50800" dir="13500000">
                    <a:prstClr val="black">
                      <a:alpha val="50000"/>
                    </a:prstClr>
                  </a:innerShdw>
                </a:effectLst>
                <a:latin typeface="Grinched" panose="02000000000000000000" pitchFamily="2" charset="0"/>
              </a:rPr>
              <a:t>It</a:t>
            </a:r>
            <a:r>
              <a:rPr lang="en-US" sz="8000" spc="-300" dirty="0">
                <a:solidFill>
                  <a:schemeClr val="bg1"/>
                </a:solidFill>
                <a:effectLst>
                  <a:innerShdw blurRad="63500" dist="50800" dir="13500000">
                    <a:prstClr val="black">
                      <a:alpha val="50000"/>
                    </a:prstClr>
                  </a:innerShdw>
                </a:effectLst>
                <a:latin typeface="Bookman Old Style" panose="02050604050505020204" pitchFamily="18" charset="0"/>
                <a:cs typeface="Aharoni" panose="02010803020104030203" pitchFamily="2" charset="-79"/>
              </a:rPr>
              <a:t>’</a:t>
            </a:r>
            <a:r>
              <a:rPr lang="en-US" sz="8000" spc="-300" dirty="0">
                <a:solidFill>
                  <a:schemeClr val="bg1"/>
                </a:solidFill>
                <a:effectLst>
                  <a:innerShdw blurRad="63500" dist="50800" dir="13500000">
                    <a:prstClr val="black">
                      <a:alpha val="50000"/>
                    </a:prstClr>
                  </a:innerShdw>
                </a:effectLst>
                <a:latin typeface="Grinched" panose="02000000000000000000" pitchFamily="2" charset="0"/>
              </a:rPr>
              <a:t>s</a:t>
            </a:r>
            <a:r>
              <a:rPr lang="en-US" sz="8000" dirty="0">
                <a:solidFill>
                  <a:schemeClr val="bg1"/>
                </a:solidFill>
                <a:effectLst>
                  <a:innerShdw blurRad="63500" dist="50800" dir="13500000">
                    <a:prstClr val="black">
                      <a:alpha val="50000"/>
                    </a:prstClr>
                  </a:innerShdw>
                </a:effectLst>
                <a:latin typeface="Grinched" panose="02000000000000000000" pitchFamily="2" charset="0"/>
              </a:rPr>
              <a:t>  a </a:t>
            </a:r>
            <a:r>
              <a:rPr lang="en-US" sz="8000" spc="300" dirty="0" err="1">
                <a:solidFill>
                  <a:schemeClr val="bg1"/>
                </a:solidFill>
                <a:effectLst>
                  <a:innerShdw blurRad="63500" dist="50800" dir="13500000">
                    <a:prstClr val="black">
                      <a:alpha val="50000"/>
                    </a:prstClr>
                  </a:innerShdw>
                </a:effectLst>
                <a:latin typeface="Grinched" panose="02000000000000000000" pitchFamily="2" charset="0"/>
              </a:rPr>
              <a:t>Seussical</a:t>
            </a:r>
            <a:r>
              <a:rPr lang="en-US" sz="8000" spc="300" dirty="0">
                <a:solidFill>
                  <a:schemeClr val="bg1"/>
                </a:solidFill>
                <a:effectLst>
                  <a:innerShdw blurRad="63500" dist="50800" dir="13500000">
                    <a:prstClr val="black">
                      <a:alpha val="50000"/>
                    </a:prstClr>
                  </a:innerShdw>
                </a:effectLst>
                <a:latin typeface="Grinched" panose="02000000000000000000" pitchFamily="2" charset="0"/>
              </a:rPr>
              <a:t> </a:t>
            </a:r>
            <a:r>
              <a:rPr lang="en-US" sz="8000" dirty="0">
                <a:solidFill>
                  <a:schemeClr val="bg1"/>
                </a:solidFill>
                <a:effectLst>
                  <a:innerShdw blurRad="63500" dist="50800" dir="13500000">
                    <a:prstClr val="black">
                      <a:alpha val="50000"/>
                    </a:prstClr>
                  </a:innerShdw>
                </a:effectLst>
                <a:latin typeface="Grinched" panose="02000000000000000000" pitchFamily="2" charset="0"/>
              </a:rPr>
              <a:t>Life!</a:t>
            </a:r>
          </a:p>
          <a:p>
            <a:pPr algn="ctr"/>
            <a:r>
              <a:rPr lang="en-US" sz="4800" dirty="0">
                <a:solidFill>
                  <a:schemeClr val="bg1"/>
                </a:solidFill>
                <a:effectLst>
                  <a:innerShdw blurRad="63500" dist="50800" dir="13500000">
                    <a:prstClr val="black">
                      <a:alpha val="50000"/>
                    </a:prstClr>
                  </a:innerShdw>
                </a:effectLst>
                <a:latin typeface="Grinched" panose="02000000000000000000" pitchFamily="2" charset="0"/>
              </a:rPr>
              <a:t> </a:t>
            </a:r>
          </a:p>
          <a:p>
            <a:pPr algn="ctr"/>
            <a:r>
              <a:rPr lang="en-US" sz="5400" dirty="0">
                <a:solidFill>
                  <a:schemeClr val="bg1"/>
                </a:solidFill>
                <a:effectLst>
                  <a:innerShdw blurRad="63500" dist="50800" dir="13500000">
                    <a:prstClr val="black">
                      <a:alpha val="50000"/>
                    </a:prstClr>
                  </a:innerShdw>
                </a:effectLst>
                <a:latin typeface="Grinched" panose="02000000000000000000" pitchFamily="2" charset="0"/>
              </a:rPr>
              <a:t>Living </a:t>
            </a:r>
            <a:r>
              <a:rPr lang="en-US" sz="5400" dirty="0" err="1">
                <a:solidFill>
                  <a:schemeClr val="bg1"/>
                </a:solidFill>
                <a:effectLst>
                  <a:innerShdw blurRad="63500" dist="50800" dir="13500000">
                    <a:prstClr val="black">
                      <a:alpha val="50000"/>
                    </a:prstClr>
                  </a:innerShdw>
                </a:effectLst>
                <a:latin typeface="Grinched" panose="02000000000000000000" pitchFamily="2" charset="0"/>
              </a:rPr>
              <a:t>Seussically</a:t>
            </a:r>
            <a:r>
              <a:rPr lang="en-US" sz="5400" dirty="0">
                <a:solidFill>
                  <a:schemeClr val="bg1"/>
                </a:solidFill>
                <a:effectLst>
                  <a:innerShdw blurRad="63500" dist="50800" dir="13500000">
                    <a:prstClr val="black">
                      <a:alpha val="50000"/>
                    </a:prstClr>
                  </a:innerShdw>
                </a:effectLst>
                <a:latin typeface="Grinched" panose="02000000000000000000" pitchFamily="2" charset="0"/>
              </a:rPr>
              <a:t> </a:t>
            </a:r>
          </a:p>
          <a:p>
            <a:pPr algn="ctr"/>
            <a:r>
              <a:rPr lang="en-US" sz="5400" dirty="0">
                <a:solidFill>
                  <a:schemeClr val="bg1"/>
                </a:solidFill>
                <a:effectLst>
                  <a:innerShdw blurRad="63500" dist="50800" dir="13500000">
                    <a:prstClr val="black">
                      <a:alpha val="50000"/>
                    </a:prstClr>
                  </a:innerShdw>
                </a:effectLst>
                <a:latin typeface="Grinched" panose="02000000000000000000" pitchFamily="2" charset="0"/>
              </a:rPr>
              <a:t>as God</a:t>
            </a:r>
            <a:r>
              <a:rPr lang="en-US" sz="5400" dirty="0">
                <a:solidFill>
                  <a:schemeClr val="bg1"/>
                </a:solidFill>
                <a:effectLst>
                  <a:innerShdw blurRad="63500" dist="50800" dir="13500000">
                    <a:prstClr val="black">
                      <a:alpha val="50000"/>
                    </a:prstClr>
                  </a:innerShdw>
                </a:effectLst>
                <a:latin typeface="Bookman Old Style" panose="02050604050505020204" pitchFamily="18" charset="0"/>
              </a:rPr>
              <a:t>’</a:t>
            </a:r>
            <a:r>
              <a:rPr lang="en-US" sz="5400" dirty="0">
                <a:solidFill>
                  <a:schemeClr val="bg1"/>
                </a:solidFill>
                <a:effectLst>
                  <a:innerShdw blurRad="63500" dist="50800" dir="13500000">
                    <a:prstClr val="black">
                      <a:alpha val="50000"/>
                    </a:prstClr>
                  </a:innerShdw>
                </a:effectLst>
                <a:latin typeface="Grinched" panose="02000000000000000000" pitchFamily="2" charset="0"/>
              </a:rPr>
              <a:t>s Kids</a:t>
            </a:r>
          </a:p>
        </p:txBody>
      </p:sp>
      <p:pic>
        <p:nvPicPr>
          <p:cNvPr id="7170" name="Picture 2" descr="Image result for cat in the hat, fish"/>
          <p:cNvPicPr>
            <a:picLocks noChangeAspect="1" noChangeArrowheads="1"/>
          </p:cNvPicPr>
          <p:nvPr/>
        </p:nvPicPr>
        <p:blipFill rotWithShape="1">
          <a:blip r:embed="rId3">
            <a:extLst>
              <a:ext uri="{28A0092B-C50C-407E-A947-70E740481C1C}">
                <a14:useLocalDpi xmlns:a14="http://schemas.microsoft.com/office/drawing/2010/main" val="0"/>
              </a:ext>
            </a:extLst>
          </a:blip>
          <a:srcRect l="3657" t="2011" r="2194" b="3928"/>
          <a:stretch/>
        </p:blipFill>
        <p:spPr bwMode="auto">
          <a:xfrm>
            <a:off x="6239435" y="4146309"/>
            <a:ext cx="2326341" cy="2299447"/>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7916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9BAF"/>
        </a:solidFill>
        <a:effectLst/>
      </p:bgPr>
    </p:bg>
    <p:spTree>
      <p:nvGrpSpPr>
        <p:cNvPr id="1" name=""/>
        <p:cNvGrpSpPr/>
        <p:nvPr/>
      </p:nvGrpSpPr>
      <p:grpSpPr>
        <a:xfrm>
          <a:off x="0" y="0"/>
          <a:ext cx="0" cy="0"/>
          <a:chOff x="0" y="0"/>
          <a:chExt cx="0" cy="0"/>
        </a:xfrm>
      </p:grpSpPr>
      <p:grpSp>
        <p:nvGrpSpPr>
          <p:cNvPr id="8" name="Group 7"/>
          <p:cNvGrpSpPr/>
          <p:nvPr/>
        </p:nvGrpSpPr>
        <p:grpSpPr>
          <a:xfrm>
            <a:off x="1" y="4125686"/>
            <a:ext cx="3645212" cy="2732314"/>
            <a:chOff x="1" y="4125686"/>
            <a:chExt cx="3645212" cy="2732314"/>
          </a:xfrm>
        </p:grpSpPr>
        <p:pic>
          <p:nvPicPr>
            <p:cNvPr id="14338" name="Picture 2" descr="http://images.fanpop.com/images/image_uploads/The-Cat-in-the-Hat--2003--dr-seuss-586714_1024_768.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 y="4125686"/>
              <a:ext cx="3645212" cy="2732314"/>
            </a:xfrm>
            <a:prstGeom prst="rect">
              <a:avLst/>
            </a:prstGeom>
            <a:noFill/>
            <a:extLst>
              <a:ext uri="{909E8E84-426E-40DD-AFC4-6F175D3DCCD1}">
                <a14:hiddenFill xmlns:a14="http://schemas.microsoft.com/office/drawing/2010/main">
                  <a:solidFill>
                    <a:srgbClr val="FFFFFF"/>
                  </a:solidFill>
                </a14:hiddenFill>
              </a:ext>
            </a:extLst>
          </p:spPr>
        </p:pic>
        <p:sp>
          <p:nvSpPr>
            <p:cNvPr id="2" name="Trapezoid 1"/>
            <p:cNvSpPr/>
            <p:nvPr/>
          </p:nvSpPr>
          <p:spPr>
            <a:xfrm>
              <a:off x="1582616" y="6124470"/>
              <a:ext cx="2062597" cy="733530"/>
            </a:xfrm>
            <a:prstGeom prst="trapezoid">
              <a:avLst>
                <a:gd name="adj" fmla="val 40385"/>
              </a:avLst>
            </a:prstGeom>
            <a:solidFill>
              <a:srgbClr val="009B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8194" name="Picture 2" descr="Gro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7469" y="847165"/>
            <a:ext cx="4420190" cy="4420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2979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9BAF"/>
        </a:solidFill>
        <a:effectLst/>
      </p:bgPr>
    </p:bg>
    <p:spTree>
      <p:nvGrpSpPr>
        <p:cNvPr id="1" name=""/>
        <p:cNvGrpSpPr/>
        <p:nvPr/>
      </p:nvGrpSpPr>
      <p:grpSpPr>
        <a:xfrm>
          <a:off x="0" y="0"/>
          <a:ext cx="0" cy="0"/>
          <a:chOff x="0" y="0"/>
          <a:chExt cx="0" cy="0"/>
        </a:xfrm>
      </p:grpSpPr>
      <p:grpSp>
        <p:nvGrpSpPr>
          <p:cNvPr id="8" name="Group 7"/>
          <p:cNvGrpSpPr/>
          <p:nvPr/>
        </p:nvGrpSpPr>
        <p:grpSpPr>
          <a:xfrm>
            <a:off x="1" y="4125686"/>
            <a:ext cx="3645212" cy="2732314"/>
            <a:chOff x="1" y="4125686"/>
            <a:chExt cx="3645212" cy="2732314"/>
          </a:xfrm>
        </p:grpSpPr>
        <p:pic>
          <p:nvPicPr>
            <p:cNvPr id="14338" name="Picture 2" descr="http://images.fanpop.com/images/image_uploads/The-Cat-in-the-Hat--2003--dr-seuss-586714_1024_768.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 y="4125686"/>
              <a:ext cx="3645212" cy="2732314"/>
            </a:xfrm>
            <a:prstGeom prst="rect">
              <a:avLst/>
            </a:prstGeom>
            <a:noFill/>
            <a:extLst>
              <a:ext uri="{909E8E84-426E-40DD-AFC4-6F175D3DCCD1}">
                <a14:hiddenFill xmlns:a14="http://schemas.microsoft.com/office/drawing/2010/main">
                  <a:solidFill>
                    <a:srgbClr val="FFFFFF"/>
                  </a:solidFill>
                </a14:hiddenFill>
              </a:ext>
            </a:extLst>
          </p:spPr>
        </p:pic>
        <p:sp>
          <p:nvSpPr>
            <p:cNvPr id="2" name="Trapezoid 1"/>
            <p:cNvSpPr/>
            <p:nvPr/>
          </p:nvSpPr>
          <p:spPr>
            <a:xfrm>
              <a:off x="1582616" y="6124470"/>
              <a:ext cx="2062597" cy="733530"/>
            </a:xfrm>
            <a:prstGeom prst="trapezoid">
              <a:avLst>
                <a:gd name="adj" fmla="val 40385"/>
              </a:avLst>
            </a:prstGeom>
            <a:solidFill>
              <a:srgbClr val="009B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9218" name="Picture 2" descr="Image result for green eggs and ham"/>
          <p:cNvPicPr>
            <a:picLocks noChangeAspect="1" noChangeArrowheads="1"/>
          </p:cNvPicPr>
          <p:nvPr/>
        </p:nvPicPr>
        <p:blipFill rotWithShape="1">
          <a:blip r:embed="rId3">
            <a:extLst>
              <a:ext uri="{28A0092B-C50C-407E-A947-70E740481C1C}">
                <a14:useLocalDpi xmlns:a14="http://schemas.microsoft.com/office/drawing/2010/main" val="0"/>
              </a:ext>
            </a:extLst>
          </a:blip>
          <a:srcRect l="8104" r="9689"/>
          <a:stretch/>
        </p:blipFill>
        <p:spPr bwMode="auto">
          <a:xfrm>
            <a:off x="401872" y="304306"/>
            <a:ext cx="4424083" cy="3124201"/>
          </a:xfrm>
          <a:prstGeom prst="rect">
            <a:avLst/>
          </a:prstGeom>
          <a:noFill/>
          <a:ln w="76200">
            <a:solidFill>
              <a:schemeClr val="accent6">
                <a:lumMod val="50000"/>
              </a:schemeClr>
            </a:solidFill>
          </a:ln>
          <a:extLst>
            <a:ext uri="{909E8E84-426E-40DD-AFC4-6F175D3DCCD1}">
              <a14:hiddenFill xmlns:a14="http://schemas.microsoft.com/office/drawing/2010/main">
                <a:solidFill>
                  <a:srgbClr val="FFFFFF"/>
                </a:solidFill>
              </a14:hiddenFill>
            </a:ext>
          </a:extLst>
        </p:spPr>
      </p:pic>
      <p:pic>
        <p:nvPicPr>
          <p:cNvPr id="9220" name="Picture 4" descr="Image result for yink's pink ink drin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4093" y="3205109"/>
            <a:ext cx="3600450" cy="328612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0001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images.clipartpanda.com/maverick-clipart-niXnAn5iB.jpe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059" y="0"/>
            <a:ext cx="9129941"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mulberry street dr seuss"/>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188842" y="1666641"/>
            <a:ext cx="6780374" cy="352471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6334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m.seussville.com/images/gameBackground.pn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b="4144"/>
          <a:stretch/>
        </p:blipFill>
        <p:spPr bwMode="auto">
          <a:xfrm flipH="1" flipV="1">
            <a:off x="-2" y="-1"/>
            <a:ext cx="9149339" cy="685799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http://images.fanpop.com/images/image_uploads/The-Cat-in-the-Hat--2003--dr-seuss-586714_1024_768.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 y="1505"/>
            <a:ext cx="617838" cy="922002"/>
          </a:xfrm>
          <a:prstGeom prst="rect">
            <a:avLst/>
          </a:prstGeom>
          <a:noFill/>
          <a:extLst>
            <a:ext uri="{909E8E84-426E-40DD-AFC4-6F175D3DCCD1}">
              <a14:hiddenFill xmlns:a14="http://schemas.microsoft.com/office/drawing/2010/main">
                <a:solidFill>
                  <a:srgbClr val="FFFFFF"/>
                </a:solidFill>
              </a14:hiddenFill>
            </a:ext>
          </a:extLst>
        </p:spPr>
      </p:pic>
      <p:sp>
        <p:nvSpPr>
          <p:cNvPr id="4" name="Trapezoid 8"/>
          <p:cNvSpPr/>
          <p:nvPr/>
        </p:nvSpPr>
        <p:spPr>
          <a:xfrm>
            <a:off x="488712" y="691977"/>
            <a:ext cx="129127" cy="177375"/>
          </a:xfrm>
          <a:prstGeom prst="flowChartPunchedCard">
            <a:avLst/>
          </a:prstGeom>
          <a:solidFill>
            <a:srgbClr val="009B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29052" y="214197"/>
            <a:ext cx="7892455" cy="584775"/>
          </a:xfrm>
          <a:prstGeom prst="rect">
            <a:avLst/>
          </a:prstGeom>
          <a:noFill/>
        </p:spPr>
        <p:txBody>
          <a:bodyPr wrap="square" rtlCol="0">
            <a:spAutoFit/>
          </a:bodyPr>
          <a:lstStyle/>
          <a:p>
            <a:pPr algn="ctr"/>
            <a:r>
              <a:rPr lang="en-US" sz="3200" spc="300" dirty="0">
                <a:solidFill>
                  <a:schemeClr val="bg1"/>
                </a:solidFill>
                <a:latin typeface="Grinched" panose="02000000000000000000" pitchFamily="2" charset="0"/>
              </a:rPr>
              <a:t>The Cat In the Hat Knows a Lot about That</a:t>
            </a:r>
          </a:p>
        </p:txBody>
      </p:sp>
      <p:sp>
        <p:nvSpPr>
          <p:cNvPr id="5" name="Rounded Rectangle 4"/>
          <p:cNvSpPr/>
          <p:nvPr/>
        </p:nvSpPr>
        <p:spPr>
          <a:xfrm>
            <a:off x="111211" y="1016682"/>
            <a:ext cx="8921578" cy="5717750"/>
          </a:xfrm>
          <a:prstGeom prst="roundRect">
            <a:avLst>
              <a:gd name="adj" fmla="val 1513"/>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tx1"/>
              </a:solidFill>
              <a:latin typeface="Times New Roman" panose="02020603050405020304" pitchFamily="18" charset="0"/>
              <a:cs typeface="Times New Roman" panose="02020603050405020304" pitchFamily="18" charset="0"/>
            </a:endParaRPr>
          </a:p>
        </p:txBody>
      </p:sp>
      <p:pic>
        <p:nvPicPr>
          <p:cNvPr id="11" name="Picture 4" descr="https://img0.etsystatic.com/024/0/7855603/il_570xN.494972862_df2o.jp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250716" y="1291058"/>
            <a:ext cx="920696" cy="941154"/>
          </a:xfrm>
          <a:prstGeom prst="ellipse">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171412" y="1439017"/>
            <a:ext cx="7815802" cy="584775"/>
          </a:xfrm>
          <a:prstGeom prst="rect">
            <a:avLst/>
          </a:prstGeom>
          <a:noFill/>
        </p:spPr>
        <p:txBody>
          <a:bodyPr wrap="square" rtlCol="0">
            <a:spAutoFit/>
          </a:bodyPr>
          <a:lstStyle/>
          <a:p>
            <a:pPr>
              <a:spcAft>
                <a:spcPts val="3600"/>
              </a:spcAft>
            </a:pPr>
            <a:r>
              <a:rPr lang="en-US" sz="3200" b="1" spc="-150" dirty="0">
                <a:latin typeface="Times New Roman" panose="02020603050405020304" pitchFamily="18" charset="0"/>
                <a:cs typeface="Times New Roman" panose="02020603050405020304" pitchFamily="18" charset="0"/>
              </a:rPr>
              <a:t>Keep trying, and trying, and trying some more!</a:t>
            </a:r>
          </a:p>
        </p:txBody>
      </p:sp>
      <p:sp>
        <p:nvSpPr>
          <p:cNvPr id="14" name="Rectangle 13"/>
          <p:cNvSpPr/>
          <p:nvPr/>
        </p:nvSpPr>
        <p:spPr>
          <a:xfrm>
            <a:off x="760130" y="3832850"/>
            <a:ext cx="7861377" cy="830997"/>
          </a:xfrm>
          <a:prstGeom prst="rect">
            <a:avLst/>
          </a:prstGeom>
        </p:spPr>
        <p:txBody>
          <a:bodyPr wrap="square">
            <a:spAutoFit/>
          </a:bodyPr>
          <a:lstStyle/>
          <a:p>
            <a:pPr algn="ctr"/>
            <a:r>
              <a:rPr lang="en-US" sz="2400" i="1" dirty="0">
                <a:latin typeface="Bookman Old Style" panose="02050604050505020204" pitchFamily="18" charset="0"/>
              </a:rPr>
              <a:t>“Do not get tired of doing good, because in time we’ll have a harvest if we don’t give up.” Galatians 6:9</a:t>
            </a:r>
          </a:p>
        </p:txBody>
      </p:sp>
    </p:spTree>
    <p:extLst>
      <p:ext uri="{BB962C8B-B14F-4D97-AF65-F5344CB8AC3E}">
        <p14:creationId xmlns:p14="http://schemas.microsoft.com/office/powerpoint/2010/main" val="244567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images.fanpop.com/images/image_uploads/The-Cat-in-the-Hat--2003--dr-seuss-586714_1024_768.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4933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rapezoid 1"/>
          <p:cNvSpPr/>
          <p:nvPr/>
        </p:nvSpPr>
        <p:spPr>
          <a:xfrm>
            <a:off x="4021015" y="5087816"/>
            <a:ext cx="5122985" cy="1676400"/>
          </a:xfrm>
          <a:prstGeom prst="trapezoid">
            <a:avLst>
              <a:gd name="adj" fmla="val 40385"/>
            </a:avLst>
          </a:prstGeom>
          <a:solidFill>
            <a:srgbClr val="009B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4132175" y="0"/>
            <a:ext cx="4900664" cy="5139869"/>
          </a:xfrm>
          <a:prstGeom prst="rect">
            <a:avLst/>
          </a:prstGeom>
          <a:noFill/>
        </p:spPr>
        <p:txBody>
          <a:bodyPr wrap="square" rtlCol="0">
            <a:spAutoFit/>
          </a:bodyPr>
          <a:lstStyle/>
          <a:p>
            <a:pPr algn="ctr"/>
            <a:r>
              <a:rPr lang="en-US" sz="8000" dirty="0">
                <a:solidFill>
                  <a:schemeClr val="bg1"/>
                </a:solidFill>
                <a:effectLst>
                  <a:innerShdw blurRad="63500" dist="50800" dir="13500000">
                    <a:prstClr val="black">
                      <a:alpha val="50000"/>
                    </a:prstClr>
                  </a:innerShdw>
                </a:effectLst>
                <a:latin typeface="Grinched" panose="02000000000000000000" pitchFamily="2" charset="0"/>
              </a:rPr>
              <a:t>It</a:t>
            </a:r>
            <a:r>
              <a:rPr lang="en-US" sz="8000" spc="-300" dirty="0">
                <a:solidFill>
                  <a:schemeClr val="bg1"/>
                </a:solidFill>
                <a:effectLst>
                  <a:innerShdw blurRad="63500" dist="50800" dir="13500000">
                    <a:prstClr val="black">
                      <a:alpha val="50000"/>
                    </a:prstClr>
                  </a:innerShdw>
                </a:effectLst>
                <a:latin typeface="Bookman Old Style" panose="02050604050505020204" pitchFamily="18" charset="0"/>
                <a:cs typeface="Aharoni" panose="02010803020104030203" pitchFamily="2" charset="-79"/>
              </a:rPr>
              <a:t>’</a:t>
            </a:r>
            <a:r>
              <a:rPr lang="en-US" sz="8000" spc="-300" dirty="0">
                <a:solidFill>
                  <a:schemeClr val="bg1"/>
                </a:solidFill>
                <a:effectLst>
                  <a:innerShdw blurRad="63500" dist="50800" dir="13500000">
                    <a:prstClr val="black">
                      <a:alpha val="50000"/>
                    </a:prstClr>
                  </a:innerShdw>
                </a:effectLst>
                <a:latin typeface="Grinched" panose="02000000000000000000" pitchFamily="2" charset="0"/>
              </a:rPr>
              <a:t>s</a:t>
            </a:r>
            <a:r>
              <a:rPr lang="en-US" sz="8000" dirty="0">
                <a:solidFill>
                  <a:schemeClr val="bg1"/>
                </a:solidFill>
                <a:effectLst>
                  <a:innerShdw blurRad="63500" dist="50800" dir="13500000">
                    <a:prstClr val="black">
                      <a:alpha val="50000"/>
                    </a:prstClr>
                  </a:innerShdw>
                </a:effectLst>
                <a:latin typeface="Grinched" panose="02000000000000000000" pitchFamily="2" charset="0"/>
              </a:rPr>
              <a:t>  a </a:t>
            </a:r>
            <a:r>
              <a:rPr lang="en-US" sz="8000" spc="300" dirty="0" err="1">
                <a:solidFill>
                  <a:schemeClr val="bg1"/>
                </a:solidFill>
                <a:effectLst>
                  <a:innerShdw blurRad="63500" dist="50800" dir="13500000">
                    <a:prstClr val="black">
                      <a:alpha val="50000"/>
                    </a:prstClr>
                  </a:innerShdw>
                </a:effectLst>
                <a:latin typeface="Grinched" panose="02000000000000000000" pitchFamily="2" charset="0"/>
              </a:rPr>
              <a:t>Seussical</a:t>
            </a:r>
            <a:r>
              <a:rPr lang="en-US" sz="8000" spc="300" dirty="0">
                <a:solidFill>
                  <a:schemeClr val="bg1"/>
                </a:solidFill>
                <a:effectLst>
                  <a:innerShdw blurRad="63500" dist="50800" dir="13500000">
                    <a:prstClr val="black">
                      <a:alpha val="50000"/>
                    </a:prstClr>
                  </a:innerShdw>
                </a:effectLst>
                <a:latin typeface="Grinched" panose="02000000000000000000" pitchFamily="2" charset="0"/>
              </a:rPr>
              <a:t> </a:t>
            </a:r>
            <a:r>
              <a:rPr lang="en-US" sz="8000" dirty="0">
                <a:solidFill>
                  <a:schemeClr val="bg1"/>
                </a:solidFill>
                <a:effectLst>
                  <a:innerShdw blurRad="63500" dist="50800" dir="13500000">
                    <a:prstClr val="black">
                      <a:alpha val="50000"/>
                    </a:prstClr>
                  </a:innerShdw>
                </a:effectLst>
                <a:latin typeface="Grinched" panose="02000000000000000000" pitchFamily="2" charset="0"/>
              </a:rPr>
              <a:t>Life!</a:t>
            </a:r>
          </a:p>
          <a:p>
            <a:pPr algn="ctr"/>
            <a:r>
              <a:rPr lang="en-US" sz="4400" dirty="0">
                <a:solidFill>
                  <a:schemeClr val="bg1"/>
                </a:solidFill>
                <a:effectLst>
                  <a:innerShdw blurRad="63500" dist="50800" dir="13500000">
                    <a:prstClr val="black">
                      <a:alpha val="50000"/>
                    </a:prstClr>
                  </a:innerShdw>
                </a:effectLst>
                <a:latin typeface="Grinched" panose="02000000000000000000" pitchFamily="2" charset="0"/>
              </a:rPr>
              <a:t>Living </a:t>
            </a:r>
            <a:r>
              <a:rPr lang="en-US" sz="4400" dirty="0" err="1">
                <a:solidFill>
                  <a:schemeClr val="bg1"/>
                </a:solidFill>
                <a:effectLst>
                  <a:innerShdw blurRad="63500" dist="50800" dir="13500000">
                    <a:prstClr val="black">
                      <a:alpha val="50000"/>
                    </a:prstClr>
                  </a:innerShdw>
                </a:effectLst>
                <a:latin typeface="Grinched" panose="02000000000000000000" pitchFamily="2" charset="0"/>
              </a:rPr>
              <a:t>Seussically</a:t>
            </a:r>
            <a:r>
              <a:rPr lang="en-US" sz="4400" dirty="0">
                <a:solidFill>
                  <a:schemeClr val="bg1"/>
                </a:solidFill>
                <a:effectLst>
                  <a:innerShdw blurRad="63500" dist="50800" dir="13500000">
                    <a:prstClr val="black">
                      <a:alpha val="50000"/>
                    </a:prstClr>
                  </a:innerShdw>
                </a:effectLst>
                <a:latin typeface="Grinched" panose="02000000000000000000" pitchFamily="2" charset="0"/>
              </a:rPr>
              <a:t> as God</a:t>
            </a:r>
            <a:r>
              <a:rPr lang="en-US" sz="4400" dirty="0">
                <a:solidFill>
                  <a:schemeClr val="bg1"/>
                </a:solidFill>
                <a:effectLst>
                  <a:innerShdw blurRad="63500" dist="50800" dir="13500000">
                    <a:prstClr val="black">
                      <a:alpha val="50000"/>
                    </a:prstClr>
                  </a:innerShdw>
                </a:effectLst>
                <a:latin typeface="Bookman Old Style" panose="02050604050505020204" pitchFamily="18" charset="0"/>
              </a:rPr>
              <a:t>’</a:t>
            </a:r>
            <a:r>
              <a:rPr lang="en-US" sz="4400" dirty="0">
                <a:solidFill>
                  <a:schemeClr val="bg1"/>
                </a:solidFill>
                <a:effectLst>
                  <a:innerShdw blurRad="63500" dist="50800" dir="13500000">
                    <a:prstClr val="black">
                      <a:alpha val="50000"/>
                    </a:prstClr>
                  </a:innerShdw>
                </a:effectLst>
                <a:latin typeface="Grinched" panose="02000000000000000000" pitchFamily="2" charset="0"/>
              </a:rPr>
              <a:t>s Kids</a:t>
            </a:r>
          </a:p>
        </p:txBody>
      </p:sp>
      <p:sp>
        <p:nvSpPr>
          <p:cNvPr id="4" name="Rectangle 3"/>
          <p:cNvSpPr/>
          <p:nvPr/>
        </p:nvSpPr>
        <p:spPr>
          <a:xfrm>
            <a:off x="1976718" y="5708243"/>
            <a:ext cx="7126941" cy="954107"/>
          </a:xfrm>
          <a:prstGeom prst="rect">
            <a:avLst/>
          </a:prstGeom>
        </p:spPr>
        <p:txBody>
          <a:bodyPr wrap="square">
            <a:spAutoFit/>
          </a:bodyPr>
          <a:lstStyle/>
          <a:p>
            <a:pPr algn="ctr"/>
            <a:r>
              <a:rPr lang="en-US" sz="2800" dirty="0">
                <a:solidFill>
                  <a:schemeClr val="bg1"/>
                </a:solidFill>
                <a:latin typeface="Times New Roman" panose="02020603050405020304" pitchFamily="18" charset="0"/>
                <a:cs typeface="Times New Roman" panose="02020603050405020304" pitchFamily="18" charset="0"/>
              </a:rPr>
              <a:t>Psalm 103:12 “As far as east is from west–that’s how far God has removed our sin from us.”</a:t>
            </a:r>
          </a:p>
        </p:txBody>
      </p:sp>
    </p:spTree>
    <p:extLst>
      <p:ext uri="{BB962C8B-B14F-4D97-AF65-F5344CB8AC3E}">
        <p14:creationId xmlns:p14="http://schemas.microsoft.com/office/powerpoint/2010/main" val="3748673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images.clipartpanda.com/maverick-clipart-niXnAn5iB.jpeg"/>
          <p:cNvPicPr>
            <a:picLocks noChangeAspect="1" noChangeArrowheads="1"/>
          </p:cNvPicPr>
          <p:nvPr/>
        </p:nvPicPr>
        <p:blipFill>
          <a:blip r:embed="rId2" cstate="email">
            <a:duotone>
              <a:schemeClr val="accent6">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14059" y="0"/>
            <a:ext cx="9129941" cy="685800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Image result for cat in the hat coming in the doo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r="-1"/>
          <a:stretch/>
        </p:blipFill>
        <p:spPr bwMode="auto">
          <a:xfrm>
            <a:off x="1869141" y="874059"/>
            <a:ext cx="5265016" cy="5096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3841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m.seussville.com/images/gameBackground.pn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b="4144"/>
          <a:stretch/>
        </p:blipFill>
        <p:spPr bwMode="auto">
          <a:xfrm flipH="1" flipV="1">
            <a:off x="-2" y="-1"/>
            <a:ext cx="9149339" cy="685799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http://images.fanpop.com/images/image_uploads/The-Cat-in-the-Hat--2003--dr-seuss-586714_1024_768.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 y="1505"/>
            <a:ext cx="617838" cy="922002"/>
          </a:xfrm>
          <a:prstGeom prst="rect">
            <a:avLst/>
          </a:prstGeom>
          <a:noFill/>
          <a:extLst>
            <a:ext uri="{909E8E84-426E-40DD-AFC4-6F175D3DCCD1}">
              <a14:hiddenFill xmlns:a14="http://schemas.microsoft.com/office/drawing/2010/main">
                <a:solidFill>
                  <a:srgbClr val="FFFFFF"/>
                </a:solidFill>
              </a14:hiddenFill>
            </a:ext>
          </a:extLst>
        </p:spPr>
      </p:pic>
      <p:sp>
        <p:nvSpPr>
          <p:cNvPr id="4" name="Trapezoid 8"/>
          <p:cNvSpPr/>
          <p:nvPr/>
        </p:nvSpPr>
        <p:spPr>
          <a:xfrm>
            <a:off x="488712" y="691977"/>
            <a:ext cx="129127" cy="177375"/>
          </a:xfrm>
          <a:prstGeom prst="flowChartPunchedCard">
            <a:avLst/>
          </a:prstGeom>
          <a:solidFill>
            <a:srgbClr val="009B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29052" y="214197"/>
            <a:ext cx="7892455" cy="584775"/>
          </a:xfrm>
          <a:prstGeom prst="rect">
            <a:avLst/>
          </a:prstGeom>
          <a:noFill/>
        </p:spPr>
        <p:txBody>
          <a:bodyPr wrap="square" rtlCol="0">
            <a:spAutoFit/>
          </a:bodyPr>
          <a:lstStyle/>
          <a:p>
            <a:pPr algn="ctr"/>
            <a:r>
              <a:rPr lang="en-US" sz="3200" spc="300" dirty="0">
                <a:solidFill>
                  <a:schemeClr val="bg1"/>
                </a:solidFill>
                <a:latin typeface="Grinched" panose="02000000000000000000" pitchFamily="2" charset="0"/>
              </a:rPr>
              <a:t>The Cat In the Hat Knows a Lot about That</a:t>
            </a:r>
          </a:p>
        </p:txBody>
      </p:sp>
      <p:sp>
        <p:nvSpPr>
          <p:cNvPr id="5" name="Rounded Rectangle 4"/>
          <p:cNvSpPr/>
          <p:nvPr/>
        </p:nvSpPr>
        <p:spPr>
          <a:xfrm>
            <a:off x="111211" y="1016682"/>
            <a:ext cx="8921578" cy="5717750"/>
          </a:xfrm>
          <a:prstGeom prst="roundRect">
            <a:avLst>
              <a:gd name="adj" fmla="val 1513"/>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tx1"/>
              </a:solidFill>
              <a:latin typeface="Times New Roman" panose="02020603050405020304" pitchFamily="18" charset="0"/>
              <a:cs typeface="Times New Roman" panose="02020603050405020304" pitchFamily="18" charset="0"/>
            </a:endParaRPr>
          </a:p>
        </p:txBody>
      </p:sp>
      <p:pic>
        <p:nvPicPr>
          <p:cNvPr id="10" name="Picture 4" descr="https://img0.etsystatic.com/024/0/7855603/il_570xN.494972862_df2o.jp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235373" y="2453056"/>
            <a:ext cx="951382" cy="971203"/>
          </a:xfrm>
          <a:prstGeom prst="ellipse">
            <a:avLst/>
          </a:prstGeom>
          <a:noFill/>
          <a:extLst>
            <a:ext uri="{909E8E84-426E-40DD-AFC4-6F175D3DCCD1}">
              <a14:hiddenFill xmlns:a14="http://schemas.microsoft.com/office/drawing/2010/main">
                <a:solidFill>
                  <a:srgbClr val="FFFFFF"/>
                </a:solidFill>
              </a14:hiddenFill>
            </a:ext>
          </a:extLst>
        </p:spPr>
      </p:pic>
      <p:pic>
        <p:nvPicPr>
          <p:cNvPr id="11" name="Picture 4" descr="https://img0.etsystatic.com/024/0/7855603/il_570xN.494972862_df2o.jpg"/>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250716" y="1291058"/>
            <a:ext cx="920696" cy="941154"/>
          </a:xfrm>
          <a:prstGeom prst="ellipse">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171412" y="1439017"/>
            <a:ext cx="7815802" cy="2031325"/>
          </a:xfrm>
          <a:prstGeom prst="rect">
            <a:avLst/>
          </a:prstGeom>
          <a:noFill/>
        </p:spPr>
        <p:txBody>
          <a:bodyPr wrap="square" rtlCol="0">
            <a:spAutoFit/>
          </a:bodyPr>
          <a:lstStyle/>
          <a:p>
            <a:pPr>
              <a:spcAft>
                <a:spcPts val="3600"/>
              </a:spcAft>
            </a:pPr>
            <a:r>
              <a:rPr lang="en-US" sz="3200" b="1" spc="-150" dirty="0">
                <a:latin typeface="Times New Roman" panose="02020603050405020304" pitchFamily="18" charset="0"/>
                <a:cs typeface="Times New Roman" panose="02020603050405020304" pitchFamily="18" charset="0"/>
              </a:rPr>
              <a:t>Keep trying, and trying, and trying some more!</a:t>
            </a:r>
          </a:p>
          <a:p>
            <a:pPr>
              <a:spcAft>
                <a:spcPts val="3600"/>
              </a:spcAft>
            </a:pPr>
            <a:r>
              <a:rPr lang="en-US" sz="3200" b="1" spc="-150" dirty="0">
                <a:latin typeface="Times New Roman" panose="02020603050405020304" pitchFamily="18" charset="0"/>
                <a:cs typeface="Times New Roman" panose="02020603050405020304" pitchFamily="18" charset="0"/>
              </a:rPr>
              <a:t>Living selfishly, even for innocent fun, brings great messes</a:t>
            </a:r>
          </a:p>
        </p:txBody>
      </p:sp>
      <p:sp>
        <p:nvSpPr>
          <p:cNvPr id="14" name="Rectangle 13"/>
          <p:cNvSpPr/>
          <p:nvPr/>
        </p:nvSpPr>
        <p:spPr>
          <a:xfrm>
            <a:off x="917223" y="3564471"/>
            <a:ext cx="5295318" cy="1200329"/>
          </a:xfrm>
          <a:prstGeom prst="rect">
            <a:avLst/>
          </a:prstGeom>
        </p:spPr>
        <p:txBody>
          <a:bodyPr wrap="square">
            <a:spAutoFit/>
          </a:bodyPr>
          <a:lstStyle/>
          <a:p>
            <a:pPr algn="ctr"/>
            <a:r>
              <a:rPr lang="en-US" sz="2400" i="1" dirty="0">
                <a:latin typeface="Bookman Old Style" panose="02050604050505020204" pitchFamily="18" charset="0"/>
              </a:rPr>
              <a:t>“There is a way that may at first seem right, but in the end, </a:t>
            </a:r>
          </a:p>
          <a:p>
            <a:pPr algn="ctr"/>
            <a:r>
              <a:rPr lang="en-US" sz="2400" i="1" dirty="0">
                <a:latin typeface="Bookman Old Style" panose="02050604050505020204" pitchFamily="18" charset="0"/>
              </a:rPr>
              <a:t>it leads to death.” Prov. 14:12</a:t>
            </a:r>
          </a:p>
        </p:txBody>
      </p:sp>
      <p:pic>
        <p:nvPicPr>
          <p:cNvPr id="12" name="Picture 2" descr="http://4.bp.blogspot.com/-q45QKAXUfnk/TkU5HIFwZ5I/AAAAAAAAET0/w0Lyr9N_UZQ/s1600/catjuggling57.jpg"/>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b="-196"/>
          <a:stretch/>
        </p:blipFill>
        <p:spPr bwMode="auto">
          <a:xfrm>
            <a:off x="6592569" y="2967049"/>
            <a:ext cx="2310518" cy="3621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4806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images.clipartpanda.com/maverick-clipart-niXnAn5iB.jpeg"/>
          <p:cNvPicPr>
            <a:picLocks noChangeAspect="1" noChangeArrowheads="1"/>
          </p:cNvPicPr>
          <p:nvPr/>
        </p:nvPicPr>
        <p:blipFill>
          <a:blip r:embed="rId2" cstate="email">
            <a:duotone>
              <a:schemeClr val="accent1">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14059" y="0"/>
            <a:ext cx="9129941"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Image result for thing 1 and thing 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590275" y="1208621"/>
            <a:ext cx="5977508" cy="4440758"/>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5063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http://m.seussville.com/images/gameBackground.pn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b="4144"/>
          <a:stretch/>
        </p:blipFill>
        <p:spPr bwMode="auto">
          <a:xfrm flipH="1" flipV="1">
            <a:off x="-2" y="-1"/>
            <a:ext cx="9149339" cy="685799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http://images.fanpop.com/images/image_uploads/The-Cat-in-the-Hat--2003--dr-seuss-586714_1024_768.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1" y="1505"/>
            <a:ext cx="617838" cy="922002"/>
          </a:xfrm>
          <a:prstGeom prst="rect">
            <a:avLst/>
          </a:prstGeom>
          <a:noFill/>
          <a:extLst>
            <a:ext uri="{909E8E84-426E-40DD-AFC4-6F175D3DCCD1}">
              <a14:hiddenFill xmlns:a14="http://schemas.microsoft.com/office/drawing/2010/main">
                <a:solidFill>
                  <a:srgbClr val="FFFFFF"/>
                </a:solidFill>
              </a14:hiddenFill>
            </a:ext>
          </a:extLst>
        </p:spPr>
      </p:pic>
      <p:sp>
        <p:nvSpPr>
          <p:cNvPr id="4" name="Trapezoid 8"/>
          <p:cNvSpPr/>
          <p:nvPr/>
        </p:nvSpPr>
        <p:spPr>
          <a:xfrm>
            <a:off x="488712" y="691977"/>
            <a:ext cx="129127" cy="177375"/>
          </a:xfrm>
          <a:prstGeom prst="flowChartPunchedCard">
            <a:avLst/>
          </a:prstGeom>
          <a:solidFill>
            <a:srgbClr val="009B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29052" y="214197"/>
            <a:ext cx="7892455" cy="584775"/>
          </a:xfrm>
          <a:prstGeom prst="rect">
            <a:avLst/>
          </a:prstGeom>
          <a:noFill/>
        </p:spPr>
        <p:txBody>
          <a:bodyPr wrap="square" rtlCol="0">
            <a:spAutoFit/>
          </a:bodyPr>
          <a:lstStyle/>
          <a:p>
            <a:pPr algn="ctr"/>
            <a:r>
              <a:rPr lang="en-US" sz="3200" spc="300" dirty="0">
                <a:solidFill>
                  <a:schemeClr val="bg1"/>
                </a:solidFill>
                <a:latin typeface="Grinched" panose="02000000000000000000" pitchFamily="2" charset="0"/>
              </a:rPr>
              <a:t>The Cat In the Hat Knows a Lot about That</a:t>
            </a:r>
          </a:p>
        </p:txBody>
      </p:sp>
      <p:sp>
        <p:nvSpPr>
          <p:cNvPr id="5" name="Rounded Rectangle 4"/>
          <p:cNvSpPr/>
          <p:nvPr/>
        </p:nvSpPr>
        <p:spPr>
          <a:xfrm>
            <a:off x="111211" y="1016682"/>
            <a:ext cx="8921578" cy="5717750"/>
          </a:xfrm>
          <a:prstGeom prst="roundRect">
            <a:avLst>
              <a:gd name="adj" fmla="val 1513"/>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tx1"/>
              </a:solidFill>
              <a:latin typeface="Times New Roman" panose="02020603050405020304" pitchFamily="18" charset="0"/>
              <a:cs typeface="Times New Roman" panose="02020603050405020304" pitchFamily="18" charset="0"/>
            </a:endParaRPr>
          </a:p>
        </p:txBody>
      </p:sp>
      <p:pic>
        <p:nvPicPr>
          <p:cNvPr id="9" name="Picture 4" descr="https://img0.etsystatic.com/024/0/7855603/il_570xN.494972862_df2o.jp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195593" y="3601075"/>
            <a:ext cx="975819" cy="954605"/>
          </a:xfrm>
          <a:prstGeom prst="ellipse">
            <a:avLst/>
          </a:prstGeom>
          <a:noFill/>
          <a:extLst>
            <a:ext uri="{909E8E84-426E-40DD-AFC4-6F175D3DCCD1}">
              <a14:hiddenFill xmlns:a14="http://schemas.microsoft.com/office/drawing/2010/main">
                <a:solidFill>
                  <a:srgbClr val="FFFFFF"/>
                </a:solidFill>
              </a14:hiddenFill>
            </a:ext>
          </a:extLst>
        </p:spPr>
      </p:pic>
      <p:pic>
        <p:nvPicPr>
          <p:cNvPr id="10" name="Picture 4" descr="https://img0.etsystatic.com/024/0/7855603/il_570xN.494972862_df2o.jpg"/>
          <p:cNvPicPr>
            <a:picLocks noChangeAspect="1" noChangeArrowheads="1"/>
          </p:cNvPicPr>
          <p:nvPr/>
        </p:nvPicPr>
        <p:blipFill rotWithShape="1">
          <a:blip r:embed="rId5" cstate="email">
            <a:extLst>
              <a:ext uri="{28A0092B-C50C-407E-A947-70E740481C1C}">
                <a14:useLocalDpi xmlns:a14="http://schemas.microsoft.com/office/drawing/2010/main"/>
              </a:ext>
            </a:extLst>
          </a:blip>
          <a:srcRect/>
          <a:stretch/>
        </p:blipFill>
        <p:spPr bwMode="auto">
          <a:xfrm>
            <a:off x="235373" y="2453056"/>
            <a:ext cx="951382" cy="971203"/>
          </a:xfrm>
          <a:prstGeom prst="ellipse">
            <a:avLst/>
          </a:prstGeom>
          <a:noFill/>
          <a:extLst>
            <a:ext uri="{909E8E84-426E-40DD-AFC4-6F175D3DCCD1}">
              <a14:hiddenFill xmlns:a14="http://schemas.microsoft.com/office/drawing/2010/main">
                <a:solidFill>
                  <a:srgbClr val="FFFFFF"/>
                </a:solidFill>
              </a14:hiddenFill>
            </a:ext>
          </a:extLst>
        </p:spPr>
      </p:pic>
      <p:pic>
        <p:nvPicPr>
          <p:cNvPr id="11" name="Picture 4" descr="https://img0.etsystatic.com/024/0/7855603/il_570xN.494972862_df2o.jpg"/>
          <p:cNvPicPr>
            <a:picLocks noChangeAspect="1" noChangeArrowheads="1"/>
          </p:cNvPicPr>
          <p:nvPr/>
        </p:nvPicPr>
        <p:blipFill rotWithShape="1">
          <a:blip r:embed="rId6" cstate="email">
            <a:extLst>
              <a:ext uri="{28A0092B-C50C-407E-A947-70E740481C1C}">
                <a14:useLocalDpi xmlns:a14="http://schemas.microsoft.com/office/drawing/2010/main"/>
              </a:ext>
            </a:extLst>
          </a:blip>
          <a:srcRect/>
          <a:stretch/>
        </p:blipFill>
        <p:spPr bwMode="auto">
          <a:xfrm>
            <a:off x="250716" y="1291058"/>
            <a:ext cx="920696" cy="941154"/>
          </a:xfrm>
          <a:prstGeom prst="ellipse">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1171412" y="1439017"/>
            <a:ext cx="7815802" cy="3539430"/>
          </a:xfrm>
          <a:prstGeom prst="rect">
            <a:avLst/>
          </a:prstGeom>
          <a:noFill/>
        </p:spPr>
        <p:txBody>
          <a:bodyPr wrap="square" rtlCol="0">
            <a:spAutoFit/>
          </a:bodyPr>
          <a:lstStyle/>
          <a:p>
            <a:pPr>
              <a:spcAft>
                <a:spcPts val="3600"/>
              </a:spcAft>
            </a:pPr>
            <a:r>
              <a:rPr lang="en-US" sz="3200" b="1" spc="-150" dirty="0">
                <a:latin typeface="Times New Roman" panose="02020603050405020304" pitchFamily="18" charset="0"/>
                <a:cs typeface="Times New Roman" panose="02020603050405020304" pitchFamily="18" charset="0"/>
              </a:rPr>
              <a:t>Keep trying, and trying, and trying some more!</a:t>
            </a:r>
          </a:p>
          <a:p>
            <a:pPr>
              <a:spcAft>
                <a:spcPts val="3600"/>
              </a:spcAft>
            </a:pPr>
            <a:r>
              <a:rPr lang="en-US" sz="3200" b="1" spc="-150" dirty="0">
                <a:latin typeface="Times New Roman" panose="02020603050405020304" pitchFamily="18" charset="0"/>
                <a:cs typeface="Times New Roman" panose="02020603050405020304" pitchFamily="18" charset="0"/>
              </a:rPr>
              <a:t>Living selfishly, even for innocent fun, brings great messes</a:t>
            </a:r>
          </a:p>
          <a:p>
            <a:pPr>
              <a:spcAft>
                <a:spcPts val="4200"/>
              </a:spcAft>
            </a:pPr>
            <a:r>
              <a:rPr lang="en-US" sz="3200" b="1" spc="-150" dirty="0">
                <a:latin typeface="Times New Roman" panose="02020603050405020304" pitchFamily="18" charset="0"/>
                <a:cs typeface="Times New Roman" panose="02020603050405020304" pitchFamily="18" charset="0"/>
              </a:rPr>
              <a:t>Choose your friends by how they influence you</a:t>
            </a:r>
          </a:p>
          <a:p>
            <a:pPr>
              <a:spcAft>
                <a:spcPts val="4200"/>
              </a:spcAft>
            </a:pPr>
            <a:r>
              <a:rPr lang="en-US" sz="100" dirty="0"/>
              <a:t> </a:t>
            </a:r>
            <a:endParaRPr lang="en-US" sz="3200" b="1" spc="-150" dirty="0">
              <a:latin typeface="Times New Roman" panose="02020603050405020304" pitchFamily="18" charset="0"/>
              <a:cs typeface="Times New Roman" panose="02020603050405020304" pitchFamily="18" charset="0"/>
            </a:endParaRPr>
          </a:p>
        </p:txBody>
      </p:sp>
      <p:sp>
        <p:nvSpPr>
          <p:cNvPr id="14" name="Rectangle 13"/>
          <p:cNvSpPr/>
          <p:nvPr/>
        </p:nvSpPr>
        <p:spPr>
          <a:xfrm>
            <a:off x="760130" y="4773390"/>
            <a:ext cx="7861377" cy="1723549"/>
          </a:xfrm>
          <a:prstGeom prst="rect">
            <a:avLst/>
          </a:prstGeom>
        </p:spPr>
        <p:txBody>
          <a:bodyPr wrap="square">
            <a:spAutoFit/>
          </a:bodyPr>
          <a:lstStyle/>
          <a:p>
            <a:pPr algn="ctr"/>
            <a:r>
              <a:rPr lang="en-US" sz="2400" i="1" dirty="0">
                <a:latin typeface="Bookman Old Style" panose="02050604050505020204" pitchFamily="18" charset="0"/>
              </a:rPr>
              <a:t>“Do not be deceived: ‘Bad company </a:t>
            </a:r>
          </a:p>
          <a:p>
            <a:pPr algn="ctr">
              <a:spcAft>
                <a:spcPts val="1200"/>
              </a:spcAft>
            </a:pPr>
            <a:r>
              <a:rPr lang="en-US" sz="2400" i="1" dirty="0">
                <a:latin typeface="Bookman Old Style" panose="02050604050505020204" pitchFamily="18" charset="0"/>
              </a:rPr>
              <a:t>corrupts good morals.’” 1 Cor. 15:33</a:t>
            </a:r>
          </a:p>
          <a:p>
            <a:pPr algn="ctr">
              <a:spcAft>
                <a:spcPts val="1200"/>
              </a:spcAft>
            </a:pPr>
            <a:r>
              <a:rPr lang="en-US" sz="2400" i="1" dirty="0">
                <a:latin typeface="Bookman Old Style" panose="02050604050505020204" pitchFamily="18" charset="0"/>
              </a:rPr>
              <a:t>“The one who walks with the wise will be wise, but the companion of fools will suffer harm.” Prov. 13:20</a:t>
            </a:r>
          </a:p>
        </p:txBody>
      </p:sp>
    </p:spTree>
    <p:extLst>
      <p:ext uri="{BB962C8B-B14F-4D97-AF65-F5344CB8AC3E}">
        <p14:creationId xmlns:p14="http://schemas.microsoft.com/office/powerpoint/2010/main" val="41899071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http://images.clipartpanda.com/maverick-clipart-niXnAn5iB.jpe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4059" y="0"/>
            <a:ext cx="9129941"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https://s-media-cache-ak0.pinimg.com/564x/a2/06/48/a20648f2817553547ffeb7668eeaf5b7.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183311" y="1400059"/>
            <a:ext cx="6791436" cy="4057882"/>
          </a:xfrm>
          <a:prstGeom prst="round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96107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1768</TotalTime>
  <Words>300</Words>
  <Application>Microsoft Office PowerPoint</Application>
  <PresentationFormat>On-screen Show (4:3)</PresentationFormat>
  <Paragraphs>36</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Aharoni</vt:lpstr>
      <vt:lpstr>Arial</vt:lpstr>
      <vt:lpstr>Bookman Old Style</vt:lpstr>
      <vt:lpstr>Calibri</vt:lpstr>
      <vt:lpstr>Calibri Light</vt:lpstr>
      <vt:lpstr>Grinched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Baxter Healthcare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Werner, Teresa A</dc:creator>
  <cp:lastModifiedBy>Forest Hills UMC </cp:lastModifiedBy>
  <cp:revision>44</cp:revision>
  <dcterms:created xsi:type="dcterms:W3CDTF">2016-08-18T16:57:01Z</dcterms:created>
  <dcterms:modified xsi:type="dcterms:W3CDTF">2016-09-26T15:34:44Z</dcterms:modified>
</cp:coreProperties>
</file>