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79" r:id="rId2"/>
    <p:sldId id="293" r:id="rId3"/>
    <p:sldId id="285" r:id="rId4"/>
    <p:sldId id="297" r:id="rId5"/>
    <p:sldId id="298" r:id="rId6"/>
    <p:sldId id="299" r:id="rId7"/>
    <p:sldId id="300" r:id="rId8"/>
    <p:sldId id="266" r:id="rId9"/>
    <p:sldId id="301" r:id="rId10"/>
    <p:sldId id="302" r:id="rId11"/>
    <p:sldId id="286" r:id="rId12"/>
    <p:sldId id="303" r:id="rId13"/>
    <p:sldId id="304" r:id="rId14"/>
    <p:sldId id="306" r:id="rId15"/>
    <p:sldId id="294" r:id="rId16"/>
    <p:sldId id="305" r:id="rId17"/>
    <p:sldId id="307" r:id="rId18"/>
    <p:sldId id="308" r:id="rId19"/>
    <p:sldId id="309" r:id="rId20"/>
    <p:sldId id="310" r:id="rId2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DEDF0"/>
    <a:srgbClr val="2755D5"/>
    <a:srgbClr val="01A3BC"/>
    <a:srgbClr val="009BAF"/>
    <a:srgbClr val="FA301D"/>
    <a:srgbClr val="1D93B7"/>
    <a:srgbClr val="56B0FE"/>
    <a:srgbClr val="1C7BCE"/>
    <a:srgbClr val="0094C3"/>
    <a:srgbClr val="FF3E2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147" autoAdjust="0"/>
    <p:restoredTop sz="94660"/>
  </p:normalViewPr>
  <p:slideViewPr>
    <p:cSldViewPr snapToGrid="0">
      <p:cViewPr varScale="1">
        <p:scale>
          <a:sx n="90" d="100"/>
          <a:sy n="90" d="100"/>
        </p:scale>
        <p:origin x="804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1CA017-9BE6-4F94-B411-225E9026A825}" type="datetimeFigureOut">
              <a:rPr lang="en-US" smtClean="0"/>
              <a:t>9/26/2016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1A242B-7D6A-4A4D-9E13-D86FBF3372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34035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1CA017-9BE6-4F94-B411-225E9026A825}" type="datetimeFigureOut">
              <a:rPr lang="en-US" smtClean="0"/>
              <a:t>9/26/2016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1A242B-7D6A-4A4D-9E13-D86FBF3372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638350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1CA017-9BE6-4F94-B411-225E9026A825}" type="datetimeFigureOut">
              <a:rPr lang="en-US" smtClean="0"/>
              <a:t>9/26/2016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1A242B-7D6A-4A4D-9E13-D86FBF3372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05840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1CA017-9BE6-4F94-B411-225E9026A825}" type="datetimeFigureOut">
              <a:rPr lang="en-US" smtClean="0"/>
              <a:t>9/26/2016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1A242B-7D6A-4A4D-9E13-D86FBF3372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90525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1CA017-9BE6-4F94-B411-225E9026A825}" type="datetimeFigureOut">
              <a:rPr lang="en-US" smtClean="0"/>
              <a:t>9/26/2016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1A242B-7D6A-4A4D-9E13-D86FBF3372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23631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1CA017-9BE6-4F94-B411-225E9026A825}" type="datetimeFigureOut">
              <a:rPr lang="en-US" smtClean="0"/>
              <a:t>9/26/2016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1A242B-7D6A-4A4D-9E13-D86FBF3372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88279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1CA017-9BE6-4F94-B411-225E9026A825}" type="datetimeFigureOut">
              <a:rPr lang="en-US" smtClean="0"/>
              <a:t>9/26/2016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1A242B-7D6A-4A4D-9E13-D86FBF3372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52520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1CA017-9BE6-4F94-B411-225E9026A825}" type="datetimeFigureOut">
              <a:rPr lang="en-US" smtClean="0"/>
              <a:t>9/26/2016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1A242B-7D6A-4A4D-9E13-D86FBF3372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48575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1CA017-9BE6-4F94-B411-225E9026A825}" type="datetimeFigureOut">
              <a:rPr lang="en-US" smtClean="0"/>
              <a:t>9/26/2016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1A242B-7D6A-4A4D-9E13-D86FBF3372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36207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1CA017-9BE6-4F94-B411-225E9026A825}" type="datetimeFigureOut">
              <a:rPr lang="en-US" smtClean="0"/>
              <a:t>9/26/2016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1A242B-7D6A-4A4D-9E13-D86FBF3372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39987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1CA017-9BE6-4F94-B411-225E9026A825}" type="datetimeFigureOut">
              <a:rPr lang="en-US" smtClean="0"/>
              <a:t>9/26/2016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1A242B-7D6A-4A4D-9E13-D86FBF3372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91586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1CA017-9BE6-4F94-B411-225E9026A825}" type="datetimeFigureOut">
              <a:rPr lang="en-US" smtClean="0"/>
              <a:t>9/26/2016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1A242B-7D6A-4A4D-9E13-D86FBF3372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12806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http://images.fanpop.com/images/image_uploads/The-Cat-in-the-Hat--2003--dr-seuss-586714_1024_768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933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rapezoid 1"/>
          <p:cNvSpPr/>
          <p:nvPr/>
        </p:nvSpPr>
        <p:spPr>
          <a:xfrm>
            <a:off x="4021015" y="5087816"/>
            <a:ext cx="5122985" cy="1676400"/>
          </a:xfrm>
          <a:prstGeom prst="trapezoid">
            <a:avLst>
              <a:gd name="adj" fmla="val 40385"/>
            </a:avLst>
          </a:prstGeom>
          <a:solidFill>
            <a:srgbClr val="009BA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4132175" y="0"/>
            <a:ext cx="4900664" cy="53860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dirty="0">
                <a:solidFill>
                  <a:schemeClr val="bg1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Grinched" panose="02000000000000000000" pitchFamily="2" charset="0"/>
              </a:rPr>
              <a:t>It</a:t>
            </a:r>
            <a:r>
              <a:rPr lang="en-US" sz="5400" spc="-300" dirty="0">
                <a:solidFill>
                  <a:schemeClr val="bg1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Bookman Old Style" panose="02050604050505020204" pitchFamily="18" charset="0"/>
                <a:cs typeface="Aharoni" panose="02010803020104030203" pitchFamily="2" charset="-79"/>
              </a:rPr>
              <a:t>’</a:t>
            </a:r>
            <a:r>
              <a:rPr lang="en-US" sz="5400" spc="-300" dirty="0">
                <a:solidFill>
                  <a:schemeClr val="bg1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Grinched" panose="02000000000000000000" pitchFamily="2" charset="0"/>
              </a:rPr>
              <a:t>s</a:t>
            </a:r>
            <a:r>
              <a:rPr lang="en-US" sz="5400" dirty="0">
                <a:solidFill>
                  <a:schemeClr val="bg1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Grinched" panose="02000000000000000000" pitchFamily="2" charset="0"/>
              </a:rPr>
              <a:t>  a </a:t>
            </a:r>
          </a:p>
          <a:p>
            <a:pPr algn="ctr"/>
            <a:r>
              <a:rPr lang="en-US" sz="5400" spc="300" dirty="0" err="1">
                <a:solidFill>
                  <a:schemeClr val="bg1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Grinched" panose="02000000000000000000" pitchFamily="2" charset="0"/>
              </a:rPr>
              <a:t>Seussical</a:t>
            </a:r>
            <a:r>
              <a:rPr lang="en-US" sz="5400" spc="300" dirty="0">
                <a:solidFill>
                  <a:schemeClr val="bg1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Grinched" panose="02000000000000000000" pitchFamily="2" charset="0"/>
              </a:rPr>
              <a:t> </a:t>
            </a:r>
            <a:r>
              <a:rPr lang="en-US" sz="5400" dirty="0">
                <a:solidFill>
                  <a:schemeClr val="bg1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Grinched" panose="02000000000000000000" pitchFamily="2" charset="0"/>
              </a:rPr>
              <a:t>Life!</a:t>
            </a:r>
          </a:p>
          <a:p>
            <a:pPr algn="ctr"/>
            <a:r>
              <a:rPr lang="en-US" sz="4000" dirty="0">
                <a:solidFill>
                  <a:schemeClr val="bg1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Grinched" panose="02000000000000000000" pitchFamily="2" charset="0"/>
              </a:rPr>
              <a:t>Discovering Creative Ways to Live as God’s Kids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Grinched" panose="02000000000000000000" pitchFamily="2" charset="0"/>
              </a:rPr>
              <a:t> </a:t>
            </a:r>
            <a:endParaRPr lang="en-US" sz="1100" dirty="0">
              <a:solidFill>
                <a:schemeClr val="bg1"/>
              </a:solidFill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  <a:latin typeface="Grinched" panose="02000000000000000000" pitchFamily="2" charset="0"/>
            </a:endParaRPr>
          </a:p>
          <a:p>
            <a:pPr algn="ctr"/>
            <a:endParaRPr lang="en-US" sz="4000" dirty="0">
              <a:solidFill>
                <a:schemeClr val="bg1"/>
              </a:solidFill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  <a:latin typeface="Grinched" panose="02000000000000000000" pitchFamily="2" charset="0"/>
            </a:endParaRPr>
          </a:p>
          <a:p>
            <a:pPr algn="ctr"/>
            <a:r>
              <a:rPr lang="en-US" sz="4800" dirty="0">
                <a:solidFill>
                  <a:schemeClr val="bg1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Grinched" panose="02000000000000000000" pitchFamily="2" charset="0"/>
              </a:rPr>
              <a:t>Yertle the Turtle:</a:t>
            </a:r>
          </a:p>
          <a:p>
            <a:pPr algn="ctr"/>
            <a:r>
              <a:rPr lang="en-US" sz="4400" dirty="0">
                <a:solidFill>
                  <a:schemeClr val="bg1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Grinched" panose="02000000000000000000" pitchFamily="2" charset="0"/>
              </a:rPr>
              <a:t>Hanging Out in the Mud</a:t>
            </a:r>
          </a:p>
        </p:txBody>
      </p:sp>
      <p:sp>
        <p:nvSpPr>
          <p:cNvPr id="4" name="Rectangle 3"/>
          <p:cNvSpPr/>
          <p:nvPr/>
        </p:nvSpPr>
        <p:spPr>
          <a:xfrm>
            <a:off x="0" y="5379221"/>
            <a:ext cx="910366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Amos 5:11 “Truly, because you trample the weak, </a:t>
            </a:r>
          </a:p>
          <a:p>
            <a:pPr algn="ctr"/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and because you tax their grain, you have built houses of carved stone, but you won’t live in them....”</a:t>
            </a:r>
          </a:p>
        </p:txBody>
      </p:sp>
    </p:spTree>
    <p:extLst>
      <p:ext uri="{BB962C8B-B14F-4D97-AF65-F5344CB8AC3E}">
        <p14:creationId xmlns:p14="http://schemas.microsoft.com/office/powerpoint/2010/main" val="374867309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http://m.seussville.com/images/gameBackground.png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4144"/>
          <a:stretch/>
        </p:blipFill>
        <p:spPr bwMode="auto">
          <a:xfrm flipH="1" flipV="1">
            <a:off x="-2" y="-1"/>
            <a:ext cx="9149339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http://images.fanpop.com/images/image_uploads/The-Cat-in-the-Hat--2003--dr-seuss-586714_1024_768.jpg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" y="1505"/>
            <a:ext cx="617838" cy="9220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rapezoid 8"/>
          <p:cNvSpPr/>
          <p:nvPr/>
        </p:nvSpPr>
        <p:spPr>
          <a:xfrm>
            <a:off x="488712" y="691977"/>
            <a:ext cx="129127" cy="177375"/>
          </a:xfrm>
          <a:prstGeom prst="flowChartPunchedCard">
            <a:avLst/>
          </a:prstGeom>
          <a:solidFill>
            <a:srgbClr val="009BA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729052" y="133515"/>
            <a:ext cx="789245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spc="300" dirty="0">
                <a:solidFill>
                  <a:schemeClr val="bg1"/>
                </a:solidFill>
                <a:latin typeface="Grinched" panose="02000000000000000000" pitchFamily="2" charset="0"/>
              </a:rPr>
              <a:t>Hanging Out in the Mud</a:t>
            </a:r>
          </a:p>
        </p:txBody>
      </p:sp>
      <p:sp>
        <p:nvSpPr>
          <p:cNvPr id="5" name="Rounded Rectangle 4"/>
          <p:cNvSpPr/>
          <p:nvPr/>
        </p:nvSpPr>
        <p:spPr>
          <a:xfrm>
            <a:off x="250716" y="1016682"/>
            <a:ext cx="8624344" cy="5505142"/>
          </a:xfrm>
          <a:prstGeom prst="roundRect">
            <a:avLst>
              <a:gd name="adj" fmla="val 1513"/>
            </a:avLst>
          </a:prstGeom>
          <a:solidFill>
            <a:schemeClr val="bg1">
              <a:alpha val="8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305883" y="1508780"/>
            <a:ext cx="7192659" cy="19082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3600"/>
              </a:spcAft>
            </a:pPr>
            <a:r>
              <a:rPr lang="en-US" sz="4400" b="1" spc="-1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Run a contentment “check”</a:t>
            </a:r>
          </a:p>
          <a:p>
            <a:pPr algn="r">
              <a:spcAft>
                <a:spcPts val="3600"/>
              </a:spcAft>
            </a:pPr>
            <a:r>
              <a:rPr lang="en-US" sz="4400" b="1" spc="-1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Be a blessing to others</a:t>
            </a:r>
            <a:r>
              <a:rPr lang="en-US" sz="4400" b="1" spc="-150" dirty="0">
                <a:solidFill>
                  <a:srgbClr val="DDED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…..</a:t>
            </a:r>
          </a:p>
        </p:txBody>
      </p:sp>
      <p:sp>
        <p:nvSpPr>
          <p:cNvPr id="14" name="Rectangle 13"/>
          <p:cNvSpPr/>
          <p:nvPr/>
        </p:nvSpPr>
        <p:spPr>
          <a:xfrm>
            <a:off x="760130" y="3832850"/>
            <a:ext cx="7861377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i="1" dirty="0">
                <a:latin typeface="Bookman Old Style" panose="02050604050505020204" pitchFamily="18" charset="0"/>
              </a:rPr>
              <a:t>Hebrews 10:24 “Let us consider others carefully for the purpose of sparking love and good deeds.”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flipH="1">
            <a:off x="308920" y="1089418"/>
            <a:ext cx="1170735" cy="1238185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665502" y="2230980"/>
            <a:ext cx="1170735" cy="12381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663004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http://images.clipartpanda.com/maverick-clipart-niXnAn5iB.jpe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4059" y="0"/>
            <a:ext cx="9129941" cy="6629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AutoShape 2" descr="Image result for yertle the turtle"/>
          <p:cNvSpPr>
            <a:spLocks noChangeAspect="1" noChangeArrowheads="1"/>
          </p:cNvSpPr>
          <p:nvPr/>
        </p:nvSpPr>
        <p:spPr bwMode="auto">
          <a:xfrm>
            <a:off x="155575" y="-1371600"/>
            <a:ext cx="2857500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032" name="Picture 8" descr="Image result for yertle the turtle, page 2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65798" y="535641"/>
            <a:ext cx="4026461" cy="53640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0633467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r="217" b="196"/>
          <a:stretch/>
        </p:blipFill>
        <p:spPr>
          <a:xfrm>
            <a:off x="0" y="0"/>
            <a:ext cx="9130553" cy="68445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101305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http://m.seussville.com/images/gameBackground.png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4144"/>
          <a:stretch/>
        </p:blipFill>
        <p:spPr bwMode="auto">
          <a:xfrm flipH="1" flipV="1">
            <a:off x="-2" y="-1"/>
            <a:ext cx="9149339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http://images.fanpop.com/images/image_uploads/The-Cat-in-the-Hat--2003--dr-seuss-586714_1024_768.jpg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" y="1505"/>
            <a:ext cx="617838" cy="9220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rapezoid 8"/>
          <p:cNvSpPr/>
          <p:nvPr/>
        </p:nvSpPr>
        <p:spPr>
          <a:xfrm>
            <a:off x="488712" y="691977"/>
            <a:ext cx="129127" cy="177375"/>
          </a:xfrm>
          <a:prstGeom prst="flowChartPunchedCard">
            <a:avLst/>
          </a:prstGeom>
          <a:solidFill>
            <a:srgbClr val="009BA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729052" y="133515"/>
            <a:ext cx="789245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spc="300" dirty="0">
                <a:solidFill>
                  <a:schemeClr val="bg1"/>
                </a:solidFill>
                <a:latin typeface="Grinched" panose="02000000000000000000" pitchFamily="2" charset="0"/>
              </a:rPr>
              <a:t>Hanging Out in the Mud</a:t>
            </a:r>
          </a:p>
        </p:txBody>
      </p:sp>
      <p:sp>
        <p:nvSpPr>
          <p:cNvPr id="5" name="Rounded Rectangle 4"/>
          <p:cNvSpPr/>
          <p:nvPr/>
        </p:nvSpPr>
        <p:spPr>
          <a:xfrm>
            <a:off x="250716" y="1016682"/>
            <a:ext cx="8624344" cy="5505142"/>
          </a:xfrm>
          <a:prstGeom prst="roundRect">
            <a:avLst>
              <a:gd name="adj" fmla="val 1513"/>
            </a:avLst>
          </a:prstGeom>
          <a:solidFill>
            <a:schemeClr val="bg1">
              <a:alpha val="8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305883" y="1508780"/>
            <a:ext cx="7192659" cy="27392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2400"/>
              </a:spcAft>
            </a:pPr>
            <a:r>
              <a:rPr lang="en-US" sz="4400" b="1" spc="-1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Run a contentment “check”</a:t>
            </a:r>
          </a:p>
          <a:p>
            <a:pPr algn="r">
              <a:spcAft>
                <a:spcPts val="2400"/>
              </a:spcAft>
            </a:pPr>
            <a:r>
              <a:rPr lang="en-US" sz="4400" b="1" spc="-1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Be a blessing to others</a:t>
            </a:r>
            <a:r>
              <a:rPr lang="en-US" sz="4400" b="1" spc="-150" dirty="0">
                <a:solidFill>
                  <a:srgbClr val="DDED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…..</a:t>
            </a:r>
          </a:p>
          <a:p>
            <a:pPr>
              <a:spcAft>
                <a:spcPts val="3600"/>
              </a:spcAft>
            </a:pPr>
            <a:endParaRPr lang="en-US" sz="4400" b="1" spc="-150" dirty="0">
              <a:solidFill>
                <a:srgbClr val="DDEDF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760130" y="5190997"/>
            <a:ext cx="7861377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i="1" dirty="0">
                <a:latin typeface="Bookman Old Style" panose="02050604050505020204" pitchFamily="18" charset="0"/>
              </a:rPr>
              <a:t>Matt. 6:33 “Instead, desire first and foremost God’s kingdom and God’s righteousness, and all these things will be given to you as well.”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flipH="1">
            <a:off x="308920" y="1089418"/>
            <a:ext cx="1170735" cy="1238185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665502" y="2167044"/>
            <a:ext cx="1170735" cy="1238185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277436" y="3584043"/>
            <a:ext cx="6943247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b="1" spc="-150" dirty="0">
                <a:latin typeface="Times New Roman" panose="02020603050405020304" pitchFamily="18" charset="0"/>
                <a:ea typeface="Times New Roman" panose="02020603050405020304" pitchFamily="18" charset="0"/>
              </a:rPr>
              <a:t>Keep a firm footing on your Rock</a:t>
            </a:r>
            <a:endParaRPr lang="en-US" sz="4000" b="1" spc="-150" dirty="0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flipH="1">
            <a:off x="308919" y="3096637"/>
            <a:ext cx="1170735" cy="12381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698482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3447" y="658906"/>
            <a:ext cx="9155143" cy="6199094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2178424" y="537882"/>
            <a:ext cx="672352" cy="86061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435289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http://m.seussville.com/images/gameBackground.png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4144"/>
          <a:stretch/>
        </p:blipFill>
        <p:spPr bwMode="auto">
          <a:xfrm flipH="1" flipV="1">
            <a:off x="-2" y="-1"/>
            <a:ext cx="9149339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http://images.fanpop.com/images/image_uploads/The-Cat-in-the-Hat--2003--dr-seuss-586714_1024_768.jpg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" y="1505"/>
            <a:ext cx="617838" cy="9220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rapezoid 8"/>
          <p:cNvSpPr/>
          <p:nvPr/>
        </p:nvSpPr>
        <p:spPr>
          <a:xfrm>
            <a:off x="488712" y="691977"/>
            <a:ext cx="129127" cy="177375"/>
          </a:xfrm>
          <a:prstGeom prst="flowChartPunchedCard">
            <a:avLst/>
          </a:prstGeom>
          <a:solidFill>
            <a:srgbClr val="009BA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ounded Rectangle 4"/>
          <p:cNvSpPr/>
          <p:nvPr/>
        </p:nvSpPr>
        <p:spPr>
          <a:xfrm>
            <a:off x="111211" y="1016682"/>
            <a:ext cx="8871424" cy="5545483"/>
          </a:xfrm>
          <a:prstGeom prst="roundRect">
            <a:avLst>
              <a:gd name="adj" fmla="val 1513"/>
            </a:avLst>
          </a:prstGeom>
          <a:solidFill>
            <a:schemeClr val="bg1">
              <a:alpha val="8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142591" y="1559824"/>
            <a:ext cx="8921578" cy="399083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3800"/>
              </a:lnSpc>
            </a:pPr>
            <a:r>
              <a:rPr lang="en-US" sz="3600" i="1" dirty="0">
                <a:latin typeface="Bookman Old Style" panose="02050604050505020204" pitchFamily="18" charset="0"/>
              </a:rPr>
              <a:t>Amos 5:11 “Truly, because you trample the weak, and because you tax their grain, you have built houses of carved stone, but you won’t live in them.”</a:t>
            </a:r>
          </a:p>
          <a:p>
            <a:pPr>
              <a:lnSpc>
                <a:spcPts val="3800"/>
              </a:lnSpc>
            </a:pPr>
            <a:endParaRPr lang="en-US" sz="3600" i="1" dirty="0">
              <a:latin typeface="Bookman Old Style" panose="02050604050505020204" pitchFamily="18" charset="0"/>
            </a:endParaRPr>
          </a:p>
          <a:p>
            <a:pPr>
              <a:lnSpc>
                <a:spcPts val="3800"/>
              </a:lnSpc>
            </a:pPr>
            <a:endParaRPr lang="en-US" sz="3600" i="1" dirty="0">
              <a:latin typeface="Bookman Old Style" panose="02050604050505020204" pitchFamily="18" charset="0"/>
            </a:endParaRPr>
          </a:p>
          <a:p>
            <a:pPr>
              <a:lnSpc>
                <a:spcPts val="3800"/>
              </a:lnSpc>
            </a:pPr>
            <a:r>
              <a:rPr lang="en-US" sz="3600" i="1" dirty="0">
                <a:latin typeface="Bookman Old Style" panose="02050604050505020204" pitchFamily="18" charset="0"/>
              </a:rPr>
              <a:t>Proverbs 16:18 “Pride comes before disaster, and arrogance before a fall.”</a:t>
            </a:r>
          </a:p>
        </p:txBody>
      </p:sp>
    </p:spTree>
    <p:extLst>
      <p:ext uri="{BB962C8B-B14F-4D97-AF65-F5344CB8AC3E}">
        <p14:creationId xmlns:p14="http://schemas.microsoft.com/office/powerpoint/2010/main" val="155798506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http://m.seussville.com/images/gameBackground.png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4144"/>
          <a:stretch/>
        </p:blipFill>
        <p:spPr bwMode="auto">
          <a:xfrm flipH="1" flipV="1">
            <a:off x="-2" y="-1"/>
            <a:ext cx="9149339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http://images.fanpop.com/images/image_uploads/The-Cat-in-the-Hat--2003--dr-seuss-586714_1024_768.jpg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" y="1505"/>
            <a:ext cx="617838" cy="9220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rapezoid 8"/>
          <p:cNvSpPr/>
          <p:nvPr/>
        </p:nvSpPr>
        <p:spPr>
          <a:xfrm>
            <a:off x="488712" y="691977"/>
            <a:ext cx="129127" cy="177375"/>
          </a:xfrm>
          <a:prstGeom prst="flowChartPunchedCard">
            <a:avLst/>
          </a:prstGeom>
          <a:solidFill>
            <a:srgbClr val="009BA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729052" y="133515"/>
            <a:ext cx="789245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spc="300" dirty="0">
                <a:solidFill>
                  <a:schemeClr val="bg1"/>
                </a:solidFill>
                <a:latin typeface="Grinched" panose="02000000000000000000" pitchFamily="2" charset="0"/>
              </a:rPr>
              <a:t>Hanging Out in the Mud</a:t>
            </a:r>
          </a:p>
        </p:txBody>
      </p:sp>
      <p:sp>
        <p:nvSpPr>
          <p:cNvPr id="5" name="Rounded Rectangle 4"/>
          <p:cNvSpPr/>
          <p:nvPr/>
        </p:nvSpPr>
        <p:spPr>
          <a:xfrm>
            <a:off x="250716" y="1016682"/>
            <a:ext cx="8624344" cy="5505142"/>
          </a:xfrm>
          <a:prstGeom prst="roundRect">
            <a:avLst>
              <a:gd name="adj" fmla="val 1513"/>
            </a:avLst>
          </a:prstGeom>
          <a:solidFill>
            <a:schemeClr val="bg1">
              <a:alpha val="8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305883" y="1428098"/>
            <a:ext cx="7192659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800"/>
              </a:spcAft>
            </a:pPr>
            <a:r>
              <a:rPr lang="en-US" sz="4400" b="1" spc="-1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Run a contentment “check”</a:t>
            </a:r>
          </a:p>
          <a:p>
            <a:pPr algn="r">
              <a:spcAft>
                <a:spcPts val="1800"/>
              </a:spcAft>
            </a:pPr>
            <a:r>
              <a:rPr lang="en-US" sz="4400" b="1" spc="-1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Be a blessing to others</a:t>
            </a:r>
            <a:r>
              <a:rPr lang="en-US" sz="4400" b="1" spc="-150" dirty="0">
                <a:solidFill>
                  <a:srgbClr val="DDED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…..</a:t>
            </a:r>
          </a:p>
          <a:p>
            <a:pPr>
              <a:spcAft>
                <a:spcPts val="3600"/>
              </a:spcAft>
            </a:pPr>
            <a:endParaRPr lang="en-US" sz="4400" b="1" spc="-150" dirty="0">
              <a:solidFill>
                <a:srgbClr val="DDEDF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250716" y="5401944"/>
            <a:ext cx="8573769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i="1" dirty="0">
                <a:latin typeface="Bookman Old Style" panose="02050604050505020204" pitchFamily="18" charset="0"/>
              </a:rPr>
              <a:t>Proverbs 11:25 “The one who blesses others is abundantly blessed; those who help others are helped.”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flipH="1">
            <a:off x="308920" y="1035630"/>
            <a:ext cx="1170735" cy="1238185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653750" y="2035449"/>
            <a:ext cx="1170735" cy="1238185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277436" y="3355444"/>
            <a:ext cx="7597624" cy="16927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b="1" spc="-150" dirty="0">
                <a:latin typeface="Times New Roman" panose="02020603050405020304" pitchFamily="18" charset="0"/>
                <a:ea typeface="Times New Roman" panose="02020603050405020304" pitchFamily="18" charset="0"/>
              </a:rPr>
              <a:t>Keep a firm footing on your Rock</a:t>
            </a:r>
          </a:p>
          <a:p>
            <a:r>
              <a:rPr lang="en-US" b="1" spc="-15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</a:p>
          <a:p>
            <a:pPr algn="r"/>
            <a:r>
              <a:rPr lang="en-US" sz="4400" b="1" spc="-150" dirty="0">
                <a:latin typeface="Times New Roman" panose="02020603050405020304" pitchFamily="18" charset="0"/>
                <a:ea typeface="Times New Roman" panose="02020603050405020304" pitchFamily="18" charset="0"/>
              </a:rPr>
              <a:t>Stay missionaries in the mud</a:t>
            </a:r>
            <a:r>
              <a:rPr lang="en-US" sz="4400" b="1" spc="-150" dirty="0">
                <a:solidFill>
                  <a:srgbClr val="DDEDF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…..</a:t>
            </a: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flipH="1">
            <a:off x="308919" y="2868038"/>
            <a:ext cx="1170735" cy="1238185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698360" y="3807642"/>
            <a:ext cx="1170735" cy="12381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576963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http://m.seussville.com/images/gameBackground.png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4144"/>
          <a:stretch/>
        </p:blipFill>
        <p:spPr bwMode="auto">
          <a:xfrm flipH="1" flipV="1">
            <a:off x="-2" y="-1"/>
            <a:ext cx="9149339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http://images.fanpop.com/images/image_uploads/The-Cat-in-the-Hat--2003--dr-seuss-586714_1024_768.jpg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" y="1505"/>
            <a:ext cx="617838" cy="9220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rapezoid 8"/>
          <p:cNvSpPr/>
          <p:nvPr/>
        </p:nvSpPr>
        <p:spPr>
          <a:xfrm>
            <a:off x="488712" y="691977"/>
            <a:ext cx="129127" cy="177375"/>
          </a:xfrm>
          <a:prstGeom prst="flowChartPunchedCard">
            <a:avLst/>
          </a:prstGeom>
          <a:solidFill>
            <a:srgbClr val="009BA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ounded Rectangle 4"/>
          <p:cNvSpPr/>
          <p:nvPr/>
        </p:nvSpPr>
        <p:spPr>
          <a:xfrm>
            <a:off x="111211" y="1016682"/>
            <a:ext cx="8871424" cy="5545483"/>
          </a:xfrm>
          <a:prstGeom prst="roundRect">
            <a:avLst>
              <a:gd name="adj" fmla="val 1513"/>
            </a:avLst>
          </a:prstGeom>
          <a:solidFill>
            <a:schemeClr val="bg1">
              <a:alpha val="8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144408" y="990819"/>
            <a:ext cx="8921578" cy="5452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3800"/>
              </a:lnSpc>
            </a:pPr>
            <a:r>
              <a:rPr lang="en-US" sz="3200" baseline="30000" dirty="0">
                <a:latin typeface="Bookman Old Style" panose="02050604050505020204" pitchFamily="18" charset="0"/>
              </a:rPr>
              <a:t>	1 </a:t>
            </a:r>
            <a:r>
              <a:rPr lang="en-US" sz="3200" dirty="0">
                <a:latin typeface="Bookman Old Style" panose="02050604050505020204" pitchFamily="18" charset="0"/>
              </a:rPr>
              <a:t>Therefore, if there is any encourage-</a:t>
            </a:r>
            <a:r>
              <a:rPr lang="en-US" sz="3200" dirty="0" err="1">
                <a:latin typeface="Bookman Old Style" panose="02050604050505020204" pitchFamily="18" charset="0"/>
              </a:rPr>
              <a:t>ment</a:t>
            </a:r>
            <a:r>
              <a:rPr lang="en-US" sz="3200" dirty="0">
                <a:latin typeface="Bookman Old Style" panose="02050604050505020204" pitchFamily="18" charset="0"/>
              </a:rPr>
              <a:t> in Christ, any comfort in love, any sharing in the Spirit, any sympathy, </a:t>
            </a:r>
            <a:r>
              <a:rPr lang="en-US" sz="3200" baseline="30000" dirty="0">
                <a:latin typeface="Bookman Old Style" panose="02050604050505020204" pitchFamily="18" charset="0"/>
              </a:rPr>
              <a:t>2 </a:t>
            </a:r>
            <a:r>
              <a:rPr lang="en-US" sz="3200" dirty="0">
                <a:latin typeface="Bookman Old Style" panose="02050604050505020204" pitchFamily="18" charset="0"/>
              </a:rPr>
              <a:t>complete my joy by thinking the same way, having the same love, being united, and agreeing with each other. </a:t>
            </a:r>
            <a:r>
              <a:rPr lang="en-US" sz="3200" baseline="30000" dirty="0">
                <a:latin typeface="Bookman Old Style" panose="02050604050505020204" pitchFamily="18" charset="0"/>
              </a:rPr>
              <a:t>3 </a:t>
            </a:r>
            <a:r>
              <a:rPr lang="en-US" sz="3200" dirty="0">
                <a:latin typeface="Bookman Old Style" panose="02050604050505020204" pitchFamily="18" charset="0"/>
              </a:rPr>
              <a:t>Don’t do anything for selfish purposes, but with humility think of others as better than yourselves. </a:t>
            </a:r>
            <a:r>
              <a:rPr lang="en-US" sz="3200" baseline="30000" dirty="0">
                <a:latin typeface="Bookman Old Style" panose="02050604050505020204" pitchFamily="18" charset="0"/>
              </a:rPr>
              <a:t>4 </a:t>
            </a:r>
            <a:r>
              <a:rPr lang="en-US" sz="3200" dirty="0">
                <a:latin typeface="Bookman Old Style" panose="02050604050505020204" pitchFamily="18" charset="0"/>
              </a:rPr>
              <a:t>Instead of each person watching out for their own good, watch out for what is better for others.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729052" y="133515"/>
            <a:ext cx="789245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spc="300" dirty="0">
                <a:solidFill>
                  <a:schemeClr val="bg1"/>
                </a:solidFill>
                <a:latin typeface="Grinched" panose="02000000000000000000" pitchFamily="2" charset="0"/>
              </a:rPr>
              <a:t>Philippians 2:1-9 (CEB)</a:t>
            </a:r>
          </a:p>
        </p:txBody>
      </p:sp>
    </p:spTree>
    <p:extLst>
      <p:ext uri="{BB962C8B-B14F-4D97-AF65-F5344CB8AC3E}">
        <p14:creationId xmlns:p14="http://schemas.microsoft.com/office/powerpoint/2010/main" val="185684289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http://m.seussville.com/images/gameBackground.png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4144"/>
          <a:stretch/>
        </p:blipFill>
        <p:spPr bwMode="auto">
          <a:xfrm flipH="1" flipV="1">
            <a:off x="-2" y="-1"/>
            <a:ext cx="9149339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http://images.fanpop.com/images/image_uploads/The-Cat-in-the-Hat--2003--dr-seuss-586714_1024_768.jpg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" y="1505"/>
            <a:ext cx="617838" cy="9220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rapezoid 8"/>
          <p:cNvSpPr/>
          <p:nvPr/>
        </p:nvSpPr>
        <p:spPr>
          <a:xfrm>
            <a:off x="488712" y="691977"/>
            <a:ext cx="129127" cy="177375"/>
          </a:xfrm>
          <a:prstGeom prst="flowChartPunchedCard">
            <a:avLst/>
          </a:prstGeom>
          <a:solidFill>
            <a:srgbClr val="009BA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ounded Rectangle 4"/>
          <p:cNvSpPr/>
          <p:nvPr/>
        </p:nvSpPr>
        <p:spPr>
          <a:xfrm>
            <a:off x="111211" y="1016682"/>
            <a:ext cx="8871424" cy="5545483"/>
          </a:xfrm>
          <a:prstGeom prst="roundRect">
            <a:avLst>
              <a:gd name="adj" fmla="val 1513"/>
            </a:avLst>
          </a:prstGeom>
          <a:solidFill>
            <a:schemeClr val="bg1">
              <a:alpha val="8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144408" y="990819"/>
            <a:ext cx="8921578" cy="44781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3800"/>
              </a:lnSpc>
            </a:pPr>
            <a:r>
              <a:rPr lang="en-US" sz="3200" baseline="30000" dirty="0">
                <a:latin typeface="Bookman Old Style" panose="02050604050505020204" pitchFamily="18" charset="0"/>
              </a:rPr>
              <a:t>	5 </a:t>
            </a:r>
            <a:r>
              <a:rPr lang="en-US" sz="3200" dirty="0">
                <a:latin typeface="Bookman Old Style" panose="02050604050505020204" pitchFamily="18" charset="0"/>
              </a:rPr>
              <a:t>Adopt the attitude that was in Christ Jesus: </a:t>
            </a:r>
            <a:r>
              <a:rPr lang="en-US" sz="3200" baseline="30000" dirty="0">
                <a:latin typeface="Bookman Old Style" panose="02050604050505020204" pitchFamily="18" charset="0"/>
              </a:rPr>
              <a:t>6 </a:t>
            </a:r>
            <a:r>
              <a:rPr lang="en-US" sz="3200" dirty="0">
                <a:latin typeface="Bookman Old Style" panose="02050604050505020204" pitchFamily="18" charset="0"/>
              </a:rPr>
              <a:t>Though He was in the form of God, He did not consider being equal with God something to exploit. </a:t>
            </a:r>
            <a:r>
              <a:rPr lang="en-US" sz="3200" baseline="30000" dirty="0">
                <a:latin typeface="Bookman Old Style" panose="02050604050505020204" pitchFamily="18" charset="0"/>
              </a:rPr>
              <a:t>7 </a:t>
            </a:r>
            <a:r>
              <a:rPr lang="en-US" sz="3200" dirty="0">
                <a:latin typeface="Bookman Old Style" panose="02050604050505020204" pitchFamily="18" charset="0"/>
              </a:rPr>
              <a:t>But He emptied Himself by taking the form of a slave and by becoming like human beings. When He found Himself in the form of a human, </a:t>
            </a:r>
            <a:r>
              <a:rPr lang="en-US" sz="3200" baseline="30000" dirty="0">
                <a:latin typeface="Bookman Old Style" panose="02050604050505020204" pitchFamily="18" charset="0"/>
              </a:rPr>
              <a:t>8 </a:t>
            </a:r>
            <a:r>
              <a:rPr lang="en-US" sz="3200" dirty="0">
                <a:latin typeface="Bookman Old Style" panose="02050604050505020204" pitchFamily="18" charset="0"/>
              </a:rPr>
              <a:t>He humbled Himself by becoming obedient to the point of death, even death on a cross.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729052" y="133515"/>
            <a:ext cx="789245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spc="300" dirty="0">
                <a:solidFill>
                  <a:schemeClr val="bg1"/>
                </a:solidFill>
                <a:latin typeface="Grinched" panose="02000000000000000000" pitchFamily="2" charset="0"/>
              </a:rPr>
              <a:t>Philippians 2:1-9 (CEB)</a:t>
            </a:r>
          </a:p>
        </p:txBody>
      </p:sp>
    </p:spTree>
    <p:extLst>
      <p:ext uri="{BB962C8B-B14F-4D97-AF65-F5344CB8AC3E}">
        <p14:creationId xmlns:p14="http://schemas.microsoft.com/office/powerpoint/2010/main" val="143142901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http://m.seussville.com/images/gameBackground.png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4144"/>
          <a:stretch/>
        </p:blipFill>
        <p:spPr bwMode="auto">
          <a:xfrm flipH="1" flipV="1">
            <a:off x="-2" y="-1"/>
            <a:ext cx="9149339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http://images.fanpop.com/images/image_uploads/The-Cat-in-the-Hat--2003--dr-seuss-586714_1024_768.jpg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" y="1505"/>
            <a:ext cx="617838" cy="9220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rapezoid 8"/>
          <p:cNvSpPr/>
          <p:nvPr/>
        </p:nvSpPr>
        <p:spPr>
          <a:xfrm>
            <a:off x="488712" y="691977"/>
            <a:ext cx="129127" cy="177375"/>
          </a:xfrm>
          <a:prstGeom prst="flowChartPunchedCard">
            <a:avLst/>
          </a:prstGeom>
          <a:solidFill>
            <a:srgbClr val="009BA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729052" y="133515"/>
            <a:ext cx="789245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spc="300" dirty="0">
                <a:solidFill>
                  <a:schemeClr val="bg1"/>
                </a:solidFill>
                <a:latin typeface="Grinched" panose="02000000000000000000" pitchFamily="2" charset="0"/>
              </a:rPr>
              <a:t>Hanging Out in the Mud</a:t>
            </a:r>
          </a:p>
        </p:txBody>
      </p:sp>
      <p:sp>
        <p:nvSpPr>
          <p:cNvPr id="5" name="Rounded Rectangle 4"/>
          <p:cNvSpPr/>
          <p:nvPr/>
        </p:nvSpPr>
        <p:spPr>
          <a:xfrm>
            <a:off x="250716" y="1016682"/>
            <a:ext cx="8624344" cy="5505142"/>
          </a:xfrm>
          <a:prstGeom prst="roundRect">
            <a:avLst>
              <a:gd name="adj" fmla="val 1513"/>
            </a:avLst>
          </a:prstGeom>
          <a:solidFill>
            <a:schemeClr val="bg1">
              <a:alpha val="8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305883" y="1428098"/>
            <a:ext cx="7192659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800"/>
              </a:spcAft>
            </a:pPr>
            <a:r>
              <a:rPr lang="en-US" sz="4400" b="1" spc="-1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Run a contentment “check”</a:t>
            </a:r>
          </a:p>
          <a:p>
            <a:pPr algn="r">
              <a:spcAft>
                <a:spcPts val="1800"/>
              </a:spcAft>
            </a:pPr>
            <a:r>
              <a:rPr lang="en-US" sz="4400" b="1" spc="-1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Be a blessing to others</a:t>
            </a:r>
            <a:r>
              <a:rPr lang="en-US" sz="4400" b="1" spc="-150" dirty="0">
                <a:solidFill>
                  <a:srgbClr val="DDED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…..</a:t>
            </a:r>
          </a:p>
          <a:p>
            <a:pPr>
              <a:spcAft>
                <a:spcPts val="3600"/>
              </a:spcAft>
            </a:pPr>
            <a:endParaRPr lang="en-US" sz="4400" b="1" spc="-150" dirty="0">
              <a:solidFill>
                <a:srgbClr val="DDEDF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flipH="1">
            <a:off x="308920" y="1035630"/>
            <a:ext cx="1170735" cy="1238185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653750" y="2035449"/>
            <a:ext cx="1170735" cy="1238185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277436" y="3341997"/>
            <a:ext cx="7597624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b="1" spc="-150" dirty="0">
                <a:latin typeface="Times New Roman" panose="02020603050405020304" pitchFamily="18" charset="0"/>
                <a:ea typeface="Times New Roman" panose="02020603050405020304" pitchFamily="18" charset="0"/>
              </a:rPr>
              <a:t>Keep a firm footing on your Rock</a:t>
            </a:r>
          </a:p>
          <a:p>
            <a:r>
              <a:rPr lang="en-US" sz="2000" b="1" spc="-15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</a:p>
          <a:p>
            <a:pPr algn="r"/>
            <a:r>
              <a:rPr lang="en-US" sz="4400" b="1" spc="-150" dirty="0">
                <a:latin typeface="Times New Roman" panose="02020603050405020304" pitchFamily="18" charset="0"/>
                <a:ea typeface="Times New Roman" panose="02020603050405020304" pitchFamily="18" charset="0"/>
              </a:rPr>
              <a:t>Stay missionaries in the mud</a:t>
            </a:r>
            <a:r>
              <a:rPr lang="en-US" sz="4400" b="1" spc="-150" dirty="0">
                <a:solidFill>
                  <a:srgbClr val="DDEDF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…..</a:t>
            </a: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flipH="1">
            <a:off x="308919" y="2854591"/>
            <a:ext cx="1170735" cy="1238185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698360" y="3821089"/>
            <a:ext cx="1170735" cy="12381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834960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http://m.seussville.com/images/gameBackground.png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4144"/>
          <a:stretch/>
        </p:blipFill>
        <p:spPr bwMode="auto">
          <a:xfrm flipH="1" flipV="1">
            <a:off x="-2" y="-1"/>
            <a:ext cx="9149339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http://images.fanpop.com/images/image_uploads/The-Cat-in-the-Hat--2003--dr-seuss-586714_1024_768.jpg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" y="1505"/>
            <a:ext cx="617838" cy="9220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rapezoid 8"/>
          <p:cNvSpPr/>
          <p:nvPr/>
        </p:nvSpPr>
        <p:spPr>
          <a:xfrm>
            <a:off x="488712" y="691977"/>
            <a:ext cx="129127" cy="177375"/>
          </a:xfrm>
          <a:prstGeom prst="flowChartPunchedCard">
            <a:avLst/>
          </a:prstGeom>
          <a:solidFill>
            <a:srgbClr val="009BA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729052" y="106621"/>
            <a:ext cx="766191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spc="300" dirty="0">
                <a:solidFill>
                  <a:schemeClr val="bg1"/>
                </a:solidFill>
                <a:latin typeface="Grinched" panose="02000000000000000000" pitchFamily="2" charset="0"/>
              </a:rPr>
              <a:t>Matthew 7:24-27 (CEB)</a:t>
            </a:r>
          </a:p>
        </p:txBody>
      </p:sp>
      <p:sp>
        <p:nvSpPr>
          <p:cNvPr id="5" name="Rounded Rectangle 4"/>
          <p:cNvSpPr/>
          <p:nvPr/>
        </p:nvSpPr>
        <p:spPr>
          <a:xfrm>
            <a:off x="228599" y="937619"/>
            <a:ext cx="8700247" cy="5543864"/>
          </a:xfrm>
          <a:prstGeom prst="roundRect">
            <a:avLst>
              <a:gd name="adj" fmla="val 1513"/>
            </a:avLst>
          </a:prstGeom>
          <a:solidFill>
            <a:schemeClr val="bg1">
              <a:alpha val="8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228599" y="950112"/>
            <a:ext cx="8804190" cy="54334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3200"/>
              </a:lnSpc>
            </a:pPr>
            <a:r>
              <a:rPr lang="en-US" sz="3200" baseline="30000" dirty="0">
                <a:latin typeface="Bookman Old Style" panose="02050604050505020204" pitchFamily="18" charset="0"/>
              </a:rPr>
              <a:t>	24 </a:t>
            </a:r>
            <a:r>
              <a:rPr lang="en-US" sz="3200" dirty="0">
                <a:latin typeface="Bookman Old Style" panose="02050604050505020204" pitchFamily="18" charset="0"/>
              </a:rPr>
              <a:t>“Everybody who hears these words of mine and puts them into practice is like a wise builder who built a house on bedrock. </a:t>
            </a:r>
            <a:r>
              <a:rPr lang="en-US" sz="3200" baseline="30000" dirty="0">
                <a:latin typeface="Bookman Old Style" panose="02050604050505020204" pitchFamily="18" charset="0"/>
              </a:rPr>
              <a:t>25 </a:t>
            </a:r>
            <a:r>
              <a:rPr lang="en-US" sz="3200" dirty="0">
                <a:latin typeface="Bookman Old Style" panose="02050604050505020204" pitchFamily="18" charset="0"/>
              </a:rPr>
              <a:t>The rain fell, the floods came, and the wind blew and beat against that house. It didn’t fall because it was firmly set on bedrock. </a:t>
            </a:r>
            <a:r>
              <a:rPr lang="en-US" sz="3200" baseline="30000" dirty="0">
                <a:latin typeface="Bookman Old Style" panose="02050604050505020204" pitchFamily="18" charset="0"/>
              </a:rPr>
              <a:t>26 </a:t>
            </a:r>
            <a:r>
              <a:rPr lang="en-US" sz="3200" dirty="0">
                <a:latin typeface="Bookman Old Style" panose="02050604050505020204" pitchFamily="18" charset="0"/>
              </a:rPr>
              <a:t>But everybody who hears these words of mine and doesn’t put them into practice will be like a fool who built a house on sand. </a:t>
            </a:r>
            <a:r>
              <a:rPr lang="en-US" sz="3200" baseline="30000" dirty="0">
                <a:latin typeface="Bookman Old Style" panose="02050604050505020204" pitchFamily="18" charset="0"/>
              </a:rPr>
              <a:t>27 </a:t>
            </a:r>
            <a:r>
              <a:rPr lang="en-US" sz="3200" dirty="0">
                <a:latin typeface="Bookman Old Style" panose="02050604050505020204" pitchFamily="18" charset="0"/>
              </a:rPr>
              <a:t>The rain fell, the floods came, and the wind blew and beat against that house. It fell and was completely destroyed.”</a:t>
            </a:r>
          </a:p>
        </p:txBody>
      </p:sp>
    </p:spTree>
    <p:extLst>
      <p:ext uri="{BB962C8B-B14F-4D97-AF65-F5344CB8AC3E}">
        <p14:creationId xmlns:p14="http://schemas.microsoft.com/office/powerpoint/2010/main" val="104749074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 descr="http://a5.mzstatic.com/us/r1000/028/Purple/1c/68/59/mzl.qpgsdmbj.1024x1024-6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607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8808096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Image result for ted geisel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7923" y="1035424"/>
            <a:ext cx="8004854" cy="4177833"/>
          </a:xfrm>
          <a:prstGeom prst="round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0" name="Picture 2" descr="http://images.clipartpanda.com/maverick-clipart-niXnAn5iB.jpeg"/>
          <p:cNvPicPr>
            <a:picLocks noChangeAspect="1" noChangeArrowheads="1"/>
          </p:cNvPicPr>
          <p:nvPr/>
        </p:nvPicPr>
        <p:blipFill>
          <a:blip r:embed="rId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4059" y="0"/>
            <a:ext cx="9129941" cy="66831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4213882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 descr="http://a5.mzstatic.com/us/r1000/028/Purple/1c/68/59/mzl.qpgsdmbj.1024x1024-6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607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8606302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 descr="http://a5.mzstatic.com/us/r1000/028/Purple/1c/68/59/mzl.qpgsdmbj.1024x1024-6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607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477891" y="380111"/>
            <a:ext cx="4470627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6000" dirty="0">
                <a:solidFill>
                  <a:srgbClr val="2755D5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Y</a:t>
            </a:r>
            <a:r>
              <a:rPr lang="en-US" sz="6000" strike="sngStrike" dirty="0">
                <a:solidFill>
                  <a:srgbClr val="2755D5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ou </a:t>
            </a:r>
            <a:r>
              <a:rPr lang="en-US" sz="6000" strike="sngStrike" dirty="0" err="1">
                <a:solidFill>
                  <a:srgbClr val="2755D5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</a:t>
            </a:r>
            <a:r>
              <a:rPr lang="en-US" sz="6000" dirty="0" err="1">
                <a:solidFill>
                  <a:srgbClr val="2755D5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URTLE</a:t>
            </a:r>
            <a:endParaRPr lang="en-US" sz="6000" dirty="0">
              <a:solidFill>
                <a:srgbClr val="2755D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785111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 descr="http://a5.mzstatic.com/us/r1000/028/Purple/1c/68/59/mzl.qpgsdmbj.1024x1024-6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607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477891" y="380111"/>
            <a:ext cx="4470627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6000" dirty="0">
                <a:solidFill>
                  <a:srgbClr val="2755D5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Y</a:t>
            </a:r>
            <a:r>
              <a:rPr lang="en-US" sz="6000" strike="sngStrike" dirty="0">
                <a:solidFill>
                  <a:srgbClr val="2755D5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ou </a:t>
            </a:r>
            <a:r>
              <a:rPr lang="en-US" sz="6000" strike="sngStrike" dirty="0" err="1">
                <a:solidFill>
                  <a:srgbClr val="2755D5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</a:t>
            </a:r>
            <a:r>
              <a:rPr lang="en-US" sz="6000" dirty="0" err="1">
                <a:solidFill>
                  <a:srgbClr val="2755D5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URTLE</a:t>
            </a:r>
            <a:endParaRPr lang="en-US" sz="6000" dirty="0">
              <a:solidFill>
                <a:srgbClr val="2755D5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59615" y="1366212"/>
            <a:ext cx="496584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>
                <a:solidFill>
                  <a:srgbClr val="2755D5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Solomon’s Pond = Sala-ma-</a:t>
            </a:r>
            <a:r>
              <a:rPr lang="en-US" sz="2800" dirty="0" err="1">
                <a:solidFill>
                  <a:srgbClr val="2755D5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Sond</a:t>
            </a:r>
            <a:endParaRPr lang="en-US" sz="2800" dirty="0">
              <a:solidFill>
                <a:srgbClr val="2755D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38436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://a2.mzstatic.com/us/r1000/003/Purple/d9/4b/d8/mzl.sspasgbm.1024x1024-6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607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0" y="6145306"/>
            <a:ext cx="806824" cy="69924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090242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http://m.seussville.com/images/gameBackground.png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4144"/>
          <a:stretch/>
        </p:blipFill>
        <p:spPr bwMode="auto">
          <a:xfrm flipH="1" flipV="1">
            <a:off x="-2" y="-1"/>
            <a:ext cx="9149339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http://images.fanpop.com/images/image_uploads/The-Cat-in-the-Hat--2003--dr-seuss-586714_1024_768.jpg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" y="1505"/>
            <a:ext cx="617838" cy="9220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rapezoid 8"/>
          <p:cNvSpPr/>
          <p:nvPr/>
        </p:nvSpPr>
        <p:spPr>
          <a:xfrm>
            <a:off x="488712" y="691977"/>
            <a:ext cx="129127" cy="177375"/>
          </a:xfrm>
          <a:prstGeom prst="flowChartPunchedCard">
            <a:avLst/>
          </a:prstGeom>
          <a:solidFill>
            <a:srgbClr val="009BA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729052" y="133515"/>
            <a:ext cx="789245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spc="300" dirty="0">
                <a:solidFill>
                  <a:schemeClr val="bg1"/>
                </a:solidFill>
                <a:latin typeface="Grinched" panose="02000000000000000000" pitchFamily="2" charset="0"/>
              </a:rPr>
              <a:t>Hanging Out in the Mud</a:t>
            </a:r>
          </a:p>
        </p:txBody>
      </p:sp>
      <p:sp>
        <p:nvSpPr>
          <p:cNvPr id="5" name="Rounded Rectangle 4"/>
          <p:cNvSpPr/>
          <p:nvPr/>
        </p:nvSpPr>
        <p:spPr>
          <a:xfrm>
            <a:off x="250716" y="1016682"/>
            <a:ext cx="8624344" cy="5505142"/>
          </a:xfrm>
          <a:prstGeom prst="roundRect">
            <a:avLst>
              <a:gd name="adj" fmla="val 1513"/>
            </a:avLst>
          </a:prstGeom>
          <a:solidFill>
            <a:schemeClr val="bg1">
              <a:alpha val="8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305883" y="1508780"/>
            <a:ext cx="719265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3600"/>
              </a:spcAft>
            </a:pPr>
            <a:r>
              <a:rPr lang="en-US" sz="4400" b="1" spc="-1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Run a contentment “check”</a:t>
            </a:r>
          </a:p>
        </p:txBody>
      </p:sp>
      <p:sp>
        <p:nvSpPr>
          <p:cNvPr id="14" name="Rectangle 13"/>
          <p:cNvSpPr/>
          <p:nvPr/>
        </p:nvSpPr>
        <p:spPr>
          <a:xfrm>
            <a:off x="760130" y="3832850"/>
            <a:ext cx="7861377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i="1" dirty="0">
                <a:latin typeface="Bookman Old Style" panose="02050604050505020204" pitchFamily="18" charset="0"/>
              </a:rPr>
              <a:t>1 Thess. 5:18 “Give thanks in all circumstances because this is God’s will for you in Christ Jesus.”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flipH="1">
            <a:off x="308920" y="1089418"/>
            <a:ext cx="1170735" cy="12381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56743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http://m.seussville.com/images/gameBackground.png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4144"/>
          <a:stretch/>
        </p:blipFill>
        <p:spPr bwMode="auto">
          <a:xfrm flipH="1" flipV="1">
            <a:off x="-2" y="-1"/>
            <a:ext cx="9149339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http://images.fanpop.com/images/image_uploads/The-Cat-in-the-Hat--2003--dr-seuss-586714_1024_768.jpg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" y="1505"/>
            <a:ext cx="617838" cy="9220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rapezoid 8"/>
          <p:cNvSpPr/>
          <p:nvPr/>
        </p:nvSpPr>
        <p:spPr>
          <a:xfrm>
            <a:off x="488712" y="691977"/>
            <a:ext cx="129127" cy="177375"/>
          </a:xfrm>
          <a:prstGeom prst="flowChartPunchedCard">
            <a:avLst/>
          </a:prstGeom>
          <a:solidFill>
            <a:srgbClr val="009BA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729052" y="133515"/>
            <a:ext cx="789245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spc="300" dirty="0">
                <a:solidFill>
                  <a:schemeClr val="bg1"/>
                </a:solidFill>
                <a:latin typeface="Grinched" panose="02000000000000000000" pitchFamily="2" charset="0"/>
              </a:rPr>
              <a:t>Hanging Out in the Mud</a:t>
            </a:r>
          </a:p>
        </p:txBody>
      </p:sp>
      <p:sp>
        <p:nvSpPr>
          <p:cNvPr id="5" name="Rounded Rectangle 4"/>
          <p:cNvSpPr/>
          <p:nvPr/>
        </p:nvSpPr>
        <p:spPr>
          <a:xfrm>
            <a:off x="250716" y="1016682"/>
            <a:ext cx="8624344" cy="5505142"/>
          </a:xfrm>
          <a:prstGeom prst="roundRect">
            <a:avLst>
              <a:gd name="adj" fmla="val 1513"/>
            </a:avLst>
          </a:prstGeom>
          <a:solidFill>
            <a:schemeClr val="bg1">
              <a:alpha val="8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50716" y="1997839"/>
            <a:ext cx="8624344" cy="24314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40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Bulletin Insert: Sermon Notes</a:t>
            </a:r>
          </a:p>
          <a:p>
            <a:pPr algn="just"/>
            <a:r>
              <a:rPr lang="en-US" sz="16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</a:p>
          <a:p>
            <a:pPr algn="just"/>
            <a:r>
              <a:rPr lang="en-US" sz="2400" u="sng" dirty="0">
                <a:latin typeface="Times New Roman" panose="02020603050405020304" pitchFamily="18" charset="0"/>
                <a:ea typeface="Times New Roman" panose="02020603050405020304" pitchFamily="18" charset="0"/>
              </a:rPr>
              <a:t>3 Things you really want: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	      </a:t>
            </a:r>
            <a:r>
              <a:rPr lang="en-US" sz="2400" u="sng" dirty="0">
                <a:latin typeface="Times New Roman" panose="02020603050405020304" pitchFamily="18" charset="0"/>
                <a:ea typeface="Times New Roman" panose="02020603050405020304" pitchFamily="18" charset="0"/>
              </a:rPr>
              <a:t>3 Things that are so glad you have:</a:t>
            </a:r>
            <a:endParaRPr lang="en-US" sz="2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2286000" marR="0" indent="-1828800" algn="just">
              <a:spcBef>
                <a:spcPts val="0"/>
              </a:spcBef>
              <a:spcAft>
                <a:spcPts val="0"/>
              </a:spcAft>
              <a:tabLst>
                <a:tab pos="-914400" algn="l"/>
              </a:tabLst>
            </a:pP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1. 				1. </a:t>
            </a:r>
          </a:p>
          <a:p>
            <a:pPr marL="2286000" marR="0" indent="-1828800" algn="just">
              <a:spcBef>
                <a:spcPts val="0"/>
              </a:spcBef>
              <a:spcAft>
                <a:spcPts val="0"/>
              </a:spcAft>
              <a:tabLst>
                <a:tab pos="-914400" algn="l"/>
              </a:tabLst>
            </a:pP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2. 				2. </a:t>
            </a:r>
          </a:p>
          <a:p>
            <a:pPr marL="2286000" marR="0" indent="-1828800" algn="just">
              <a:spcBef>
                <a:spcPts val="0"/>
              </a:spcBef>
              <a:spcAft>
                <a:spcPts val="0"/>
              </a:spcAft>
              <a:tabLst>
                <a:tab pos="-914400" algn="l"/>
              </a:tabLst>
            </a:pP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3. 				3. </a:t>
            </a:r>
            <a:endParaRPr lang="en-US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4213688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1884</TotalTime>
  <Words>343</Words>
  <Application>Microsoft Office PowerPoint</Application>
  <PresentationFormat>On-screen Show (4:3)</PresentationFormat>
  <Paragraphs>54</Paragraphs>
  <Slides>20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8" baseType="lpstr">
      <vt:lpstr>Aharoni</vt:lpstr>
      <vt:lpstr>Arial</vt:lpstr>
      <vt:lpstr>Bookman Old Style</vt:lpstr>
      <vt:lpstr>Calibri</vt:lpstr>
      <vt:lpstr>Calibri Light</vt:lpstr>
      <vt:lpstr>Grinched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Baxter Healthcare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Werner, Teresa A</dc:creator>
  <cp:lastModifiedBy>Forest Hills UMC </cp:lastModifiedBy>
  <cp:revision>56</cp:revision>
  <dcterms:created xsi:type="dcterms:W3CDTF">2016-08-18T16:57:01Z</dcterms:created>
  <dcterms:modified xsi:type="dcterms:W3CDTF">2016-09-26T15:36:06Z</dcterms:modified>
</cp:coreProperties>
</file>