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 id="262" r:id="rId3"/>
    <p:sldId id="272" r:id="rId4"/>
    <p:sldId id="313" r:id="rId5"/>
    <p:sldId id="31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E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23" autoAdjust="0"/>
    <p:restoredTop sz="94660"/>
  </p:normalViewPr>
  <p:slideViewPr>
    <p:cSldViewPr snapToGrid="0" showGuides="1">
      <p:cViewPr varScale="1">
        <p:scale>
          <a:sx n="58" d="100"/>
          <a:sy n="58" d="100"/>
        </p:scale>
        <p:origin x="1098" y="72"/>
      </p:cViewPr>
      <p:guideLst>
        <p:guide orient="horz" pos="2136"/>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D5DDA1-11EB-41EF-B6A3-57D635C06651}" type="datetimeFigureOut">
              <a:rPr lang="en-US" smtClean="0"/>
              <a:t>6/27/2017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418319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5DDA1-11EB-41EF-B6A3-57D635C06651}" type="datetimeFigureOut">
              <a:rPr lang="en-US" smtClean="0"/>
              <a:t>6/27/2017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388364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5DDA1-11EB-41EF-B6A3-57D635C06651}" type="datetimeFigureOut">
              <a:rPr lang="en-US" smtClean="0"/>
              <a:t>6/27/2017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2754016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5DDA1-11EB-41EF-B6A3-57D635C06651}" type="datetimeFigureOut">
              <a:rPr lang="en-US" smtClean="0"/>
              <a:t>6/27/2017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277755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D5DDA1-11EB-41EF-B6A3-57D635C06651}" type="datetimeFigureOut">
              <a:rPr lang="en-US" smtClean="0"/>
              <a:t>6/27/2017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42344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D5DDA1-11EB-41EF-B6A3-57D635C06651}" type="datetimeFigureOut">
              <a:rPr lang="en-US" smtClean="0"/>
              <a:t>6/27/2017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2010013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D5DDA1-11EB-41EF-B6A3-57D635C06651}" type="datetimeFigureOut">
              <a:rPr lang="en-US" smtClean="0"/>
              <a:t>6/27/2017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1434393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D5DDA1-11EB-41EF-B6A3-57D635C06651}" type="datetimeFigureOut">
              <a:rPr lang="en-US" smtClean="0"/>
              <a:t>6/27/2017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45809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D5DDA1-11EB-41EF-B6A3-57D635C06651}" type="datetimeFigureOut">
              <a:rPr lang="en-US" smtClean="0"/>
              <a:t>6/27/2017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2440330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D5DDA1-11EB-41EF-B6A3-57D635C06651}" type="datetimeFigureOut">
              <a:rPr lang="en-US" smtClean="0"/>
              <a:t>6/27/2017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373240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D5DDA1-11EB-41EF-B6A3-57D635C06651}" type="datetimeFigureOut">
              <a:rPr lang="en-US" smtClean="0"/>
              <a:t>6/27/2017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1E0C00-D0C5-4251-A72A-A4D2944A7039}" type="slidenum">
              <a:rPr lang="en-US" smtClean="0"/>
              <a:t>‹#›</a:t>
            </a:fld>
            <a:endParaRPr lang="en-US"/>
          </a:p>
        </p:txBody>
      </p:sp>
    </p:spTree>
    <p:extLst>
      <p:ext uri="{BB962C8B-B14F-4D97-AF65-F5344CB8AC3E}">
        <p14:creationId xmlns:p14="http://schemas.microsoft.com/office/powerpoint/2010/main" val="304920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5DDA1-11EB-41EF-B6A3-57D635C06651}" type="datetimeFigureOut">
              <a:rPr lang="en-US" smtClean="0"/>
              <a:t>6/27/2017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1E0C00-D0C5-4251-A72A-A4D2944A7039}" type="slidenum">
              <a:rPr lang="en-US" smtClean="0"/>
              <a:t>‹#›</a:t>
            </a:fld>
            <a:endParaRPr lang="en-US"/>
          </a:p>
        </p:txBody>
      </p:sp>
    </p:spTree>
    <p:extLst>
      <p:ext uri="{BB962C8B-B14F-4D97-AF65-F5344CB8AC3E}">
        <p14:creationId xmlns:p14="http://schemas.microsoft.com/office/powerpoint/2010/main" val="3685338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3544"/>
            <a:ext cx="9144001" cy="6890658"/>
          </a:xfrm>
          <a:prstGeom prst="rect">
            <a:avLst/>
          </a:prstGeom>
        </p:spPr>
      </p:pic>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l="32353" t="13943" r="29265" b="11820"/>
          <a:stretch/>
        </p:blipFill>
        <p:spPr>
          <a:xfrm>
            <a:off x="3248904" y="1415790"/>
            <a:ext cx="2646189" cy="3832412"/>
          </a:xfrm>
          <a:prstGeom prst="rect">
            <a:avLst/>
          </a:prstGeom>
          <a:ln>
            <a:noFill/>
          </a:ln>
          <a:effectLst>
            <a:outerShdw blurRad="292100" dist="139700" dir="2700000" algn="tl" rotWithShape="0">
              <a:srgbClr val="333333">
                <a:alpha val="65000"/>
              </a:srgbClr>
            </a:outerShdw>
          </a:effectLst>
        </p:spPr>
      </p:pic>
      <p:sp>
        <p:nvSpPr>
          <p:cNvPr id="4" name="TextBox 3"/>
          <p:cNvSpPr txBox="1"/>
          <p:nvPr/>
        </p:nvSpPr>
        <p:spPr>
          <a:xfrm>
            <a:off x="-3" y="190246"/>
            <a:ext cx="9144001" cy="1015663"/>
          </a:xfrm>
          <a:prstGeom prst="rect">
            <a:avLst/>
          </a:prstGeom>
          <a:noFill/>
        </p:spPr>
        <p:txBody>
          <a:bodyPr wrap="square" rtlCol="0">
            <a:spAutoFit/>
          </a:bodyPr>
          <a:lstStyle/>
          <a:p>
            <a:pPr algn="ctr"/>
            <a:r>
              <a:rPr lang="en-US" sz="6000" cap="small" dirty="0">
                <a:solidFill>
                  <a:schemeClr val="bg1"/>
                </a:solidFill>
                <a:latin typeface="Times New Roman" panose="02020603050405020304" pitchFamily="18" charset="0"/>
                <a:cs typeface="Times New Roman" panose="02020603050405020304" pitchFamily="18" charset="0"/>
              </a:rPr>
              <a:t>Habitat for Divinity</a:t>
            </a:r>
          </a:p>
        </p:txBody>
      </p:sp>
      <p:sp>
        <p:nvSpPr>
          <p:cNvPr id="6" name="TextBox 5"/>
          <p:cNvSpPr txBox="1"/>
          <p:nvPr/>
        </p:nvSpPr>
        <p:spPr>
          <a:xfrm>
            <a:off x="5845627" y="6052458"/>
            <a:ext cx="3298372"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Rev. Peter </a:t>
            </a:r>
            <a:r>
              <a:rPr lang="en-US" sz="3200" dirty="0" err="1">
                <a:latin typeface="Times New Roman" panose="02020603050405020304" pitchFamily="18" charset="0"/>
                <a:cs typeface="Times New Roman" panose="02020603050405020304" pitchFamily="18" charset="0"/>
              </a:rPr>
              <a:t>Milloy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91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3544"/>
            <a:ext cx="9144001" cy="6890658"/>
          </a:xfrm>
          <a:prstGeom prst="rect">
            <a:avLst/>
          </a:prstGeom>
        </p:spPr>
      </p:pic>
      <p:pic>
        <p:nvPicPr>
          <p:cNvPr id="1028" name="Picture 4" descr="Image result for Tabernac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35" y="420573"/>
            <a:ext cx="8638929" cy="5940653"/>
          </a:xfrm>
          <a:prstGeom prst="roundRect">
            <a:avLst>
              <a:gd name="adj" fmla="val 11967"/>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84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3544"/>
            <a:ext cx="9144001" cy="6890658"/>
          </a:xfrm>
          <a:prstGeom prst="rect">
            <a:avLst/>
          </a:prstGeom>
        </p:spPr>
      </p:pic>
      <p:sp>
        <p:nvSpPr>
          <p:cNvPr id="3" name="Rounded Rectangle 2"/>
          <p:cNvSpPr/>
          <p:nvPr/>
        </p:nvSpPr>
        <p:spPr>
          <a:xfrm>
            <a:off x="201706" y="678172"/>
            <a:ext cx="8754035" cy="6018663"/>
          </a:xfrm>
          <a:prstGeom prst="roundRect">
            <a:avLst>
              <a:gd name="adj" fmla="val 63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2047" y="1018093"/>
            <a:ext cx="8754035" cy="5509200"/>
          </a:xfrm>
          <a:prstGeom prst="rect">
            <a:avLst/>
          </a:prstGeom>
        </p:spPr>
        <p:txBody>
          <a:bodyPr wrap="square">
            <a:spAutoFit/>
          </a:bodyPr>
          <a:lstStyle/>
          <a:p>
            <a:pPr marR="0" indent="457200">
              <a:spcBef>
                <a:spcPts val="0"/>
              </a:spcBef>
              <a:spcAft>
                <a:spcPts val="0"/>
              </a:spcAft>
            </a:pPr>
            <a:r>
              <a:rPr lang="en-US" sz="3200" baseline="30000" dirty="0">
                <a:latin typeface="Times New Roman" panose="02020603050405020304" pitchFamily="18" charset="0"/>
                <a:ea typeface="Times New Roman" panose="02020603050405020304" pitchFamily="18" charset="0"/>
              </a:rPr>
              <a:t>30 </a:t>
            </a:r>
            <a:r>
              <a:rPr lang="en-US" sz="3200" dirty="0">
                <a:latin typeface="Times New Roman" panose="02020603050405020304" pitchFamily="18" charset="0"/>
                <a:ea typeface="Times New Roman" panose="02020603050405020304" pitchFamily="18" charset="0"/>
              </a:rPr>
              <a:t>And Moses said to the people of Israel, “See, the Lord has called by name </a:t>
            </a:r>
            <a:r>
              <a:rPr lang="en-US" sz="3200" dirty="0" err="1">
                <a:latin typeface="Times New Roman" panose="02020603050405020304" pitchFamily="18" charset="0"/>
                <a:ea typeface="Times New Roman" panose="02020603050405020304" pitchFamily="18" charset="0"/>
              </a:rPr>
              <a:t>Bez′alel</a:t>
            </a:r>
            <a:r>
              <a:rPr lang="en-US" sz="3200" dirty="0">
                <a:latin typeface="Times New Roman" panose="02020603050405020304" pitchFamily="18" charset="0"/>
                <a:ea typeface="Times New Roman" panose="02020603050405020304" pitchFamily="18" charset="0"/>
              </a:rPr>
              <a:t> the son of Uri, son of </a:t>
            </a:r>
            <a:r>
              <a:rPr lang="en-US" sz="3200" dirty="0" err="1">
                <a:latin typeface="Times New Roman" panose="02020603050405020304" pitchFamily="18" charset="0"/>
                <a:ea typeface="Times New Roman" panose="02020603050405020304" pitchFamily="18" charset="0"/>
              </a:rPr>
              <a:t>Hur</a:t>
            </a:r>
            <a:r>
              <a:rPr lang="en-US" sz="3200" dirty="0">
                <a:latin typeface="Times New Roman" panose="02020603050405020304" pitchFamily="18" charset="0"/>
                <a:ea typeface="Times New Roman" panose="02020603050405020304" pitchFamily="18" charset="0"/>
              </a:rPr>
              <a:t>, of the tribe of Judah; </a:t>
            </a:r>
            <a:r>
              <a:rPr lang="en-US" sz="3200" baseline="30000" dirty="0">
                <a:latin typeface="Times New Roman" panose="02020603050405020304" pitchFamily="18" charset="0"/>
                <a:ea typeface="Times New Roman" panose="02020603050405020304" pitchFamily="18" charset="0"/>
              </a:rPr>
              <a:t>31 </a:t>
            </a:r>
            <a:r>
              <a:rPr lang="en-US" sz="3200" dirty="0">
                <a:latin typeface="Times New Roman" panose="02020603050405020304" pitchFamily="18" charset="0"/>
                <a:ea typeface="Times New Roman" panose="02020603050405020304" pitchFamily="18" charset="0"/>
              </a:rPr>
              <a:t>and he has filled him with the Spirit of God, with ability, with intelligence, with knowledge, and with all craftsmanship, </a:t>
            </a:r>
            <a:r>
              <a:rPr lang="en-US" sz="3200" baseline="30000" dirty="0">
                <a:latin typeface="Times New Roman" panose="02020603050405020304" pitchFamily="18" charset="0"/>
                <a:ea typeface="Times New Roman" panose="02020603050405020304" pitchFamily="18" charset="0"/>
              </a:rPr>
              <a:t>32 </a:t>
            </a:r>
            <a:r>
              <a:rPr lang="en-US" sz="3200" dirty="0">
                <a:latin typeface="Times New Roman" panose="02020603050405020304" pitchFamily="18" charset="0"/>
                <a:ea typeface="Times New Roman" panose="02020603050405020304" pitchFamily="18" charset="0"/>
              </a:rPr>
              <a:t>to devise artistic designs, to work in gold and silver and bronze, </a:t>
            </a:r>
            <a:r>
              <a:rPr lang="en-US" sz="3200" baseline="30000" dirty="0">
                <a:latin typeface="Times New Roman" panose="02020603050405020304" pitchFamily="18" charset="0"/>
                <a:ea typeface="Times New Roman" panose="02020603050405020304" pitchFamily="18" charset="0"/>
              </a:rPr>
              <a:t>33 </a:t>
            </a:r>
            <a:r>
              <a:rPr lang="en-US" sz="3200" dirty="0">
                <a:latin typeface="Times New Roman" panose="02020603050405020304" pitchFamily="18" charset="0"/>
                <a:ea typeface="Times New Roman" panose="02020603050405020304" pitchFamily="18" charset="0"/>
              </a:rPr>
              <a:t>in cutting stones for setting, and in carving wood, for work in every skilled craft. </a:t>
            </a:r>
            <a:r>
              <a:rPr lang="en-US" sz="3200" baseline="30000" dirty="0">
                <a:latin typeface="Times New Roman" panose="02020603050405020304" pitchFamily="18" charset="0"/>
                <a:ea typeface="Times New Roman" panose="02020603050405020304" pitchFamily="18" charset="0"/>
              </a:rPr>
              <a:t>34 </a:t>
            </a:r>
            <a:r>
              <a:rPr lang="en-US" sz="3200" dirty="0">
                <a:latin typeface="Times New Roman" panose="02020603050405020304" pitchFamily="18" charset="0"/>
                <a:ea typeface="Times New Roman" panose="02020603050405020304" pitchFamily="18" charset="0"/>
              </a:rPr>
              <a:t>And he has inspired him to teach, both him and </a:t>
            </a:r>
            <a:r>
              <a:rPr lang="en-US" sz="3200" dirty="0" err="1">
                <a:latin typeface="Times New Roman" panose="02020603050405020304" pitchFamily="18" charset="0"/>
                <a:ea typeface="Times New Roman" panose="02020603050405020304" pitchFamily="18" charset="0"/>
              </a:rPr>
              <a:t>Oho′liab</a:t>
            </a:r>
            <a:r>
              <a:rPr lang="en-US" sz="3200" dirty="0">
                <a:latin typeface="Times New Roman" panose="02020603050405020304" pitchFamily="18" charset="0"/>
                <a:ea typeface="Times New Roman" panose="02020603050405020304" pitchFamily="18" charset="0"/>
              </a:rPr>
              <a:t> the son of </a:t>
            </a:r>
            <a:r>
              <a:rPr lang="en-US" sz="3200" dirty="0" err="1">
                <a:latin typeface="Times New Roman" panose="02020603050405020304" pitchFamily="18" charset="0"/>
                <a:ea typeface="Times New Roman" panose="02020603050405020304" pitchFamily="18" charset="0"/>
              </a:rPr>
              <a:t>Ahis′amach</a:t>
            </a:r>
            <a:r>
              <a:rPr lang="en-US" sz="3200" dirty="0">
                <a:latin typeface="Times New Roman" panose="02020603050405020304" pitchFamily="18" charset="0"/>
                <a:ea typeface="Times New Roman" panose="02020603050405020304" pitchFamily="18" charset="0"/>
              </a:rPr>
              <a:t> of the tribe of Dan. </a:t>
            </a:r>
            <a:endParaRPr lang="en-US" sz="3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2" y="-35439"/>
            <a:ext cx="9144001" cy="769441"/>
          </a:xfrm>
          <a:prstGeom prst="rect">
            <a:avLst/>
          </a:prstGeom>
        </p:spPr>
        <p:txBody>
          <a:bodyPr wrap="square">
            <a:spAutoFit/>
          </a:bodyPr>
          <a:lstStyle/>
          <a:p>
            <a:pPr algn="ctr"/>
            <a:r>
              <a:rPr lang="en-US" sz="4400" b="1" dirty="0">
                <a:solidFill>
                  <a:schemeClr val="bg1"/>
                </a:solidFill>
                <a:latin typeface="Times New Roman" panose="02020603050405020304" pitchFamily="18" charset="0"/>
                <a:ea typeface="Times New Roman" panose="02020603050405020304" pitchFamily="18" charset="0"/>
              </a:rPr>
              <a:t>Exodus 35:30-36:1 (RSV)</a:t>
            </a:r>
            <a:endParaRPr lang="en-US" sz="4400" b="1" dirty="0">
              <a:solidFill>
                <a:schemeClr val="bg1"/>
              </a:solidFill>
            </a:endParaRPr>
          </a:p>
        </p:txBody>
      </p:sp>
    </p:spTree>
    <p:extLst>
      <p:ext uri="{BB962C8B-B14F-4D97-AF65-F5344CB8AC3E}">
        <p14:creationId xmlns:p14="http://schemas.microsoft.com/office/powerpoint/2010/main" val="3676044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3544"/>
            <a:ext cx="9144001" cy="6890658"/>
          </a:xfrm>
          <a:prstGeom prst="rect">
            <a:avLst/>
          </a:prstGeom>
        </p:spPr>
      </p:pic>
      <p:sp>
        <p:nvSpPr>
          <p:cNvPr id="3" name="Rounded Rectangle 2"/>
          <p:cNvSpPr/>
          <p:nvPr/>
        </p:nvSpPr>
        <p:spPr>
          <a:xfrm>
            <a:off x="201706" y="678172"/>
            <a:ext cx="8754035" cy="6018663"/>
          </a:xfrm>
          <a:prstGeom prst="roundRect">
            <a:avLst>
              <a:gd name="adj" fmla="val 63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2047" y="1061634"/>
            <a:ext cx="8754035" cy="5016758"/>
          </a:xfrm>
          <a:prstGeom prst="rect">
            <a:avLst/>
          </a:prstGeom>
        </p:spPr>
        <p:txBody>
          <a:bodyPr wrap="square">
            <a:spAutoFit/>
          </a:bodyPr>
          <a:lstStyle/>
          <a:p>
            <a:pPr marR="0" indent="457200">
              <a:spcBef>
                <a:spcPts val="0"/>
              </a:spcBef>
              <a:spcAft>
                <a:spcPts val="0"/>
              </a:spcAft>
            </a:pPr>
            <a:r>
              <a:rPr lang="en-US" sz="3200" baseline="30000" dirty="0">
                <a:latin typeface="Times New Roman" panose="02020603050405020304" pitchFamily="18" charset="0"/>
                <a:ea typeface="Times New Roman" panose="02020603050405020304" pitchFamily="18" charset="0"/>
              </a:rPr>
              <a:t>35 </a:t>
            </a:r>
            <a:r>
              <a:rPr lang="en-US" sz="3200" dirty="0">
                <a:latin typeface="Times New Roman" panose="02020603050405020304" pitchFamily="18" charset="0"/>
                <a:ea typeface="Times New Roman" panose="02020603050405020304" pitchFamily="18" charset="0"/>
              </a:rPr>
              <a:t>He has filled them with ability to do every sort of work done by a craftsman or by a designer or by an embroiderer in blue and purple and scarlet stuff and fine twined linen, or by a weaver—by any sort of workman or skilled designer. </a:t>
            </a:r>
          </a:p>
          <a:p>
            <a:pPr marR="0" indent="457200">
              <a:spcBef>
                <a:spcPts val="0"/>
              </a:spcBef>
              <a:spcAft>
                <a:spcPts val="0"/>
              </a:spcAft>
            </a:pPr>
            <a:r>
              <a:rPr lang="en-US" sz="3200" baseline="30000" dirty="0">
                <a:latin typeface="Times New Roman" panose="02020603050405020304" pitchFamily="18" charset="0"/>
                <a:ea typeface="Times New Roman" panose="02020603050405020304" pitchFamily="18" charset="0"/>
              </a:rPr>
              <a:t>36:1 </a:t>
            </a:r>
            <a:r>
              <a:rPr lang="en-US" sz="3200" dirty="0" err="1">
                <a:latin typeface="Times New Roman" panose="02020603050405020304" pitchFamily="18" charset="0"/>
                <a:ea typeface="Times New Roman" panose="02020603050405020304" pitchFamily="18" charset="0"/>
              </a:rPr>
              <a:t>Bez′alel</a:t>
            </a:r>
            <a:r>
              <a:rPr lang="en-US" sz="3200" dirty="0">
                <a:latin typeface="Times New Roman" panose="02020603050405020304" pitchFamily="18" charset="0"/>
                <a:ea typeface="Times New Roman" panose="02020603050405020304" pitchFamily="18" charset="0"/>
              </a:rPr>
              <a:t> and </a:t>
            </a:r>
            <a:r>
              <a:rPr lang="en-US" sz="3200" dirty="0" err="1">
                <a:latin typeface="Times New Roman" panose="02020603050405020304" pitchFamily="18" charset="0"/>
                <a:ea typeface="Times New Roman" panose="02020603050405020304" pitchFamily="18" charset="0"/>
              </a:rPr>
              <a:t>Oho′liab</a:t>
            </a:r>
            <a:r>
              <a:rPr lang="en-US" sz="3200" dirty="0">
                <a:latin typeface="Times New Roman" panose="02020603050405020304" pitchFamily="18" charset="0"/>
                <a:ea typeface="Times New Roman" panose="02020603050405020304" pitchFamily="18" charset="0"/>
              </a:rPr>
              <a:t> and every able man in whom the Lord has put ability and intelligence to know how to do any work in the construction of the sanctuary shall work in accordance with all that the Lord has commanded.”</a:t>
            </a:r>
            <a:endParaRPr lang="en-US" sz="3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2" y="-35439"/>
            <a:ext cx="9144001" cy="769441"/>
          </a:xfrm>
          <a:prstGeom prst="rect">
            <a:avLst/>
          </a:prstGeom>
        </p:spPr>
        <p:txBody>
          <a:bodyPr wrap="square">
            <a:spAutoFit/>
          </a:bodyPr>
          <a:lstStyle/>
          <a:p>
            <a:pPr algn="ctr"/>
            <a:r>
              <a:rPr lang="en-US" sz="4400" b="1" dirty="0">
                <a:solidFill>
                  <a:schemeClr val="bg1"/>
                </a:solidFill>
                <a:latin typeface="Times New Roman" panose="02020603050405020304" pitchFamily="18" charset="0"/>
                <a:ea typeface="Times New Roman" panose="02020603050405020304" pitchFamily="18" charset="0"/>
              </a:rPr>
              <a:t>Exodus 35:30-36:1 (RSV)</a:t>
            </a:r>
            <a:endParaRPr lang="en-US" sz="4400" b="1" dirty="0">
              <a:solidFill>
                <a:schemeClr val="bg1"/>
              </a:solidFill>
            </a:endParaRPr>
          </a:p>
        </p:txBody>
      </p:sp>
    </p:spTree>
    <p:extLst>
      <p:ext uri="{BB962C8B-B14F-4D97-AF65-F5344CB8AC3E}">
        <p14:creationId xmlns:p14="http://schemas.microsoft.com/office/powerpoint/2010/main" val="40300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 y="-43544"/>
            <a:ext cx="9144001" cy="6890658"/>
          </a:xfrm>
          <a:prstGeom prst="rect">
            <a:avLst/>
          </a:prstGeom>
        </p:spPr>
      </p:pic>
      <p:sp>
        <p:nvSpPr>
          <p:cNvPr id="3" name="Rounded Rectangle 2"/>
          <p:cNvSpPr/>
          <p:nvPr/>
        </p:nvSpPr>
        <p:spPr>
          <a:xfrm>
            <a:off x="201706" y="678172"/>
            <a:ext cx="8754035" cy="6018663"/>
          </a:xfrm>
          <a:prstGeom prst="roundRect">
            <a:avLst>
              <a:gd name="adj" fmla="val 63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01706" y="678172"/>
            <a:ext cx="8754035" cy="6001643"/>
          </a:xfrm>
          <a:prstGeom prst="rect">
            <a:avLst/>
          </a:prstGeom>
        </p:spPr>
        <p:txBody>
          <a:bodyPr wrap="square">
            <a:spAutoFit/>
          </a:bodyPr>
          <a:lstStyle/>
          <a:p>
            <a:pPr marR="0" indent="174625">
              <a:spcBef>
                <a:spcPts val="0"/>
              </a:spcBef>
              <a:spcAft>
                <a:spcPts val="0"/>
              </a:spcAft>
            </a:pPr>
            <a:r>
              <a:rPr lang="en-US" sz="3200" spc="-150" dirty="0">
                <a:latin typeface="Times New Roman" panose="02020603050405020304" pitchFamily="18" charset="0"/>
                <a:ea typeface="Times New Roman" panose="02020603050405020304" pitchFamily="18" charset="0"/>
              </a:rPr>
              <a:t>The Cloud and the Glory</a:t>
            </a:r>
          </a:p>
          <a:p>
            <a:pPr marR="0" indent="457200">
              <a:spcBef>
                <a:spcPts val="0"/>
              </a:spcBef>
              <a:spcAft>
                <a:spcPts val="0"/>
              </a:spcAft>
            </a:pPr>
            <a:r>
              <a:rPr lang="en-US" sz="3200" spc="-150" baseline="30000" dirty="0">
                <a:latin typeface="Times New Roman" panose="02020603050405020304" pitchFamily="18" charset="0"/>
                <a:ea typeface="Times New Roman" panose="02020603050405020304" pitchFamily="18" charset="0"/>
              </a:rPr>
              <a:t>34 </a:t>
            </a:r>
            <a:r>
              <a:rPr lang="en-US" sz="3200" spc="-150" dirty="0">
                <a:latin typeface="Times New Roman" panose="02020603050405020304" pitchFamily="18" charset="0"/>
                <a:ea typeface="Times New Roman" panose="02020603050405020304" pitchFamily="18" charset="0"/>
              </a:rPr>
              <a:t>Then the cloud covered the tent of meeting, and the glory of the Lord filled the tabernacle. </a:t>
            </a:r>
            <a:r>
              <a:rPr lang="en-US" sz="3200" spc="-150" baseline="30000" dirty="0">
                <a:latin typeface="Times New Roman" panose="02020603050405020304" pitchFamily="18" charset="0"/>
                <a:ea typeface="Times New Roman" panose="02020603050405020304" pitchFamily="18" charset="0"/>
              </a:rPr>
              <a:t>35 </a:t>
            </a:r>
            <a:r>
              <a:rPr lang="en-US" sz="3200" spc="-150" dirty="0">
                <a:latin typeface="Times New Roman" panose="02020603050405020304" pitchFamily="18" charset="0"/>
                <a:ea typeface="Times New Roman" panose="02020603050405020304" pitchFamily="18" charset="0"/>
              </a:rPr>
              <a:t>And Moses was not able to enter the tent of meeting, because the cloud abode upon it, and the glory of the Lord filled the tabernacle. </a:t>
            </a:r>
            <a:r>
              <a:rPr lang="en-US" sz="3200" spc="-150" baseline="30000" dirty="0">
                <a:latin typeface="Times New Roman" panose="02020603050405020304" pitchFamily="18" charset="0"/>
                <a:ea typeface="Times New Roman" panose="02020603050405020304" pitchFamily="18" charset="0"/>
              </a:rPr>
              <a:t>36 </a:t>
            </a:r>
            <a:r>
              <a:rPr lang="en-US" sz="3200" spc="-150" dirty="0">
                <a:latin typeface="Times New Roman" panose="02020603050405020304" pitchFamily="18" charset="0"/>
                <a:ea typeface="Times New Roman" panose="02020603050405020304" pitchFamily="18" charset="0"/>
              </a:rPr>
              <a:t>Throughout all their journeys, whenever the cloud was taken up from over the tabernacle, the people of Israel would go onward;</a:t>
            </a:r>
            <a:r>
              <a:rPr lang="en-US" sz="3200" spc="-150" baseline="30000" dirty="0">
                <a:latin typeface="Times New Roman" panose="02020603050405020304" pitchFamily="18" charset="0"/>
                <a:ea typeface="Times New Roman" panose="02020603050405020304" pitchFamily="18" charset="0"/>
              </a:rPr>
              <a:t> 37 </a:t>
            </a:r>
            <a:r>
              <a:rPr lang="en-US" sz="3200" spc="-150" dirty="0">
                <a:latin typeface="Times New Roman" panose="02020603050405020304" pitchFamily="18" charset="0"/>
                <a:ea typeface="Times New Roman" panose="02020603050405020304" pitchFamily="18" charset="0"/>
              </a:rPr>
              <a:t>but if the cloud was not taken up, then they did not go onward till the day that it was taken up. </a:t>
            </a:r>
            <a:r>
              <a:rPr lang="en-US" sz="3200" spc="-150" baseline="30000" dirty="0">
                <a:latin typeface="Times New Roman" panose="02020603050405020304" pitchFamily="18" charset="0"/>
                <a:ea typeface="Times New Roman" panose="02020603050405020304" pitchFamily="18" charset="0"/>
              </a:rPr>
              <a:t>38 </a:t>
            </a:r>
            <a:r>
              <a:rPr lang="en-US" sz="3200" spc="-150" dirty="0">
                <a:latin typeface="Times New Roman" panose="02020603050405020304" pitchFamily="18" charset="0"/>
                <a:ea typeface="Times New Roman" panose="02020603050405020304" pitchFamily="18" charset="0"/>
              </a:rPr>
              <a:t>For throughout all their journeys the cloud of the Lord was upon the tabernacle by day, and fire was in it by night, in the sight of all the house of Israel.</a:t>
            </a:r>
            <a:endParaRPr lang="en-US" sz="3200" spc="-15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2" y="-35439"/>
            <a:ext cx="9144001" cy="769441"/>
          </a:xfrm>
          <a:prstGeom prst="rect">
            <a:avLst/>
          </a:prstGeom>
        </p:spPr>
        <p:txBody>
          <a:bodyPr wrap="square">
            <a:spAutoFit/>
          </a:bodyPr>
          <a:lstStyle/>
          <a:p>
            <a:pPr algn="ctr"/>
            <a:r>
              <a:rPr lang="en-US" sz="4400" b="1" dirty="0">
                <a:solidFill>
                  <a:schemeClr val="bg1"/>
                </a:solidFill>
                <a:latin typeface="Times New Roman" panose="02020603050405020304" pitchFamily="18" charset="0"/>
                <a:ea typeface="Times New Roman" panose="02020603050405020304" pitchFamily="18" charset="0"/>
              </a:rPr>
              <a:t>Exodus 40:34-38 (RSV)</a:t>
            </a:r>
            <a:endParaRPr lang="en-US" sz="4400" b="1" dirty="0">
              <a:solidFill>
                <a:schemeClr val="bg1"/>
              </a:solidFill>
            </a:endParaRPr>
          </a:p>
        </p:txBody>
      </p:sp>
    </p:spTree>
    <p:extLst>
      <p:ext uri="{BB962C8B-B14F-4D97-AF65-F5344CB8AC3E}">
        <p14:creationId xmlns:p14="http://schemas.microsoft.com/office/powerpoint/2010/main" val="32883662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384</Words>
  <Application>Microsoft Office PowerPoint</Application>
  <PresentationFormat>On-screen Show (4:3)</PresentationFormat>
  <Paragraphs>10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Baxter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Werner, Teresa A</dc:creator>
  <cp:lastModifiedBy>Rebecca Stenlund</cp:lastModifiedBy>
  <cp:revision>40</cp:revision>
  <dcterms:created xsi:type="dcterms:W3CDTF">2017-05-02T15:43:13Z</dcterms:created>
  <dcterms:modified xsi:type="dcterms:W3CDTF">2017-06-27T14:37:04Z</dcterms:modified>
</cp:coreProperties>
</file>