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72" r:id="rId3"/>
    <p:sldId id="268" r:id="rId4"/>
    <p:sldId id="262" r:id="rId5"/>
    <p:sldId id="295" r:id="rId6"/>
    <p:sldId id="296" r:id="rId7"/>
    <p:sldId id="297" r:id="rId8"/>
    <p:sldId id="298" r:id="rId9"/>
    <p:sldId id="299" r:id="rId10"/>
    <p:sldId id="300" r:id="rId11"/>
    <p:sldId id="301" r:id="rId12"/>
    <p:sldId id="308" r:id="rId13"/>
    <p:sldId id="307" r:id="rId14"/>
    <p:sldId id="311" r:id="rId15"/>
    <p:sldId id="302" r:id="rId16"/>
    <p:sldId id="303" r:id="rId17"/>
    <p:sldId id="304" r:id="rId18"/>
    <p:sldId id="310" r:id="rId19"/>
    <p:sldId id="305" r:id="rId20"/>
    <p:sldId id="306" r:id="rId21"/>
    <p:sldId id="309" r:id="rId22"/>
    <p:sldId id="293"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snapToGrid="0" showGuides="1">
      <p:cViewPr varScale="1">
        <p:scale>
          <a:sx n="58" d="100"/>
          <a:sy n="58" d="100"/>
        </p:scale>
        <p:origin x="1098" y="10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1831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88364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540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775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5DDA1-11EB-41EF-B6A3-57D635C0665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2344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5DDA1-11EB-41EF-B6A3-57D635C0665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0100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5DDA1-11EB-41EF-B6A3-57D635C06651}"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143439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5DDA1-11EB-41EF-B6A3-57D635C06651}"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5809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5DDA1-11EB-41EF-B6A3-57D635C06651}"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4403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7324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0492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5DDA1-11EB-41EF-B6A3-57D635C06651}" type="datetimeFigureOut">
              <a:rPr lang="en-US" smtClean="0"/>
              <a:t>6/20/2017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0C00-D0C5-4251-A72A-A4D2944A7039}" type="slidenum">
              <a:rPr lang="en-US" smtClean="0"/>
              <a:t>‹#›</a:t>
            </a:fld>
            <a:endParaRPr lang="en-US"/>
          </a:p>
        </p:txBody>
      </p:sp>
    </p:spTree>
    <p:extLst>
      <p:ext uri="{BB962C8B-B14F-4D97-AF65-F5344CB8AC3E}">
        <p14:creationId xmlns:p14="http://schemas.microsoft.com/office/powerpoint/2010/main" val="368533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2353" t="13943" r="29265" b="11820"/>
          <a:stretch/>
        </p:blipFill>
        <p:spPr>
          <a:xfrm>
            <a:off x="3248904" y="1089212"/>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 y="-60921"/>
            <a:ext cx="9144001" cy="1200329"/>
          </a:xfrm>
          <a:prstGeom prst="rect">
            <a:avLst/>
          </a:prstGeom>
          <a:noFill/>
        </p:spPr>
        <p:txBody>
          <a:bodyPr wrap="square" rtlCol="0">
            <a:spAutoFit/>
          </a:bodyPr>
          <a:lstStyle/>
          <a:p>
            <a:pPr algn="ctr"/>
            <a:r>
              <a:rPr lang="en-US" sz="7200" cap="small" dirty="0">
                <a:solidFill>
                  <a:schemeClr val="bg1"/>
                </a:solidFill>
                <a:latin typeface="Times New Roman" panose="02020603050405020304" pitchFamily="18" charset="0"/>
                <a:cs typeface="Times New Roman" panose="02020603050405020304" pitchFamily="18" charset="0"/>
              </a:rPr>
              <a:t>Pentecost Jubilee</a:t>
            </a:r>
          </a:p>
        </p:txBody>
      </p:sp>
      <p:sp>
        <p:nvSpPr>
          <p:cNvPr id="5" name="Rectangle 4"/>
          <p:cNvSpPr/>
          <p:nvPr/>
        </p:nvSpPr>
        <p:spPr>
          <a:xfrm>
            <a:off x="100851" y="5191871"/>
            <a:ext cx="8942295" cy="1384995"/>
          </a:xfrm>
          <a:prstGeom prst="rect">
            <a:avLst/>
          </a:prstGeom>
        </p:spPr>
        <p:txBody>
          <a:bodyPr wrap="square">
            <a:spAutoFit/>
          </a:bodyPr>
          <a:lstStyle/>
          <a:p>
            <a:pPr marR="0">
              <a:spcBef>
                <a:spcPts val="0"/>
              </a:spcBef>
              <a:spcAft>
                <a:spcPts val="0"/>
              </a:spcAft>
            </a:pP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Jesus said to them, “Look, I’m sending to you what my Father promised, but you are to stay in the city until you have been furnished with heavenly power.” ~Luke 24:49</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994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871347"/>
            <a:ext cx="8754035" cy="5632311"/>
          </a:xfrm>
          <a:prstGeom prst="rect">
            <a:avLst/>
          </a:prstGeom>
        </p:spPr>
        <p:txBody>
          <a:bodyPr wrap="square">
            <a:spAutoFit/>
          </a:bodyPr>
          <a:lstStyle/>
          <a:p>
            <a:pPr marR="0" indent="457200">
              <a:spcBef>
                <a:spcPts val="0"/>
              </a:spcBef>
              <a:spcAft>
                <a:spcPts val="0"/>
              </a:spcAft>
            </a:pPr>
            <a:r>
              <a:rPr lang="en-US" sz="3000" baseline="30000" dirty="0">
                <a:latin typeface="Times New Roman" panose="02020603050405020304" pitchFamily="18" charset="0"/>
                <a:ea typeface="Times New Roman" panose="02020603050405020304" pitchFamily="18" charset="0"/>
              </a:rPr>
              <a:t>4 </a:t>
            </a:r>
            <a:r>
              <a:rPr lang="en-US" sz="3000" dirty="0">
                <a:latin typeface="Times New Roman" panose="02020603050405020304" pitchFamily="18" charset="0"/>
                <a:ea typeface="Times New Roman" panose="02020603050405020304" pitchFamily="18" charset="0"/>
              </a:rPr>
              <a:t>Then go in and close the door behind you and your sons. Pour oil into all those containers. Set each one aside when it’s full.”</a:t>
            </a:r>
          </a:p>
          <a:p>
            <a:pPr marR="0" indent="457200">
              <a:spcBef>
                <a:spcPts val="0"/>
              </a:spcBef>
              <a:spcAft>
                <a:spcPts val="0"/>
              </a:spcAft>
            </a:pPr>
            <a:r>
              <a:rPr lang="en-US" sz="3000" baseline="30000" dirty="0">
                <a:latin typeface="Times New Roman" panose="02020603050405020304" pitchFamily="18" charset="0"/>
                <a:ea typeface="Times New Roman" panose="02020603050405020304" pitchFamily="18" charset="0"/>
              </a:rPr>
              <a:t>5 </a:t>
            </a:r>
            <a:r>
              <a:rPr lang="en-US" sz="3000" dirty="0">
                <a:latin typeface="Times New Roman" panose="02020603050405020304" pitchFamily="18" charset="0"/>
                <a:ea typeface="Times New Roman" panose="02020603050405020304" pitchFamily="18" charset="0"/>
              </a:rPr>
              <a:t>She left Elisha and closed the door behind her and her sons. They brought her containers as she kept on pouring. </a:t>
            </a:r>
            <a:r>
              <a:rPr lang="en-US" sz="3000" baseline="30000" dirty="0">
                <a:latin typeface="Times New Roman" panose="02020603050405020304" pitchFamily="18" charset="0"/>
                <a:ea typeface="Times New Roman" panose="02020603050405020304" pitchFamily="18" charset="0"/>
              </a:rPr>
              <a:t>6 </a:t>
            </a:r>
            <a:r>
              <a:rPr lang="en-US" sz="3000" dirty="0">
                <a:latin typeface="Times New Roman" panose="02020603050405020304" pitchFamily="18" charset="0"/>
                <a:ea typeface="Times New Roman" panose="02020603050405020304" pitchFamily="18" charset="0"/>
              </a:rPr>
              <a:t>When she had filled the containers, she said to her son, “Bring me another container.”</a:t>
            </a:r>
          </a:p>
          <a:p>
            <a:pPr marR="0" indent="457200">
              <a:spcBef>
                <a:spcPts val="0"/>
              </a:spcBef>
              <a:spcAft>
                <a:spcPts val="0"/>
              </a:spcAft>
            </a:pPr>
            <a:r>
              <a:rPr lang="en-US" sz="3000" dirty="0">
                <a:latin typeface="Times New Roman" panose="02020603050405020304" pitchFamily="18" charset="0"/>
                <a:ea typeface="Times New Roman" panose="02020603050405020304" pitchFamily="18" charset="0"/>
              </a:rPr>
              <a:t>He said to her, “There aren’t any more.” Then the oil stopped flowing, </a:t>
            </a:r>
            <a:r>
              <a:rPr lang="en-US" sz="3000" baseline="30000" dirty="0">
                <a:latin typeface="Times New Roman" panose="02020603050405020304" pitchFamily="18" charset="0"/>
                <a:ea typeface="Times New Roman" panose="02020603050405020304" pitchFamily="18" charset="0"/>
              </a:rPr>
              <a:t>7 </a:t>
            </a:r>
            <a:r>
              <a:rPr lang="en-US" sz="3000" dirty="0">
                <a:latin typeface="Times New Roman" panose="02020603050405020304" pitchFamily="18" charset="0"/>
                <a:ea typeface="Times New Roman" panose="02020603050405020304" pitchFamily="18" charset="0"/>
              </a:rPr>
              <a:t>and she reported this to the man of God.</a:t>
            </a:r>
          </a:p>
          <a:p>
            <a:pPr marR="0" indent="457200">
              <a:spcBef>
                <a:spcPts val="0"/>
              </a:spcBef>
              <a:spcAft>
                <a:spcPts val="0"/>
              </a:spcAft>
            </a:pPr>
            <a:r>
              <a:rPr lang="en-US" sz="3000" dirty="0">
                <a:latin typeface="Times New Roman" panose="02020603050405020304" pitchFamily="18" charset="0"/>
                <a:ea typeface="Times New Roman" panose="02020603050405020304" pitchFamily="18" charset="0"/>
              </a:rPr>
              <a:t>He said, “Go! Sell the oil and pay your debts. You and your sons can live on what remains.”</a:t>
            </a:r>
          </a:p>
        </p:txBody>
      </p:sp>
      <p:sp>
        <p:nvSpPr>
          <p:cNvPr id="5" name="Rectangle 4"/>
          <p:cNvSpPr/>
          <p:nvPr/>
        </p:nvSpPr>
        <p:spPr>
          <a:xfrm>
            <a:off x="-2" y="-35439"/>
            <a:ext cx="9144001"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ea typeface="Times New Roman" panose="02020603050405020304" pitchFamily="18" charset="0"/>
              </a:rPr>
              <a:t>2 Kings 4:1-7 </a:t>
            </a:r>
            <a:r>
              <a:rPr lang="en-US" sz="2800" b="1" spc="-150" dirty="0">
                <a:solidFill>
                  <a:schemeClr val="bg1"/>
                </a:solidFill>
                <a:latin typeface="Times New Roman" panose="02020603050405020304" pitchFamily="18" charset="0"/>
                <a:ea typeface="Times New Roman" panose="02020603050405020304" pitchFamily="18" charset="0"/>
              </a:rPr>
              <a:t>(CEB) The poor widow and the olive oil</a:t>
            </a:r>
            <a:endParaRPr lang="en-US" sz="2800" b="1" spc="-150" dirty="0">
              <a:solidFill>
                <a:schemeClr val="bg1"/>
              </a:solidFill>
            </a:endParaRPr>
          </a:p>
        </p:txBody>
      </p:sp>
    </p:spTree>
    <p:extLst>
      <p:ext uri="{BB962C8B-B14F-4D97-AF65-F5344CB8AC3E}">
        <p14:creationId xmlns:p14="http://schemas.microsoft.com/office/powerpoint/2010/main" val="426598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871347"/>
            <a:ext cx="8754035" cy="4524315"/>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One day Elisha went to </a:t>
            </a:r>
            <a:r>
              <a:rPr lang="en-US" sz="3200" dirty="0" err="1">
                <a:latin typeface="Times New Roman" panose="02020603050405020304" pitchFamily="18" charset="0"/>
                <a:ea typeface="Times New Roman" panose="02020603050405020304" pitchFamily="18" charset="0"/>
              </a:rPr>
              <a:t>Shunem</a:t>
            </a:r>
            <a:r>
              <a:rPr lang="en-US" sz="3200" dirty="0">
                <a:latin typeface="Times New Roman" panose="02020603050405020304" pitchFamily="18" charset="0"/>
                <a:ea typeface="Times New Roman" panose="02020603050405020304" pitchFamily="18" charset="0"/>
              </a:rPr>
              <a:t>. A rich woman lived there. She urged him to eat something, so whenever he passed by, he would stop in to eat some food. </a:t>
            </a:r>
            <a:r>
              <a:rPr lang="en-US" sz="3200" baseline="30000" dirty="0">
                <a:latin typeface="Times New Roman" panose="02020603050405020304" pitchFamily="18" charset="0"/>
                <a:ea typeface="Times New Roman" panose="02020603050405020304" pitchFamily="18" charset="0"/>
              </a:rPr>
              <a:t>9 </a:t>
            </a:r>
            <a:r>
              <a:rPr lang="en-US" sz="3200" dirty="0">
                <a:latin typeface="Times New Roman" panose="02020603050405020304" pitchFamily="18" charset="0"/>
                <a:ea typeface="Times New Roman" panose="02020603050405020304" pitchFamily="18" charset="0"/>
              </a:rPr>
              <a:t>She said to her husband, “Look, I know that he is a holy man of God and he passes by regularly. </a:t>
            </a:r>
            <a:r>
              <a:rPr lang="en-US" sz="3200" baseline="30000" dirty="0">
                <a:latin typeface="Times New Roman" panose="02020603050405020304" pitchFamily="18" charset="0"/>
                <a:ea typeface="Times New Roman" panose="02020603050405020304" pitchFamily="18" charset="0"/>
              </a:rPr>
              <a:t>10 </a:t>
            </a:r>
            <a:r>
              <a:rPr lang="en-US" sz="3200" dirty="0">
                <a:latin typeface="Times New Roman" panose="02020603050405020304" pitchFamily="18" charset="0"/>
                <a:ea typeface="Times New Roman" panose="02020603050405020304" pitchFamily="18" charset="0"/>
              </a:rPr>
              <a:t>Let’s make a small room on the roof. We’ll set up a bed, a table, a chair, and a lamp for him there. Then when he comes to us, he can stay there.”</a:t>
            </a:r>
          </a:p>
        </p:txBody>
      </p:sp>
      <p:sp>
        <p:nvSpPr>
          <p:cNvPr id="5" name="Rectangle 4"/>
          <p:cNvSpPr/>
          <p:nvPr/>
        </p:nvSpPr>
        <p:spPr>
          <a:xfrm>
            <a:off x="-2" y="-35439"/>
            <a:ext cx="9144001" cy="646331"/>
          </a:xfrm>
          <a:prstGeom prst="rect">
            <a:avLst/>
          </a:prstGeom>
        </p:spPr>
        <p:txBody>
          <a:bodyPr wrap="square">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2 Kings 4:8-37 </a:t>
            </a:r>
            <a:r>
              <a:rPr lang="en-US" sz="2800" b="1" spc="-150" dirty="0">
                <a:solidFill>
                  <a:schemeClr val="bg1"/>
                </a:solidFill>
                <a:latin typeface="Times New Roman" panose="02020603050405020304" pitchFamily="18" charset="0"/>
                <a:ea typeface="Times New Roman" panose="02020603050405020304" pitchFamily="18" charset="0"/>
              </a:rPr>
              <a:t>(CEB) Elisha raises the son of a rich woman</a:t>
            </a:r>
            <a:endParaRPr lang="en-US" sz="2800" b="1" spc="-150" dirty="0">
              <a:solidFill>
                <a:schemeClr val="bg1"/>
              </a:solidFill>
            </a:endParaRPr>
          </a:p>
        </p:txBody>
      </p:sp>
    </p:spTree>
    <p:extLst>
      <p:ext uri="{BB962C8B-B14F-4D97-AF65-F5344CB8AC3E}">
        <p14:creationId xmlns:p14="http://schemas.microsoft.com/office/powerpoint/2010/main" val="134455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41290" y="201705"/>
            <a:ext cx="7522028" cy="707886"/>
          </a:xfrm>
          <a:prstGeom prst="rect">
            <a:avLst/>
          </a:prstGeom>
          <a:noFill/>
        </p:spPr>
        <p:txBody>
          <a:bodyPr wrap="square" rtlCol="0">
            <a:spAutoFit/>
          </a:bodyPr>
          <a:lstStyle/>
          <a:p>
            <a:pPr algn="ctr"/>
            <a:r>
              <a:rPr lang="en-US" sz="4000" cap="small" dirty="0">
                <a:solidFill>
                  <a:schemeClr val="bg1"/>
                </a:solidFill>
                <a:latin typeface="Times New Roman" panose="02020603050405020304" pitchFamily="18" charset="0"/>
                <a:cs typeface="Times New Roman" panose="02020603050405020304" pitchFamily="18" charset="0"/>
              </a:rPr>
              <a:t>Pouring from an Empty Pitcher</a:t>
            </a:r>
          </a:p>
        </p:txBody>
      </p:sp>
      <p:pic>
        <p:nvPicPr>
          <p:cNvPr id="5122" name="Picture 2" descr="Image result for empty water pitch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2" y="988502"/>
            <a:ext cx="4438457" cy="29589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156" t="4838" r="6809" b="4071"/>
          <a:stretch/>
        </p:blipFill>
        <p:spPr bwMode="auto">
          <a:xfrm>
            <a:off x="3509682" y="3724835"/>
            <a:ext cx="3160059" cy="3122279"/>
          </a:xfrm>
          <a:prstGeom prst="flowChartManualOperation">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05517" y="4379354"/>
            <a:ext cx="2568388"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Seek more of God</a:t>
            </a:r>
          </a:p>
        </p:txBody>
      </p:sp>
    </p:spTree>
    <p:extLst>
      <p:ext uri="{BB962C8B-B14F-4D97-AF65-F5344CB8AC3E}">
        <p14:creationId xmlns:p14="http://schemas.microsoft.com/office/powerpoint/2010/main" val="90818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AutoShape 2" descr="Image result for https://www.pinterest.com/pin/497788565044313982/"/>
          <p:cNvSpPr>
            <a:spLocks noChangeAspect="1" noChangeArrowheads="1"/>
          </p:cNvSpPr>
          <p:nvPr/>
        </p:nvSpPr>
        <p:spPr bwMode="auto">
          <a:xfrm>
            <a:off x="155575" y="-1752600"/>
            <a:ext cx="58293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s://s-media-cache-ak0.pinimg.com/originals/c0/b6/02/c0b602cc0b3a80accc57aa62d2f23d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09" y="651861"/>
            <a:ext cx="8765381" cy="5499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2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41290" y="201705"/>
            <a:ext cx="7522028" cy="707886"/>
          </a:xfrm>
          <a:prstGeom prst="rect">
            <a:avLst/>
          </a:prstGeom>
          <a:noFill/>
        </p:spPr>
        <p:txBody>
          <a:bodyPr wrap="square" rtlCol="0">
            <a:spAutoFit/>
          </a:bodyPr>
          <a:lstStyle/>
          <a:p>
            <a:pPr algn="ctr"/>
            <a:r>
              <a:rPr lang="en-US" sz="4000" cap="small" dirty="0">
                <a:solidFill>
                  <a:schemeClr val="bg1"/>
                </a:solidFill>
                <a:latin typeface="Times New Roman" panose="02020603050405020304" pitchFamily="18" charset="0"/>
                <a:cs typeface="Times New Roman" panose="02020603050405020304" pitchFamily="18" charset="0"/>
              </a:rPr>
              <a:t>Pouring from an Empty Pitcher</a:t>
            </a:r>
          </a:p>
        </p:txBody>
      </p:sp>
      <p:pic>
        <p:nvPicPr>
          <p:cNvPr id="5122" name="Picture 2" descr="Image result for empty water pitch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2" y="988502"/>
            <a:ext cx="4438457" cy="29589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156" t="4838" r="6809" b="4071"/>
          <a:stretch/>
        </p:blipFill>
        <p:spPr bwMode="auto">
          <a:xfrm>
            <a:off x="3509682" y="3724835"/>
            <a:ext cx="3160059" cy="3122279"/>
          </a:xfrm>
          <a:prstGeom prst="flowChartManualOperation">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1318" y="1066846"/>
            <a:ext cx="4572000" cy="523220"/>
          </a:xfrm>
          <a:prstGeom prst="rect">
            <a:avLst/>
          </a:prstGeom>
        </p:spPr>
        <p:txBody>
          <a:bodyPr>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Seek more of God</a:t>
            </a:r>
          </a:p>
        </p:txBody>
      </p:sp>
      <p:sp>
        <p:nvSpPr>
          <p:cNvPr id="8" name="TextBox 7"/>
          <p:cNvSpPr txBox="1"/>
          <p:nvPr/>
        </p:nvSpPr>
        <p:spPr>
          <a:xfrm>
            <a:off x="3805517" y="3909356"/>
            <a:ext cx="2568388" cy="1754326"/>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Create emptiness (capacity)</a:t>
            </a:r>
          </a:p>
        </p:txBody>
      </p:sp>
    </p:spTree>
    <p:extLst>
      <p:ext uri="{BB962C8B-B14F-4D97-AF65-F5344CB8AC3E}">
        <p14:creationId xmlns:p14="http://schemas.microsoft.com/office/powerpoint/2010/main" val="64994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4980" y="1328547"/>
            <a:ext cx="8754035" cy="3539430"/>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18 </a:t>
            </a:r>
            <a:r>
              <a:rPr lang="en-US" sz="3200" dirty="0">
                <a:latin typeface="Times New Roman" panose="02020603050405020304" pitchFamily="18" charset="0"/>
                <a:ea typeface="Times New Roman" panose="02020603050405020304" pitchFamily="18" charset="0"/>
              </a:rPr>
              <a:t>The child grew up. One day he ran to his father, who was with the harvest workers. </a:t>
            </a:r>
            <a:r>
              <a:rPr lang="en-US" sz="3200" baseline="30000" dirty="0">
                <a:latin typeface="Times New Roman" panose="02020603050405020304" pitchFamily="18" charset="0"/>
                <a:ea typeface="Times New Roman" panose="02020603050405020304" pitchFamily="18" charset="0"/>
              </a:rPr>
              <a:t>19 </a:t>
            </a:r>
            <a:r>
              <a:rPr lang="en-US" sz="3200" dirty="0">
                <a:latin typeface="Times New Roman" panose="02020603050405020304" pitchFamily="18" charset="0"/>
                <a:ea typeface="Times New Roman" panose="02020603050405020304" pitchFamily="18" charset="0"/>
              </a:rPr>
              <a:t>He said to his father, “Oh, my head! My head!”</a:t>
            </a:r>
          </a:p>
          <a:p>
            <a:pPr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The father said to a young man, “Carry him to his mother.” </a:t>
            </a:r>
            <a:r>
              <a:rPr lang="en-US" sz="3200" baseline="30000" dirty="0">
                <a:latin typeface="Times New Roman" panose="02020603050405020304" pitchFamily="18" charset="0"/>
                <a:ea typeface="Times New Roman" panose="02020603050405020304" pitchFamily="18" charset="0"/>
              </a:rPr>
              <a:t>20 </a:t>
            </a:r>
            <a:r>
              <a:rPr lang="en-US" sz="3200" dirty="0">
                <a:latin typeface="Times New Roman" panose="02020603050405020304" pitchFamily="18" charset="0"/>
                <a:ea typeface="Times New Roman" panose="02020603050405020304" pitchFamily="18" charset="0"/>
              </a:rPr>
              <a:t>So he picked up the boy and brought him to his mother.</a:t>
            </a:r>
          </a:p>
          <a:p>
            <a:pPr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The boy sat on her lap until noon. Then he died. </a:t>
            </a:r>
          </a:p>
        </p:txBody>
      </p:sp>
      <p:sp>
        <p:nvSpPr>
          <p:cNvPr id="5" name="Rectangle 4"/>
          <p:cNvSpPr/>
          <p:nvPr/>
        </p:nvSpPr>
        <p:spPr>
          <a:xfrm>
            <a:off x="-2" y="-35439"/>
            <a:ext cx="9144001" cy="646331"/>
          </a:xfrm>
          <a:prstGeom prst="rect">
            <a:avLst/>
          </a:prstGeom>
        </p:spPr>
        <p:txBody>
          <a:bodyPr wrap="square">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2 Kings 4:8-37 </a:t>
            </a:r>
            <a:r>
              <a:rPr lang="en-US" sz="2800" b="1" spc="-150" dirty="0">
                <a:solidFill>
                  <a:schemeClr val="bg1"/>
                </a:solidFill>
                <a:latin typeface="Times New Roman" panose="02020603050405020304" pitchFamily="18" charset="0"/>
                <a:ea typeface="Times New Roman" panose="02020603050405020304" pitchFamily="18" charset="0"/>
              </a:rPr>
              <a:t>(CEB) Elisha raises the son of a rich woman</a:t>
            </a:r>
            <a:endParaRPr lang="en-US" sz="2800" b="1" spc="-150" dirty="0">
              <a:solidFill>
                <a:schemeClr val="bg1"/>
              </a:solidFill>
            </a:endParaRPr>
          </a:p>
        </p:txBody>
      </p:sp>
    </p:spTree>
    <p:extLst>
      <p:ext uri="{BB962C8B-B14F-4D97-AF65-F5344CB8AC3E}">
        <p14:creationId xmlns:p14="http://schemas.microsoft.com/office/powerpoint/2010/main" val="428588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4980" y="1328547"/>
            <a:ext cx="8754035" cy="4031873"/>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21 </a:t>
            </a:r>
            <a:r>
              <a:rPr lang="en-US" sz="3200" dirty="0">
                <a:latin typeface="Times New Roman" panose="02020603050405020304" pitchFamily="18" charset="0"/>
                <a:ea typeface="Times New Roman" panose="02020603050405020304" pitchFamily="18" charset="0"/>
              </a:rPr>
              <a:t>She went up and laid him down on the bed for the man of God. Then she went out and closed the door. </a:t>
            </a:r>
            <a:r>
              <a:rPr lang="en-US" sz="3200" baseline="30000" dirty="0">
                <a:latin typeface="Times New Roman" panose="02020603050405020304" pitchFamily="18" charset="0"/>
                <a:ea typeface="Times New Roman" panose="02020603050405020304" pitchFamily="18" charset="0"/>
              </a:rPr>
              <a:t>22 </a:t>
            </a:r>
            <a:r>
              <a:rPr lang="en-US" sz="3200" dirty="0">
                <a:latin typeface="Times New Roman" panose="02020603050405020304" pitchFamily="18" charset="0"/>
                <a:ea typeface="Times New Roman" panose="02020603050405020304" pitchFamily="18" charset="0"/>
              </a:rPr>
              <a:t>She called her husband and said, “Send me one of the young men and one of the donkeys so that I can hurry to the man of God and come back.” </a:t>
            </a:r>
          </a:p>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23 </a:t>
            </a:r>
            <a:r>
              <a:rPr lang="en-US" sz="3200" dirty="0">
                <a:latin typeface="Times New Roman" panose="02020603050405020304" pitchFamily="18" charset="0"/>
                <a:ea typeface="Times New Roman" panose="02020603050405020304" pitchFamily="18" charset="0"/>
              </a:rPr>
              <a:t>Her husband said, “Why are you going to him today? It’s not a new moon or </a:t>
            </a:r>
            <a:r>
              <a:rPr lang="en-US" sz="3200" dirty="0" err="1">
                <a:latin typeface="Times New Roman" panose="02020603050405020304" pitchFamily="18" charset="0"/>
                <a:ea typeface="Times New Roman" panose="02020603050405020304" pitchFamily="18" charset="0"/>
              </a:rPr>
              <a:t>sabbath</a:t>
            </a:r>
            <a:r>
              <a:rPr lang="en-US" sz="3200" dirty="0">
                <a:latin typeface="Times New Roman" panose="02020603050405020304" pitchFamily="18" charset="0"/>
                <a:ea typeface="Times New Roman" panose="02020603050405020304" pitchFamily="18" charset="0"/>
              </a:rPr>
              <a:t>.” She said, “Don’t worry about it.” </a:t>
            </a:r>
          </a:p>
        </p:txBody>
      </p:sp>
      <p:sp>
        <p:nvSpPr>
          <p:cNvPr id="5" name="Rectangle 4"/>
          <p:cNvSpPr/>
          <p:nvPr/>
        </p:nvSpPr>
        <p:spPr>
          <a:xfrm>
            <a:off x="-2" y="-35439"/>
            <a:ext cx="9144001" cy="646331"/>
          </a:xfrm>
          <a:prstGeom prst="rect">
            <a:avLst/>
          </a:prstGeom>
        </p:spPr>
        <p:txBody>
          <a:bodyPr wrap="square">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2 Kings 4:8-37 </a:t>
            </a:r>
            <a:r>
              <a:rPr lang="en-US" sz="2800" b="1" spc="-150" dirty="0">
                <a:solidFill>
                  <a:schemeClr val="bg1"/>
                </a:solidFill>
                <a:latin typeface="Times New Roman" panose="02020603050405020304" pitchFamily="18" charset="0"/>
                <a:ea typeface="Times New Roman" panose="02020603050405020304" pitchFamily="18" charset="0"/>
              </a:rPr>
              <a:t>(CEB) Elisha raises the son of a rich woman</a:t>
            </a:r>
            <a:endParaRPr lang="en-US" sz="2800" b="1" spc="-150" dirty="0">
              <a:solidFill>
                <a:schemeClr val="bg1"/>
              </a:solidFill>
            </a:endParaRPr>
          </a:p>
        </p:txBody>
      </p:sp>
    </p:spTree>
    <p:extLst>
      <p:ext uri="{BB962C8B-B14F-4D97-AF65-F5344CB8AC3E}">
        <p14:creationId xmlns:p14="http://schemas.microsoft.com/office/powerpoint/2010/main" val="122246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871347"/>
            <a:ext cx="8754035" cy="5509200"/>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29 </a:t>
            </a:r>
            <a:r>
              <a:rPr lang="en-US" sz="3200" dirty="0">
                <a:latin typeface="Times New Roman" panose="02020603050405020304" pitchFamily="18" charset="0"/>
                <a:ea typeface="Times New Roman" panose="02020603050405020304" pitchFamily="18" charset="0"/>
              </a:rPr>
              <a:t>Elisha said to Gehazi, “Get ready, take my staff, and go! If you encounter anyone, don’t stop to greet them. If anyone greets you, don’t reply. Put my staff on the boy’s face.”</a:t>
            </a:r>
          </a:p>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30 </a:t>
            </a:r>
            <a:r>
              <a:rPr lang="en-US" sz="3200" dirty="0">
                <a:latin typeface="Times New Roman" panose="02020603050405020304" pitchFamily="18" charset="0"/>
                <a:ea typeface="Times New Roman" panose="02020603050405020304" pitchFamily="18" charset="0"/>
              </a:rPr>
              <a:t>But the boy’s mother said, “I swear by your life and by the Lord’s life, I won’t leave you!” So Elisha got up and followed her.</a:t>
            </a:r>
          </a:p>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31 </a:t>
            </a:r>
            <a:r>
              <a:rPr lang="en-US" sz="3200" dirty="0">
                <a:latin typeface="Times New Roman" panose="02020603050405020304" pitchFamily="18" charset="0"/>
                <a:ea typeface="Times New Roman" panose="02020603050405020304" pitchFamily="18" charset="0"/>
              </a:rPr>
              <a:t>Gehazi went on ahead of them. He set the staff on the young boy’s face, but there was no sound or response. So he went back to meet Elisha and told him, “The boy didn’t wake up.”</a:t>
            </a:r>
          </a:p>
        </p:txBody>
      </p:sp>
      <p:sp>
        <p:nvSpPr>
          <p:cNvPr id="5" name="Rectangle 4"/>
          <p:cNvSpPr/>
          <p:nvPr/>
        </p:nvSpPr>
        <p:spPr>
          <a:xfrm>
            <a:off x="-2" y="-35439"/>
            <a:ext cx="9144001" cy="646331"/>
          </a:xfrm>
          <a:prstGeom prst="rect">
            <a:avLst/>
          </a:prstGeom>
        </p:spPr>
        <p:txBody>
          <a:bodyPr wrap="square">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2 Kings 4:8-37 </a:t>
            </a:r>
            <a:r>
              <a:rPr lang="en-US" sz="2800" b="1" spc="-150" dirty="0">
                <a:solidFill>
                  <a:schemeClr val="bg1"/>
                </a:solidFill>
                <a:latin typeface="Times New Roman" panose="02020603050405020304" pitchFamily="18" charset="0"/>
                <a:ea typeface="Times New Roman" panose="02020603050405020304" pitchFamily="18" charset="0"/>
              </a:rPr>
              <a:t>(CEB) Elisha raises the son of a rich woman</a:t>
            </a:r>
            <a:endParaRPr lang="en-US" sz="2800" b="1" spc="-150" dirty="0">
              <a:solidFill>
                <a:schemeClr val="bg1"/>
              </a:solidFill>
            </a:endParaRPr>
          </a:p>
        </p:txBody>
      </p:sp>
    </p:spTree>
    <p:extLst>
      <p:ext uri="{BB962C8B-B14F-4D97-AF65-F5344CB8AC3E}">
        <p14:creationId xmlns:p14="http://schemas.microsoft.com/office/powerpoint/2010/main" val="251963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41290" y="201705"/>
            <a:ext cx="7522028" cy="707886"/>
          </a:xfrm>
          <a:prstGeom prst="rect">
            <a:avLst/>
          </a:prstGeom>
          <a:noFill/>
        </p:spPr>
        <p:txBody>
          <a:bodyPr wrap="square" rtlCol="0">
            <a:spAutoFit/>
          </a:bodyPr>
          <a:lstStyle/>
          <a:p>
            <a:pPr algn="ctr"/>
            <a:r>
              <a:rPr lang="en-US" sz="4000" cap="small" dirty="0">
                <a:solidFill>
                  <a:schemeClr val="bg1"/>
                </a:solidFill>
                <a:latin typeface="Times New Roman" panose="02020603050405020304" pitchFamily="18" charset="0"/>
                <a:cs typeface="Times New Roman" panose="02020603050405020304" pitchFamily="18" charset="0"/>
              </a:rPr>
              <a:t>Pouring from an Empty Pitcher</a:t>
            </a:r>
          </a:p>
        </p:txBody>
      </p:sp>
      <p:pic>
        <p:nvPicPr>
          <p:cNvPr id="5122" name="Picture 2" descr="Image result for empty water pitch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2" y="988502"/>
            <a:ext cx="4438457" cy="29589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156" t="4838" r="6809" b="4071"/>
          <a:stretch/>
        </p:blipFill>
        <p:spPr bwMode="auto">
          <a:xfrm>
            <a:off x="3509682" y="3724835"/>
            <a:ext cx="3160059" cy="3122279"/>
          </a:xfrm>
          <a:prstGeom prst="flowChartManualOperation">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1318" y="1066846"/>
            <a:ext cx="4572000" cy="954107"/>
          </a:xfrm>
          <a:prstGeom prst="rect">
            <a:avLst/>
          </a:prstGeom>
        </p:spPr>
        <p:txBody>
          <a:bodyPr>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Seek more of God</a:t>
            </a:r>
          </a:p>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Create emptiness (capacity)</a:t>
            </a:r>
          </a:p>
        </p:txBody>
      </p:sp>
      <p:sp>
        <p:nvSpPr>
          <p:cNvPr id="8" name="TextBox 7"/>
          <p:cNvSpPr txBox="1"/>
          <p:nvPr/>
        </p:nvSpPr>
        <p:spPr>
          <a:xfrm>
            <a:off x="3805517" y="3909356"/>
            <a:ext cx="2568388" cy="1754326"/>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Cling to God’s Presence</a:t>
            </a:r>
          </a:p>
        </p:txBody>
      </p:sp>
    </p:spTree>
    <p:extLst>
      <p:ext uri="{BB962C8B-B14F-4D97-AF65-F5344CB8AC3E}">
        <p14:creationId xmlns:p14="http://schemas.microsoft.com/office/powerpoint/2010/main" val="335650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4980" y="1328547"/>
            <a:ext cx="8754035" cy="4031873"/>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32 </a:t>
            </a:r>
            <a:r>
              <a:rPr lang="en-US" sz="3200" dirty="0">
                <a:latin typeface="Times New Roman" panose="02020603050405020304" pitchFamily="18" charset="0"/>
                <a:ea typeface="Times New Roman" panose="02020603050405020304" pitchFamily="18" charset="0"/>
              </a:rPr>
              <a:t>Elisha came into the house and saw the boy lying dead on his bed. </a:t>
            </a:r>
            <a:r>
              <a:rPr lang="en-US" sz="3200" baseline="30000" dirty="0">
                <a:latin typeface="Times New Roman" panose="02020603050405020304" pitchFamily="18" charset="0"/>
                <a:ea typeface="Times New Roman" panose="02020603050405020304" pitchFamily="18" charset="0"/>
              </a:rPr>
              <a:t>33 </a:t>
            </a:r>
            <a:r>
              <a:rPr lang="en-US" sz="3200" dirty="0">
                <a:latin typeface="Times New Roman" panose="02020603050405020304" pitchFamily="18" charset="0"/>
                <a:ea typeface="Times New Roman" panose="02020603050405020304" pitchFamily="18" charset="0"/>
              </a:rPr>
              <a:t>He went in and closed the door behind the two of them. Then he prayed to the Lord. </a:t>
            </a:r>
            <a:r>
              <a:rPr lang="en-US" sz="3200" baseline="30000" dirty="0">
                <a:latin typeface="Times New Roman" panose="02020603050405020304" pitchFamily="18" charset="0"/>
                <a:ea typeface="Times New Roman" panose="02020603050405020304" pitchFamily="18" charset="0"/>
              </a:rPr>
              <a:t>34 </a:t>
            </a:r>
            <a:r>
              <a:rPr lang="en-US" sz="3200" dirty="0">
                <a:latin typeface="Times New Roman" panose="02020603050405020304" pitchFamily="18" charset="0"/>
                <a:ea typeface="Times New Roman" panose="02020603050405020304" pitchFamily="18" charset="0"/>
              </a:rPr>
              <a:t>He got up on the bed and lay down on top of the child, putting his mouth on the boy’s mouth, his eyes on the boy’s eyes, his hands on the boy’s hands. And as he bent over him, the child’s skin grew warm.</a:t>
            </a:r>
          </a:p>
        </p:txBody>
      </p:sp>
      <p:sp>
        <p:nvSpPr>
          <p:cNvPr id="5" name="Rectangle 4"/>
          <p:cNvSpPr/>
          <p:nvPr/>
        </p:nvSpPr>
        <p:spPr>
          <a:xfrm>
            <a:off x="-2" y="-35439"/>
            <a:ext cx="9144001" cy="646331"/>
          </a:xfrm>
          <a:prstGeom prst="rect">
            <a:avLst/>
          </a:prstGeom>
        </p:spPr>
        <p:txBody>
          <a:bodyPr wrap="square">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2 Kings 4:8-37 </a:t>
            </a:r>
            <a:r>
              <a:rPr lang="en-US" sz="2800" b="1" spc="-150" dirty="0">
                <a:solidFill>
                  <a:schemeClr val="bg1"/>
                </a:solidFill>
                <a:latin typeface="Times New Roman" panose="02020603050405020304" pitchFamily="18" charset="0"/>
                <a:ea typeface="Times New Roman" panose="02020603050405020304" pitchFamily="18" charset="0"/>
              </a:rPr>
              <a:t>(CEB) Elisha raises the son of a rich woman</a:t>
            </a:r>
            <a:endParaRPr lang="en-US" sz="2800" b="1" spc="-150" dirty="0">
              <a:solidFill>
                <a:schemeClr val="bg1"/>
              </a:solidFill>
            </a:endParaRPr>
          </a:p>
        </p:txBody>
      </p:sp>
    </p:spTree>
    <p:extLst>
      <p:ext uri="{BB962C8B-B14F-4D97-AF65-F5344CB8AC3E}">
        <p14:creationId xmlns:p14="http://schemas.microsoft.com/office/powerpoint/2010/main" val="387338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2047" y="647978"/>
            <a:ext cx="8754035" cy="6093976"/>
          </a:xfrm>
          <a:prstGeom prst="rect">
            <a:avLst/>
          </a:prstGeom>
        </p:spPr>
        <p:txBody>
          <a:bodyPr wrap="square">
            <a:spAutoFit/>
          </a:bodyPr>
          <a:lstStyle/>
          <a:p>
            <a:pPr marR="0" indent="457200">
              <a:spcBef>
                <a:spcPts val="0"/>
              </a:spcBef>
              <a:spcAft>
                <a:spcPts val="0"/>
              </a:spcAft>
            </a:pPr>
            <a:r>
              <a:rPr lang="en-US" sz="3000" dirty="0">
                <a:latin typeface="Times New Roman" panose="02020603050405020304" pitchFamily="18" charset="0"/>
                <a:ea typeface="Times New Roman" panose="02020603050405020304" pitchFamily="18" charset="0"/>
              </a:rPr>
              <a:t>“Think of yourself with sober judgment, in accordance with the faith God has distributed to each of you. For just as each of us has one body with many members, and these members do not all have the same function, so in Christ we, though many, form one body, and each member belongs to all the others. We have different gifts, according to the grace given to each of us. If your gift is prophesying, then prophesy in accordance with your faith; if it is serving, then serve; if it is teaching, then teach; if it is to encourage, then give encouragement; if it is giving, then give generously; if it is to lead, do it diligently; if it is to show mercy, do it cheerfully.”</a:t>
            </a:r>
            <a:endParaRPr lang="en-US" sz="30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12:3b-8</a:t>
            </a:r>
            <a:endParaRPr lang="en-US" sz="4400" b="1" dirty="0">
              <a:solidFill>
                <a:schemeClr val="bg1"/>
              </a:solidFill>
            </a:endParaRPr>
          </a:p>
        </p:txBody>
      </p:sp>
    </p:spTree>
    <p:extLst>
      <p:ext uri="{BB962C8B-B14F-4D97-AF65-F5344CB8AC3E}">
        <p14:creationId xmlns:p14="http://schemas.microsoft.com/office/powerpoint/2010/main" val="367604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4980" y="1328547"/>
            <a:ext cx="8754035" cy="4524315"/>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35 </a:t>
            </a:r>
            <a:r>
              <a:rPr lang="en-US" sz="3200" dirty="0">
                <a:latin typeface="Times New Roman" panose="02020603050405020304" pitchFamily="18" charset="0"/>
                <a:ea typeface="Times New Roman" panose="02020603050405020304" pitchFamily="18" charset="0"/>
              </a:rPr>
              <a:t>Then Elisha got down and paced back and forth in the house. Once again he got up on the bed and bent over the boy, at which point the boy sneezed seven times and opened his eyes. </a:t>
            </a:r>
            <a:r>
              <a:rPr lang="en-US" sz="3200" baseline="30000" dirty="0">
                <a:latin typeface="Times New Roman" panose="02020603050405020304" pitchFamily="18" charset="0"/>
                <a:ea typeface="Times New Roman" panose="02020603050405020304" pitchFamily="18" charset="0"/>
              </a:rPr>
              <a:t>36 </a:t>
            </a:r>
            <a:r>
              <a:rPr lang="en-US" sz="3200" dirty="0">
                <a:latin typeface="Times New Roman" panose="02020603050405020304" pitchFamily="18" charset="0"/>
                <a:ea typeface="Times New Roman" panose="02020603050405020304" pitchFamily="18" charset="0"/>
              </a:rPr>
              <a:t>Elisha called for Gehazi and said, “Call the Shunammite woman.” Gehazi called her, and she came to Elisha. He told her, “Pick up your son.” </a:t>
            </a:r>
            <a:r>
              <a:rPr lang="en-US" sz="3200" baseline="30000" dirty="0">
                <a:latin typeface="Times New Roman" panose="02020603050405020304" pitchFamily="18" charset="0"/>
                <a:ea typeface="Times New Roman" panose="02020603050405020304" pitchFamily="18" charset="0"/>
              </a:rPr>
              <a:t>37 </a:t>
            </a:r>
            <a:r>
              <a:rPr lang="en-US" sz="3200" dirty="0">
                <a:latin typeface="Times New Roman" panose="02020603050405020304" pitchFamily="18" charset="0"/>
                <a:ea typeface="Times New Roman" panose="02020603050405020304" pitchFamily="18" charset="0"/>
              </a:rPr>
              <a:t>She came and fell at his feet, facedown on the ground. Then she picked up her son and left.</a:t>
            </a:r>
          </a:p>
        </p:txBody>
      </p:sp>
      <p:sp>
        <p:nvSpPr>
          <p:cNvPr id="5" name="Rectangle 4"/>
          <p:cNvSpPr/>
          <p:nvPr/>
        </p:nvSpPr>
        <p:spPr>
          <a:xfrm>
            <a:off x="-2" y="-35439"/>
            <a:ext cx="9144001" cy="646331"/>
          </a:xfrm>
          <a:prstGeom prst="rect">
            <a:avLst/>
          </a:prstGeom>
        </p:spPr>
        <p:txBody>
          <a:bodyPr wrap="square">
            <a:spAutoFit/>
          </a:bodyPr>
          <a:lstStyle/>
          <a:p>
            <a:pPr algn="ctr"/>
            <a:r>
              <a:rPr lang="en-US" sz="3600" b="1" dirty="0">
                <a:solidFill>
                  <a:schemeClr val="bg1"/>
                </a:solidFill>
                <a:latin typeface="Times New Roman" panose="02020603050405020304" pitchFamily="18" charset="0"/>
                <a:ea typeface="Times New Roman" panose="02020603050405020304" pitchFamily="18" charset="0"/>
              </a:rPr>
              <a:t>2 Kings 4:8-37 </a:t>
            </a:r>
            <a:r>
              <a:rPr lang="en-US" sz="2800" b="1" spc="-150" dirty="0">
                <a:solidFill>
                  <a:schemeClr val="bg1"/>
                </a:solidFill>
                <a:latin typeface="Times New Roman" panose="02020603050405020304" pitchFamily="18" charset="0"/>
                <a:ea typeface="Times New Roman" panose="02020603050405020304" pitchFamily="18" charset="0"/>
              </a:rPr>
              <a:t>(CEB) Elisha raises the son of a rich woman</a:t>
            </a:r>
            <a:endParaRPr lang="en-US" sz="2800" b="1" spc="-150" dirty="0">
              <a:solidFill>
                <a:schemeClr val="bg1"/>
              </a:solidFill>
            </a:endParaRPr>
          </a:p>
        </p:txBody>
      </p:sp>
    </p:spTree>
    <p:extLst>
      <p:ext uri="{BB962C8B-B14F-4D97-AF65-F5344CB8AC3E}">
        <p14:creationId xmlns:p14="http://schemas.microsoft.com/office/powerpoint/2010/main" val="395606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41290" y="201705"/>
            <a:ext cx="7522028" cy="707886"/>
          </a:xfrm>
          <a:prstGeom prst="rect">
            <a:avLst/>
          </a:prstGeom>
          <a:noFill/>
        </p:spPr>
        <p:txBody>
          <a:bodyPr wrap="square" rtlCol="0">
            <a:spAutoFit/>
          </a:bodyPr>
          <a:lstStyle/>
          <a:p>
            <a:pPr algn="ctr"/>
            <a:r>
              <a:rPr lang="en-US" sz="4000" cap="small" dirty="0">
                <a:solidFill>
                  <a:schemeClr val="bg1"/>
                </a:solidFill>
                <a:latin typeface="Times New Roman" panose="02020603050405020304" pitchFamily="18" charset="0"/>
                <a:cs typeface="Times New Roman" panose="02020603050405020304" pitchFamily="18" charset="0"/>
              </a:rPr>
              <a:t>Pouring from an Empty Pitcher</a:t>
            </a:r>
          </a:p>
        </p:txBody>
      </p:sp>
      <p:pic>
        <p:nvPicPr>
          <p:cNvPr id="5122" name="Picture 2" descr="Image result for empty water pitch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2" y="988502"/>
            <a:ext cx="4438457" cy="29589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156" t="4838" r="6809" b="4071"/>
          <a:stretch/>
        </p:blipFill>
        <p:spPr bwMode="auto">
          <a:xfrm>
            <a:off x="3509682" y="3724835"/>
            <a:ext cx="3160059" cy="3122279"/>
          </a:xfrm>
          <a:prstGeom prst="flowChartManualOperation">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1318" y="1066846"/>
            <a:ext cx="4572000" cy="1384995"/>
          </a:xfrm>
          <a:prstGeom prst="rect">
            <a:avLst/>
          </a:prstGeom>
        </p:spPr>
        <p:txBody>
          <a:bodyPr>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Seek more of God</a:t>
            </a:r>
          </a:p>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Create emptiness (capacity)</a:t>
            </a:r>
          </a:p>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Cling to God’s Presence</a:t>
            </a:r>
          </a:p>
        </p:txBody>
      </p:sp>
      <p:sp>
        <p:nvSpPr>
          <p:cNvPr id="8" name="TextBox 7"/>
          <p:cNvSpPr txBox="1"/>
          <p:nvPr/>
        </p:nvSpPr>
        <p:spPr>
          <a:xfrm>
            <a:off x="3805517" y="4196964"/>
            <a:ext cx="2568388"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God brings new life</a:t>
            </a:r>
          </a:p>
        </p:txBody>
      </p:sp>
    </p:spTree>
    <p:extLst>
      <p:ext uri="{BB962C8B-B14F-4D97-AF65-F5344CB8AC3E}">
        <p14:creationId xmlns:p14="http://schemas.microsoft.com/office/powerpoint/2010/main" val="308061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10" name="Rectangle 9"/>
          <p:cNvSpPr>
            <a:spLocks noChangeArrowheads="1"/>
          </p:cNvSpPr>
          <p:nvPr/>
        </p:nvSpPr>
        <p:spPr bwMode="auto">
          <a:xfrm>
            <a:off x="520317" y="4110449"/>
            <a:ext cx="8103365" cy="1268374"/>
          </a:xfrm>
          <a:prstGeom prst="rect">
            <a:avLst/>
          </a:prstGeom>
          <a:solidFill>
            <a:srgbClr val="A50B2C"/>
          </a:solidFill>
          <a:ln w="12700">
            <a:solidFill>
              <a:srgbClr val="2A5438"/>
            </a:solidFill>
            <a:miter lim="800000"/>
            <a:headEnd/>
            <a:tailEnd/>
          </a:ln>
        </p:spPr>
        <p:txBody>
          <a:bodyPr rot="0" vert="horz" wrap="square" lIns="182880" tIns="45720" rIns="182880" bIns="45720" anchor="ctr" anchorCtr="0" upright="1">
            <a:noAutofit/>
          </a:bodyPr>
          <a:lstStyle/>
          <a:p>
            <a:pPr marL="0" marR="0" algn="r">
              <a:spcBef>
                <a:spcPts val="0"/>
              </a:spcBef>
              <a:spcAft>
                <a:spcPts val="0"/>
              </a:spcAft>
            </a:pPr>
            <a:r>
              <a:rPr lang="en-US" sz="3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HCI Consult Report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371600" y="1091387"/>
            <a:ext cx="2580902" cy="4989251"/>
          </a:xfrm>
          <a:prstGeom prst="rect">
            <a:avLst/>
          </a:prstGeom>
        </p:spPr>
      </p:pic>
    </p:spTree>
    <p:extLst>
      <p:ext uri="{BB962C8B-B14F-4D97-AF65-F5344CB8AC3E}">
        <p14:creationId xmlns:p14="http://schemas.microsoft.com/office/powerpoint/2010/main" val="282616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2353" t="13943" r="29265" b="11820"/>
          <a:stretch/>
        </p:blipFill>
        <p:spPr>
          <a:xfrm>
            <a:off x="3248904" y="1089212"/>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 y="113890"/>
            <a:ext cx="9144001"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Pouring from an Empty Pitcher</a:t>
            </a:r>
          </a:p>
        </p:txBody>
      </p:sp>
      <p:sp>
        <p:nvSpPr>
          <p:cNvPr id="5" name="Rectangle 4"/>
          <p:cNvSpPr/>
          <p:nvPr/>
        </p:nvSpPr>
        <p:spPr>
          <a:xfrm>
            <a:off x="100851" y="5191871"/>
            <a:ext cx="8942295" cy="1323439"/>
          </a:xfrm>
          <a:prstGeom prst="rect">
            <a:avLst/>
          </a:prstGeom>
        </p:spPr>
        <p:txBody>
          <a:bodyPr wrap="square">
            <a:spAutoFit/>
          </a:bodyPr>
          <a:lstStyle/>
          <a:p>
            <a:pPr marR="0" algn="ctr">
              <a:spcBef>
                <a:spcPts val="0"/>
              </a:spcBef>
              <a:spcAft>
                <a:spcPts val="0"/>
              </a:spcAft>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“They brought the jars to her and she </a:t>
            </a:r>
          </a:p>
          <a:p>
            <a:pPr marR="0" algn="ctr">
              <a:spcBef>
                <a:spcPts val="0"/>
              </a:spcBef>
              <a:spcAft>
                <a:spcPts val="0"/>
              </a:spcAft>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kept pouring.” ~2 Kings 4:5b </a:t>
            </a:r>
          </a:p>
        </p:txBody>
      </p:sp>
    </p:spTree>
    <p:extLst>
      <p:ext uri="{BB962C8B-B14F-4D97-AF65-F5344CB8AC3E}">
        <p14:creationId xmlns:p14="http://schemas.microsoft.com/office/powerpoint/2010/main" val="231057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Diamond 2"/>
          <p:cNvSpPr/>
          <p:nvPr/>
        </p:nvSpPr>
        <p:spPr>
          <a:xfrm>
            <a:off x="-1" y="-43544"/>
            <a:ext cx="9144001" cy="6901544"/>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1627096"/>
            <a:ext cx="9143999" cy="3354765"/>
          </a:xfrm>
          <a:prstGeom prst="rect">
            <a:avLst/>
          </a:prstGeom>
        </p:spPr>
        <p:txBody>
          <a:bodyPr wrap="square">
            <a:spAutoFit/>
          </a:bodyPr>
          <a:lstStyle/>
          <a:p>
            <a:pPr algn="ctr"/>
            <a:r>
              <a:rPr lang="en-US" sz="4800" b="1" cap="small" dirty="0">
                <a:latin typeface="Times New Roman" panose="02020603050405020304" pitchFamily="18" charset="0"/>
                <a:ea typeface="Times New Roman" panose="02020603050405020304" pitchFamily="18" charset="0"/>
              </a:rPr>
              <a:t>You are gifted!</a:t>
            </a:r>
          </a:p>
          <a:p>
            <a:pPr algn="ctr"/>
            <a:r>
              <a:rPr lang="en-US" sz="1600" b="1" cap="small" dirty="0">
                <a:latin typeface="Times New Roman" panose="02020603050405020304" pitchFamily="18" charset="0"/>
                <a:ea typeface="Times New Roman" panose="02020603050405020304" pitchFamily="18" charset="0"/>
              </a:rPr>
              <a:t>  </a:t>
            </a:r>
          </a:p>
          <a:p>
            <a:pPr algn="ctr"/>
            <a:r>
              <a:rPr lang="en-US" sz="4400" b="1" dirty="0">
                <a:latin typeface="Times New Roman" panose="02020603050405020304" pitchFamily="18" charset="0"/>
                <a:ea typeface="Times New Roman" panose="02020603050405020304" pitchFamily="18" charset="0"/>
              </a:rPr>
              <a:t>Spiritual Gifts Inventory: </a:t>
            </a:r>
            <a:r>
              <a:rPr lang="en-US" sz="4800" b="1" dirty="0">
                <a:solidFill>
                  <a:srgbClr val="0070C0"/>
                </a:solidFill>
                <a:latin typeface="Times New Roman" panose="02020603050405020304" pitchFamily="18" charset="0"/>
                <a:ea typeface="Times New Roman" panose="02020603050405020304" pitchFamily="18" charset="0"/>
              </a:rPr>
              <a:t>www.foresthillsumc.net</a:t>
            </a:r>
            <a:r>
              <a:rPr lang="en-US" sz="4800" b="1" dirty="0">
                <a:latin typeface="Times New Roman" panose="02020603050405020304" pitchFamily="18" charset="0"/>
                <a:ea typeface="Times New Roman" panose="02020603050405020304" pitchFamily="18" charset="0"/>
              </a:rPr>
              <a:t> </a:t>
            </a:r>
            <a:r>
              <a:rPr lang="en-US" sz="4800" b="1" dirty="0">
                <a:latin typeface="Times New Roman" panose="02020603050405020304" pitchFamily="18" charset="0"/>
                <a:ea typeface="Times New Roman" panose="02020603050405020304" pitchFamily="18" charset="0"/>
                <a:sym typeface="Wingdings" panose="05000000000000000000" pitchFamily="2" charset="2"/>
              </a:rPr>
              <a:t></a:t>
            </a:r>
            <a:r>
              <a:rPr lang="en-US" sz="4800" b="1" dirty="0">
                <a:latin typeface="Times New Roman" panose="02020603050405020304" pitchFamily="18" charset="0"/>
                <a:ea typeface="Times New Roman" panose="02020603050405020304" pitchFamily="18" charset="0"/>
              </a:rPr>
              <a:t> “Connect” tab</a:t>
            </a:r>
          </a:p>
        </p:txBody>
      </p:sp>
    </p:spTree>
    <p:extLst>
      <p:ext uri="{BB962C8B-B14F-4D97-AF65-F5344CB8AC3E}">
        <p14:creationId xmlns:p14="http://schemas.microsoft.com/office/powerpoint/2010/main" val="107460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TextBox 2"/>
          <p:cNvSpPr txBox="1"/>
          <p:nvPr/>
        </p:nvSpPr>
        <p:spPr>
          <a:xfrm>
            <a:off x="0" y="373956"/>
            <a:ext cx="9144000" cy="5221942"/>
          </a:xfrm>
          <a:prstGeom prst="rect">
            <a:avLst/>
          </a:prstGeom>
          <a:noFill/>
        </p:spPr>
        <p:txBody>
          <a:bodyPr wrap="square" rtlCol="0">
            <a:spAutoFit/>
          </a:bodyPr>
          <a:lstStyle/>
          <a:p>
            <a:pPr algn="ctr">
              <a:lnSpc>
                <a:spcPts val="10000"/>
              </a:lnSpc>
            </a:pPr>
            <a:r>
              <a:rPr lang="en-US" sz="8000" cap="small" dirty="0">
                <a:ln>
                  <a:solidFill>
                    <a:schemeClr val="bg1">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Prayers for discerning and using your spiritual gifts</a:t>
            </a:r>
          </a:p>
        </p:txBody>
      </p:sp>
    </p:spTree>
    <p:extLst>
      <p:ext uri="{BB962C8B-B14F-4D97-AF65-F5344CB8AC3E}">
        <p14:creationId xmlns:p14="http://schemas.microsoft.com/office/powerpoint/2010/main" val="339684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ight Triangle 2"/>
          <p:cNvSpPr/>
          <p:nvPr/>
        </p:nvSpPr>
        <p:spPr>
          <a:xfrm>
            <a:off x="-10887" y="-43544"/>
            <a:ext cx="9144001" cy="689065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4129" y="2300050"/>
            <a:ext cx="7086599" cy="3970318"/>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Gift boxes</a:t>
            </a:r>
          </a:p>
          <a:p>
            <a:endParaRPr lang="en-US" sz="4400" b="1"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Come get your gift box </a:t>
            </a:r>
          </a:p>
          <a:p>
            <a:r>
              <a:rPr lang="en-US" sz="3200" dirty="0">
                <a:latin typeface="Times New Roman" panose="02020603050405020304" pitchFamily="18" charset="0"/>
                <a:ea typeface="Times New Roman" panose="02020603050405020304" pitchFamily="18" charset="0"/>
              </a:rPr>
              <a:t>	during the offering.</a:t>
            </a:r>
          </a:p>
          <a:p>
            <a:endParaRPr lang="en-US" sz="3200" dirty="0">
              <a:latin typeface="Times New Roman" panose="02020603050405020304" pitchFamily="18" charset="0"/>
              <a:ea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Use it as a reminder every day to open 	your spiritual gifts that day!</a:t>
            </a:r>
            <a:endParaRPr lang="en-US" sz="3200" dirty="0">
              <a:effectLst/>
              <a:latin typeface="Times New Roman" panose="02020603050405020304" pitchFamily="18" charset="0"/>
              <a:ea typeface="Times New Roman" panose="02020603050405020304" pitchFamily="18" charset="0"/>
            </a:endParaRPr>
          </a:p>
        </p:txBody>
      </p:sp>
      <p:pic>
        <p:nvPicPr>
          <p:cNvPr id="1026" name="Picture 2" descr="Image result for small white gift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63" y="191901"/>
            <a:ext cx="4076345" cy="323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2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TextBox 2"/>
          <p:cNvSpPr txBox="1"/>
          <p:nvPr/>
        </p:nvSpPr>
        <p:spPr>
          <a:xfrm>
            <a:off x="0" y="750474"/>
            <a:ext cx="9144000" cy="5316135"/>
          </a:xfrm>
          <a:prstGeom prst="rect">
            <a:avLst/>
          </a:prstGeom>
          <a:noFill/>
        </p:spPr>
        <p:txBody>
          <a:bodyPr wrap="square" rtlCol="0">
            <a:spAutoFit/>
          </a:bodyPr>
          <a:lstStyle/>
          <a:p>
            <a:pPr algn="ctr">
              <a:lnSpc>
                <a:spcPts val="10000"/>
              </a:lnSpc>
            </a:pPr>
            <a:r>
              <a:rPr lang="en-US" sz="13800" cap="small" dirty="0">
                <a:ln>
                  <a:solidFill>
                    <a:schemeClr val="bg1">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p>
            <a:pPr algn="ctr">
              <a:lnSpc>
                <a:spcPts val="10000"/>
              </a:lnSpc>
            </a:pPr>
            <a:endParaRPr lang="en-US" sz="13800" cap="small" dirty="0">
              <a:ln>
                <a:solidFill>
                  <a:schemeClr val="bg1">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10000"/>
              </a:lnSpc>
            </a:pPr>
            <a:endParaRPr lang="en-US" sz="13800" cap="small" dirty="0">
              <a:ln>
                <a:solidFill>
                  <a:schemeClr val="bg1">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ts val="10000"/>
              </a:lnSpc>
            </a:pPr>
            <a:r>
              <a:rPr lang="en-US" sz="13800" cap="small" dirty="0">
                <a:ln>
                  <a:solidFill>
                    <a:schemeClr val="bg1">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a:t>
            </a:r>
          </a:p>
        </p:txBody>
      </p:sp>
      <p:pic>
        <p:nvPicPr>
          <p:cNvPr id="1026" name="Picture 2" descr="Image result for UMC Love offering"/>
          <p:cNvPicPr>
            <a:picLocks noChangeAspect="1" noChangeArrowheads="1"/>
          </p:cNvPicPr>
          <p:nvPr/>
        </p:nvPicPr>
        <p:blipFill rotWithShape="1">
          <a:blip r:embed="rId3">
            <a:extLst>
              <a:ext uri="{28A0092B-C50C-407E-A947-70E740481C1C}">
                <a14:useLocalDpi xmlns:a14="http://schemas.microsoft.com/office/drawing/2010/main" val="0"/>
              </a:ext>
            </a:extLst>
          </a:blip>
          <a:srcRect l="3729" t="725" r="4308" b="4797"/>
          <a:stretch/>
        </p:blipFill>
        <p:spPr bwMode="auto">
          <a:xfrm>
            <a:off x="2366682" y="2219402"/>
            <a:ext cx="4410635" cy="4531236"/>
          </a:xfrm>
          <a:prstGeom prst="hear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2353" t="13943" r="29265" b="11820"/>
          <a:stretch/>
        </p:blipFill>
        <p:spPr>
          <a:xfrm>
            <a:off x="3248904" y="1089212"/>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 y="127337"/>
            <a:ext cx="9144001"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Pouring from an Empty Pitcher</a:t>
            </a:r>
          </a:p>
        </p:txBody>
      </p:sp>
      <p:sp>
        <p:nvSpPr>
          <p:cNvPr id="5" name="Rectangle 4"/>
          <p:cNvSpPr/>
          <p:nvPr/>
        </p:nvSpPr>
        <p:spPr>
          <a:xfrm>
            <a:off x="100851" y="5191871"/>
            <a:ext cx="8942295" cy="1323439"/>
          </a:xfrm>
          <a:prstGeom prst="rect">
            <a:avLst/>
          </a:prstGeom>
        </p:spPr>
        <p:txBody>
          <a:bodyPr wrap="square">
            <a:spAutoFit/>
          </a:bodyPr>
          <a:lstStyle/>
          <a:p>
            <a:pPr marR="0" algn="ctr">
              <a:spcBef>
                <a:spcPts val="0"/>
              </a:spcBef>
              <a:spcAft>
                <a:spcPts val="0"/>
              </a:spcAft>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“They brought the jars to her and she </a:t>
            </a:r>
          </a:p>
          <a:p>
            <a:pPr marR="0" algn="ctr">
              <a:spcBef>
                <a:spcPts val="0"/>
              </a:spcBef>
              <a:spcAft>
                <a:spcPts val="0"/>
              </a:spcAft>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kept pouring.” ~2 Kings 4:5b </a:t>
            </a:r>
          </a:p>
        </p:txBody>
      </p:sp>
    </p:spTree>
    <p:extLst>
      <p:ext uri="{BB962C8B-B14F-4D97-AF65-F5344CB8AC3E}">
        <p14:creationId xmlns:p14="http://schemas.microsoft.com/office/powerpoint/2010/main" val="277191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074" name="Picture 2" descr="Image result for elijah and elis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33" y="1846956"/>
            <a:ext cx="8684331" cy="4520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elijah and elish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92" t="9041" r="17308" b="11929"/>
          <a:stretch/>
        </p:blipFill>
        <p:spPr bwMode="auto">
          <a:xfrm>
            <a:off x="443754" y="0"/>
            <a:ext cx="3765176" cy="232679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2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2047" y="647978"/>
            <a:ext cx="8754035" cy="6093976"/>
          </a:xfrm>
          <a:prstGeom prst="rect">
            <a:avLst/>
          </a:prstGeom>
        </p:spPr>
        <p:txBody>
          <a:bodyPr wrap="square">
            <a:spAutoFit/>
          </a:bodyPr>
          <a:lstStyle/>
          <a:p>
            <a:pPr marR="0" indent="457200">
              <a:spcBef>
                <a:spcPts val="0"/>
              </a:spcBef>
              <a:spcAft>
                <a:spcPts val="0"/>
              </a:spcAft>
            </a:pPr>
            <a:r>
              <a:rPr lang="en-US" sz="3000" baseline="30000" dirty="0">
                <a:latin typeface="Times New Roman" panose="02020603050405020304" pitchFamily="18" charset="0"/>
                <a:ea typeface="Times New Roman" panose="02020603050405020304" pitchFamily="18" charset="0"/>
              </a:rPr>
              <a:t>1 </a:t>
            </a:r>
            <a:r>
              <a:rPr lang="en-US" sz="3000" dirty="0">
                <a:latin typeface="Times New Roman" panose="02020603050405020304" pitchFamily="18" charset="0"/>
                <a:ea typeface="Times New Roman" panose="02020603050405020304" pitchFamily="18" charset="0"/>
              </a:rPr>
              <a:t>Now there was a woman who had been married to  a member of a group of prophets. She appealed to Elisha, saying, “My husband, your servant, is dead. You know how he feared the Lord. But now someone he owed money to has come to take my two children away as slaves.”</a:t>
            </a:r>
          </a:p>
          <a:p>
            <a:pPr marR="0" indent="457200">
              <a:spcBef>
                <a:spcPts val="0"/>
              </a:spcBef>
              <a:spcAft>
                <a:spcPts val="0"/>
              </a:spcAft>
            </a:pPr>
            <a:r>
              <a:rPr lang="en-US" sz="3000" baseline="30000" dirty="0">
                <a:latin typeface="Times New Roman" panose="02020603050405020304" pitchFamily="18" charset="0"/>
                <a:ea typeface="Times New Roman" panose="02020603050405020304" pitchFamily="18" charset="0"/>
              </a:rPr>
              <a:t>2 </a:t>
            </a:r>
            <a:r>
              <a:rPr lang="en-US" sz="3000" dirty="0">
                <a:latin typeface="Times New Roman" panose="02020603050405020304" pitchFamily="18" charset="0"/>
                <a:ea typeface="Times New Roman" panose="02020603050405020304" pitchFamily="18" charset="0"/>
              </a:rPr>
              <a:t>Elisha said to her, “What can I do for you? Tell me what you still have left in the house.”</a:t>
            </a:r>
          </a:p>
          <a:p>
            <a:pPr marR="0" indent="457200">
              <a:spcBef>
                <a:spcPts val="0"/>
              </a:spcBef>
              <a:spcAft>
                <a:spcPts val="0"/>
              </a:spcAft>
            </a:pPr>
            <a:r>
              <a:rPr lang="en-US" sz="3000" dirty="0">
                <a:latin typeface="Times New Roman" panose="02020603050405020304" pitchFamily="18" charset="0"/>
                <a:ea typeface="Times New Roman" panose="02020603050405020304" pitchFamily="18" charset="0"/>
              </a:rPr>
              <a:t>She said, “Your servant has nothing at all in the house except a small jar of oil.”</a:t>
            </a:r>
          </a:p>
          <a:p>
            <a:pPr marR="0" indent="457200">
              <a:spcBef>
                <a:spcPts val="0"/>
              </a:spcBef>
              <a:spcAft>
                <a:spcPts val="0"/>
              </a:spcAft>
            </a:pPr>
            <a:r>
              <a:rPr lang="en-US" sz="3000" baseline="30000" dirty="0">
                <a:latin typeface="Times New Roman" panose="02020603050405020304" pitchFamily="18" charset="0"/>
                <a:ea typeface="Times New Roman" panose="02020603050405020304" pitchFamily="18" charset="0"/>
              </a:rPr>
              <a:t>3 </a:t>
            </a:r>
            <a:r>
              <a:rPr lang="en-US" sz="3000" dirty="0">
                <a:latin typeface="Times New Roman" panose="02020603050405020304" pitchFamily="18" charset="0"/>
                <a:ea typeface="Times New Roman" panose="02020603050405020304" pitchFamily="18" charset="0"/>
              </a:rPr>
              <a:t>He said, “Go out and borrow containers from all your neighbors. Get as many empty containers as     </a:t>
            </a:r>
          </a:p>
          <a:p>
            <a:pPr marR="0" indent="457200">
              <a:spcBef>
                <a:spcPts val="0"/>
              </a:spcBef>
              <a:spcAft>
                <a:spcPts val="0"/>
              </a:spcAft>
            </a:pPr>
            <a:r>
              <a:rPr lang="en-US" sz="3000" dirty="0">
                <a:latin typeface="Times New Roman" panose="02020603050405020304" pitchFamily="18" charset="0"/>
                <a:ea typeface="Times New Roman" panose="02020603050405020304" pitchFamily="18" charset="0"/>
              </a:rPr>
              <a:t>possible. </a:t>
            </a:r>
          </a:p>
        </p:txBody>
      </p:sp>
      <p:sp>
        <p:nvSpPr>
          <p:cNvPr id="5" name="Rectangle 4"/>
          <p:cNvSpPr/>
          <p:nvPr/>
        </p:nvSpPr>
        <p:spPr>
          <a:xfrm>
            <a:off x="-2" y="-35439"/>
            <a:ext cx="9144001"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ea typeface="Times New Roman" panose="02020603050405020304" pitchFamily="18" charset="0"/>
              </a:rPr>
              <a:t>2 Kings 4:1-7 </a:t>
            </a:r>
            <a:r>
              <a:rPr lang="en-US" sz="2800" b="1" spc="-150" dirty="0">
                <a:solidFill>
                  <a:schemeClr val="bg1"/>
                </a:solidFill>
                <a:latin typeface="Times New Roman" panose="02020603050405020304" pitchFamily="18" charset="0"/>
                <a:ea typeface="Times New Roman" panose="02020603050405020304" pitchFamily="18" charset="0"/>
              </a:rPr>
              <a:t>(CEB) The poor widow and the olive oil</a:t>
            </a:r>
            <a:endParaRPr lang="en-US" sz="2800" b="1" spc="-150" dirty="0">
              <a:solidFill>
                <a:schemeClr val="bg1"/>
              </a:solidFill>
            </a:endParaRPr>
          </a:p>
        </p:txBody>
      </p:sp>
    </p:spTree>
    <p:extLst>
      <p:ext uri="{BB962C8B-B14F-4D97-AF65-F5344CB8AC3E}">
        <p14:creationId xmlns:p14="http://schemas.microsoft.com/office/powerpoint/2010/main" val="3325801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1283</Words>
  <Application>Microsoft Office PowerPoint</Application>
  <PresentationFormat>On-screen Show (4:3)</PresentationFormat>
  <Paragraphs>67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36</cp:revision>
  <dcterms:created xsi:type="dcterms:W3CDTF">2017-05-02T15:43:13Z</dcterms:created>
  <dcterms:modified xsi:type="dcterms:W3CDTF">2017-06-20T14:35:19Z</dcterms:modified>
</cp:coreProperties>
</file>