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99" r:id="rId3"/>
    <p:sldId id="304" r:id="rId4"/>
    <p:sldId id="305" r:id="rId5"/>
    <p:sldId id="277" r:id="rId6"/>
    <p:sldId id="308" r:id="rId7"/>
    <p:sldId id="307" r:id="rId8"/>
    <p:sldId id="309" r:id="rId9"/>
    <p:sldId id="310" r:id="rId10"/>
    <p:sldId id="311" r:id="rId11"/>
    <p:sldId id="312" r:id="rId12"/>
    <p:sldId id="313" r:id="rId13"/>
    <p:sldId id="314" r:id="rId14"/>
    <p:sldId id="315" r:id="rId15"/>
    <p:sldId id="303" r:id="rId16"/>
    <p:sldId id="316" r:id="rId17"/>
    <p:sldId id="317" r:id="rId18"/>
    <p:sldId id="318" r:id="rId19"/>
    <p:sldId id="319" r:id="rId20"/>
    <p:sldId id="320" r:id="rId21"/>
    <p:sldId id="321" r:id="rId22"/>
    <p:sldId id="323" r:id="rId23"/>
    <p:sldId id="324" r:id="rId24"/>
    <p:sldId id="32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272213"/>
    <a:srgbClr val="DEB460"/>
    <a:srgbClr val="CC9900"/>
    <a:srgbClr val="BBA466"/>
    <a:srgbClr val="FAB900"/>
    <a:srgbClr val="FDD178"/>
    <a:srgbClr val="281F14"/>
    <a:srgbClr val="4C1412"/>
    <a:srgbClr val="983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0" d="100"/>
          <a:sy n="70" d="100"/>
        </p:scale>
        <p:origin x="672" y="60"/>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DFE7A-DA9E-4633-BEA4-D504B8D8B58D}"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242B12C-0105-4093-A72A-20DCFFF8BC73}">
      <dgm:prSet/>
      <dgm:spPr/>
      <dgm:t>
        <a:bodyPr/>
        <a:lstStyle/>
        <a:p>
          <a:r>
            <a:rPr lang="en-US" b="1" dirty="0">
              <a:solidFill>
                <a:schemeClr val="tx1"/>
              </a:solidFill>
              <a:latin typeface="Times New Roman" panose="02020603050405020304" pitchFamily="18" charset="0"/>
              <a:cs typeface="Times New Roman" panose="02020603050405020304" pitchFamily="18" charset="0"/>
            </a:rPr>
            <a:t>Getting sin into the open: confessing to God and others</a:t>
          </a:r>
        </a:p>
      </dgm:t>
    </dgm:pt>
    <dgm:pt modelId="{02103C14-9E75-4796-B2AB-44669F462FEC}" type="parTrans" cxnId="{08A2CE58-BD3B-40B2-B116-E0086838862C}">
      <dgm:prSet/>
      <dgm:spPr/>
      <dgm:t>
        <a:bodyPr/>
        <a:lstStyle/>
        <a:p>
          <a:endParaRPr lang="en-US"/>
        </a:p>
      </dgm:t>
    </dgm:pt>
    <dgm:pt modelId="{F5EEA6AF-7F58-437E-BC84-9E6124C3C5CF}" type="sibTrans" cxnId="{08A2CE58-BD3B-40B2-B116-E0086838862C}">
      <dgm:prSet/>
      <dgm:spPr/>
      <dgm:t>
        <a:bodyPr/>
        <a:lstStyle/>
        <a:p>
          <a:endParaRPr lang="en-US"/>
        </a:p>
      </dgm:t>
    </dgm:pt>
    <dgm:pt modelId="{F223440A-2BC5-4D45-9E42-9D11840AC805}">
      <dgm:prSet/>
      <dgm:spPr/>
      <dgm:t>
        <a:bodyPr/>
        <a:lstStyle/>
        <a:p>
          <a:r>
            <a:rPr lang="en-US" b="1" dirty="0">
              <a:solidFill>
                <a:schemeClr val="tx1"/>
              </a:solidFill>
              <a:latin typeface="Times New Roman" panose="02020603050405020304" pitchFamily="18" charset="0"/>
              <a:cs typeface="Times New Roman" panose="02020603050405020304" pitchFamily="18" charset="0"/>
            </a:rPr>
            <a:t>Asking for forgiveness</a:t>
          </a:r>
        </a:p>
      </dgm:t>
    </dgm:pt>
    <dgm:pt modelId="{406F1E3C-CD02-42FC-99A1-860776D74EE2}" type="parTrans" cxnId="{DD7198DF-F8C7-4806-9F0C-52A429FCA56E}">
      <dgm:prSet/>
      <dgm:spPr/>
      <dgm:t>
        <a:bodyPr/>
        <a:lstStyle/>
        <a:p>
          <a:endParaRPr lang="en-US"/>
        </a:p>
      </dgm:t>
    </dgm:pt>
    <dgm:pt modelId="{BB373548-5A0C-4686-A34F-37B616492218}" type="sibTrans" cxnId="{DD7198DF-F8C7-4806-9F0C-52A429FCA56E}">
      <dgm:prSet/>
      <dgm:spPr/>
      <dgm:t>
        <a:bodyPr/>
        <a:lstStyle/>
        <a:p>
          <a:endParaRPr lang="en-US"/>
        </a:p>
      </dgm:t>
    </dgm:pt>
    <dgm:pt modelId="{C2344323-6162-4B31-A442-9556B5C04909}">
      <dgm:prSet/>
      <dgm:spPr/>
      <dgm:t>
        <a:bodyPr/>
        <a:lstStyle/>
        <a:p>
          <a:r>
            <a:rPr lang="en-US" b="1" dirty="0">
              <a:solidFill>
                <a:schemeClr val="tx1"/>
              </a:solidFill>
              <a:latin typeface="Times New Roman" panose="02020603050405020304" pitchFamily="18" charset="0"/>
              <a:cs typeface="Times New Roman" panose="02020603050405020304" pitchFamily="18" charset="0"/>
            </a:rPr>
            <a:t>Restoring your relationship with others and God</a:t>
          </a:r>
        </a:p>
      </dgm:t>
    </dgm:pt>
    <dgm:pt modelId="{901C1A6D-3BE9-4BD6-92BB-1FC6698EFC32}" type="parTrans" cxnId="{91969DC7-AF58-4876-B83A-5A2E926A149F}">
      <dgm:prSet/>
      <dgm:spPr/>
      <dgm:t>
        <a:bodyPr/>
        <a:lstStyle/>
        <a:p>
          <a:endParaRPr lang="en-US"/>
        </a:p>
      </dgm:t>
    </dgm:pt>
    <dgm:pt modelId="{6538B771-571B-4B1D-9C2F-55E81449E7DD}" type="sibTrans" cxnId="{91969DC7-AF58-4876-B83A-5A2E926A149F}">
      <dgm:prSet/>
      <dgm:spPr/>
      <dgm:t>
        <a:bodyPr/>
        <a:lstStyle/>
        <a:p>
          <a:endParaRPr lang="en-US"/>
        </a:p>
      </dgm:t>
    </dgm:pt>
    <dgm:pt modelId="{2C95A673-D1F5-4EAE-9C31-8A186C746749}">
      <dgm:prSet/>
      <dgm:spPr/>
      <dgm:t>
        <a:bodyPr/>
        <a:lstStyle/>
        <a:p>
          <a:r>
            <a:rPr lang="en-US" b="1" dirty="0">
              <a:solidFill>
                <a:schemeClr val="tx1"/>
              </a:solidFill>
              <a:latin typeface="Times New Roman" panose="02020603050405020304" pitchFamily="18" charset="0"/>
              <a:cs typeface="Times New Roman" panose="02020603050405020304" pitchFamily="18" charset="0"/>
            </a:rPr>
            <a:t>Paying any possible restitution</a:t>
          </a:r>
        </a:p>
      </dgm:t>
    </dgm:pt>
    <dgm:pt modelId="{AED1ECB5-0975-4879-B667-FC2E35CA28FA}" type="parTrans" cxnId="{4756AB63-9F7F-4EE4-8259-4DBDC60A2400}">
      <dgm:prSet/>
      <dgm:spPr/>
      <dgm:t>
        <a:bodyPr/>
        <a:lstStyle/>
        <a:p>
          <a:endParaRPr lang="en-US"/>
        </a:p>
      </dgm:t>
    </dgm:pt>
    <dgm:pt modelId="{5B3EF3D0-352A-40F4-A2F6-70300563AF7E}" type="sibTrans" cxnId="{4756AB63-9F7F-4EE4-8259-4DBDC60A2400}">
      <dgm:prSet/>
      <dgm:spPr/>
      <dgm:t>
        <a:bodyPr/>
        <a:lstStyle/>
        <a:p>
          <a:endParaRPr lang="en-US"/>
        </a:p>
      </dgm:t>
    </dgm:pt>
    <dgm:pt modelId="{ED4FFE0D-AE91-4A05-8CE1-572EAFD99C91}" type="pres">
      <dgm:prSet presAssocID="{ECFDFE7A-DA9E-4633-BEA4-D504B8D8B58D}" presName="outerComposite" presStyleCnt="0">
        <dgm:presLayoutVars>
          <dgm:chMax val="5"/>
          <dgm:dir/>
          <dgm:resizeHandles val="exact"/>
        </dgm:presLayoutVars>
      </dgm:prSet>
      <dgm:spPr/>
    </dgm:pt>
    <dgm:pt modelId="{024DE939-E4C0-4BE7-A34B-7F513ACD7C54}" type="pres">
      <dgm:prSet presAssocID="{ECFDFE7A-DA9E-4633-BEA4-D504B8D8B58D}" presName="dummyMaxCanvas" presStyleCnt="0">
        <dgm:presLayoutVars/>
      </dgm:prSet>
      <dgm:spPr/>
    </dgm:pt>
    <dgm:pt modelId="{B0A331DA-3C60-4DBA-AA9C-BECA26099CFC}" type="pres">
      <dgm:prSet presAssocID="{ECFDFE7A-DA9E-4633-BEA4-D504B8D8B58D}" presName="FourNodes_1" presStyleLbl="node1" presStyleIdx="0" presStyleCnt="4">
        <dgm:presLayoutVars>
          <dgm:bulletEnabled val="1"/>
        </dgm:presLayoutVars>
      </dgm:prSet>
      <dgm:spPr/>
    </dgm:pt>
    <dgm:pt modelId="{63216506-8488-4A36-B0F9-DE181B497BFE}" type="pres">
      <dgm:prSet presAssocID="{ECFDFE7A-DA9E-4633-BEA4-D504B8D8B58D}" presName="FourNodes_2" presStyleLbl="node1" presStyleIdx="1" presStyleCnt="4">
        <dgm:presLayoutVars>
          <dgm:bulletEnabled val="1"/>
        </dgm:presLayoutVars>
      </dgm:prSet>
      <dgm:spPr/>
    </dgm:pt>
    <dgm:pt modelId="{B089358A-5988-4C5A-AACA-AC3CD36AE3A0}" type="pres">
      <dgm:prSet presAssocID="{ECFDFE7A-DA9E-4633-BEA4-D504B8D8B58D}" presName="FourNodes_3" presStyleLbl="node1" presStyleIdx="2" presStyleCnt="4">
        <dgm:presLayoutVars>
          <dgm:bulletEnabled val="1"/>
        </dgm:presLayoutVars>
      </dgm:prSet>
      <dgm:spPr/>
    </dgm:pt>
    <dgm:pt modelId="{FA770B24-774E-4546-8351-884F9D41C308}" type="pres">
      <dgm:prSet presAssocID="{ECFDFE7A-DA9E-4633-BEA4-D504B8D8B58D}" presName="FourNodes_4" presStyleLbl="node1" presStyleIdx="3" presStyleCnt="4">
        <dgm:presLayoutVars>
          <dgm:bulletEnabled val="1"/>
        </dgm:presLayoutVars>
      </dgm:prSet>
      <dgm:spPr/>
    </dgm:pt>
    <dgm:pt modelId="{F452AF9D-BF13-4599-8819-10EEDE30E52D}" type="pres">
      <dgm:prSet presAssocID="{ECFDFE7A-DA9E-4633-BEA4-D504B8D8B58D}" presName="FourConn_1-2" presStyleLbl="fgAccFollowNode1" presStyleIdx="0" presStyleCnt="3">
        <dgm:presLayoutVars>
          <dgm:bulletEnabled val="1"/>
        </dgm:presLayoutVars>
      </dgm:prSet>
      <dgm:spPr/>
    </dgm:pt>
    <dgm:pt modelId="{7B9CFE05-81EE-4676-85F7-CF030F275531}" type="pres">
      <dgm:prSet presAssocID="{ECFDFE7A-DA9E-4633-BEA4-D504B8D8B58D}" presName="FourConn_2-3" presStyleLbl="fgAccFollowNode1" presStyleIdx="1" presStyleCnt="3">
        <dgm:presLayoutVars>
          <dgm:bulletEnabled val="1"/>
        </dgm:presLayoutVars>
      </dgm:prSet>
      <dgm:spPr/>
    </dgm:pt>
    <dgm:pt modelId="{1D08FF47-6A6F-4879-9D24-894D16E88BAB}" type="pres">
      <dgm:prSet presAssocID="{ECFDFE7A-DA9E-4633-BEA4-D504B8D8B58D}" presName="FourConn_3-4" presStyleLbl="fgAccFollowNode1" presStyleIdx="2" presStyleCnt="3">
        <dgm:presLayoutVars>
          <dgm:bulletEnabled val="1"/>
        </dgm:presLayoutVars>
      </dgm:prSet>
      <dgm:spPr/>
    </dgm:pt>
    <dgm:pt modelId="{B44F8AA1-07AC-4B27-AE53-0DF3657D4E41}" type="pres">
      <dgm:prSet presAssocID="{ECFDFE7A-DA9E-4633-BEA4-D504B8D8B58D}" presName="FourNodes_1_text" presStyleLbl="node1" presStyleIdx="3" presStyleCnt="4">
        <dgm:presLayoutVars>
          <dgm:bulletEnabled val="1"/>
        </dgm:presLayoutVars>
      </dgm:prSet>
      <dgm:spPr/>
    </dgm:pt>
    <dgm:pt modelId="{649EC731-01E7-4CA3-AF49-58CF18ED08BF}" type="pres">
      <dgm:prSet presAssocID="{ECFDFE7A-DA9E-4633-BEA4-D504B8D8B58D}" presName="FourNodes_2_text" presStyleLbl="node1" presStyleIdx="3" presStyleCnt="4">
        <dgm:presLayoutVars>
          <dgm:bulletEnabled val="1"/>
        </dgm:presLayoutVars>
      </dgm:prSet>
      <dgm:spPr/>
    </dgm:pt>
    <dgm:pt modelId="{C2D35DAA-637B-469B-A73A-9EA9E9CF01EE}" type="pres">
      <dgm:prSet presAssocID="{ECFDFE7A-DA9E-4633-BEA4-D504B8D8B58D}" presName="FourNodes_3_text" presStyleLbl="node1" presStyleIdx="3" presStyleCnt="4">
        <dgm:presLayoutVars>
          <dgm:bulletEnabled val="1"/>
        </dgm:presLayoutVars>
      </dgm:prSet>
      <dgm:spPr/>
    </dgm:pt>
    <dgm:pt modelId="{38EA57C4-F70B-407C-AA13-7B4A28F45CC3}" type="pres">
      <dgm:prSet presAssocID="{ECFDFE7A-DA9E-4633-BEA4-D504B8D8B58D}" presName="FourNodes_4_text" presStyleLbl="node1" presStyleIdx="3" presStyleCnt="4">
        <dgm:presLayoutVars>
          <dgm:bulletEnabled val="1"/>
        </dgm:presLayoutVars>
      </dgm:prSet>
      <dgm:spPr/>
    </dgm:pt>
  </dgm:ptLst>
  <dgm:cxnLst>
    <dgm:cxn modelId="{08A2CE58-BD3B-40B2-B116-E0086838862C}" srcId="{ECFDFE7A-DA9E-4633-BEA4-D504B8D8B58D}" destId="{2242B12C-0105-4093-A72A-20DCFFF8BC73}" srcOrd="0" destOrd="0" parTransId="{02103C14-9E75-4796-B2AB-44669F462FEC}" sibTransId="{F5EEA6AF-7F58-437E-BC84-9E6124C3C5CF}"/>
    <dgm:cxn modelId="{E1D99140-18E5-46BE-9F02-67E4121BB401}" type="presOf" srcId="{2C95A673-D1F5-4EAE-9C31-8A186C746749}" destId="{38EA57C4-F70B-407C-AA13-7B4A28F45CC3}" srcOrd="1" destOrd="0" presId="urn:microsoft.com/office/officeart/2005/8/layout/vProcess5"/>
    <dgm:cxn modelId="{4475544B-BC0E-4E16-9E28-85D6EEC4D2C9}" type="presOf" srcId="{2242B12C-0105-4093-A72A-20DCFFF8BC73}" destId="{B44F8AA1-07AC-4B27-AE53-0DF3657D4E41}" srcOrd="1" destOrd="0" presId="urn:microsoft.com/office/officeart/2005/8/layout/vProcess5"/>
    <dgm:cxn modelId="{BF07C17E-C1F1-47A5-BC32-B72F4D455EED}" type="presOf" srcId="{2242B12C-0105-4093-A72A-20DCFFF8BC73}" destId="{B0A331DA-3C60-4DBA-AA9C-BECA26099CFC}" srcOrd="0" destOrd="0" presId="urn:microsoft.com/office/officeart/2005/8/layout/vProcess5"/>
    <dgm:cxn modelId="{4756AB63-9F7F-4EE4-8259-4DBDC60A2400}" srcId="{ECFDFE7A-DA9E-4633-BEA4-D504B8D8B58D}" destId="{2C95A673-D1F5-4EAE-9C31-8A186C746749}" srcOrd="3" destOrd="0" parTransId="{AED1ECB5-0975-4879-B667-FC2E35CA28FA}" sibTransId="{5B3EF3D0-352A-40F4-A2F6-70300563AF7E}"/>
    <dgm:cxn modelId="{4BC0DF73-9A8A-4705-B23F-0D954C18EB9E}" type="presOf" srcId="{C2344323-6162-4B31-A442-9556B5C04909}" destId="{C2D35DAA-637B-469B-A73A-9EA9E9CF01EE}" srcOrd="1" destOrd="0" presId="urn:microsoft.com/office/officeart/2005/8/layout/vProcess5"/>
    <dgm:cxn modelId="{B2476492-0A48-497B-B03F-B8A623E20F84}" type="presOf" srcId="{F5EEA6AF-7F58-437E-BC84-9E6124C3C5CF}" destId="{F452AF9D-BF13-4599-8819-10EEDE30E52D}" srcOrd="0" destOrd="0" presId="urn:microsoft.com/office/officeart/2005/8/layout/vProcess5"/>
    <dgm:cxn modelId="{91969DC7-AF58-4876-B83A-5A2E926A149F}" srcId="{ECFDFE7A-DA9E-4633-BEA4-D504B8D8B58D}" destId="{C2344323-6162-4B31-A442-9556B5C04909}" srcOrd="2" destOrd="0" parTransId="{901C1A6D-3BE9-4BD6-92BB-1FC6698EFC32}" sibTransId="{6538B771-571B-4B1D-9C2F-55E81449E7DD}"/>
    <dgm:cxn modelId="{A16C62D1-F515-4559-B0EC-6C6313DF6AA9}" type="presOf" srcId="{F223440A-2BC5-4D45-9E42-9D11840AC805}" destId="{649EC731-01E7-4CA3-AF49-58CF18ED08BF}" srcOrd="1" destOrd="0" presId="urn:microsoft.com/office/officeart/2005/8/layout/vProcess5"/>
    <dgm:cxn modelId="{60FA216D-1EA9-45E5-9E36-9EAA5D176D43}" type="presOf" srcId="{BB373548-5A0C-4686-A34F-37B616492218}" destId="{7B9CFE05-81EE-4676-85F7-CF030F275531}" srcOrd="0" destOrd="0" presId="urn:microsoft.com/office/officeart/2005/8/layout/vProcess5"/>
    <dgm:cxn modelId="{9128F787-C930-434C-8518-51C028D06441}" type="presOf" srcId="{2C95A673-D1F5-4EAE-9C31-8A186C746749}" destId="{FA770B24-774E-4546-8351-884F9D41C308}" srcOrd="0" destOrd="0" presId="urn:microsoft.com/office/officeart/2005/8/layout/vProcess5"/>
    <dgm:cxn modelId="{DD7198DF-F8C7-4806-9F0C-52A429FCA56E}" srcId="{ECFDFE7A-DA9E-4633-BEA4-D504B8D8B58D}" destId="{F223440A-2BC5-4D45-9E42-9D11840AC805}" srcOrd="1" destOrd="0" parTransId="{406F1E3C-CD02-42FC-99A1-860776D74EE2}" sibTransId="{BB373548-5A0C-4686-A34F-37B616492218}"/>
    <dgm:cxn modelId="{F6144926-6EA3-40DD-B0EC-1FD4BAAD566E}" type="presOf" srcId="{F223440A-2BC5-4D45-9E42-9D11840AC805}" destId="{63216506-8488-4A36-B0F9-DE181B497BFE}" srcOrd="0" destOrd="0" presId="urn:microsoft.com/office/officeart/2005/8/layout/vProcess5"/>
    <dgm:cxn modelId="{3E4B0BFC-4B19-4A62-9741-61C46871A0D3}" type="presOf" srcId="{C2344323-6162-4B31-A442-9556B5C04909}" destId="{B089358A-5988-4C5A-AACA-AC3CD36AE3A0}" srcOrd="0" destOrd="0" presId="urn:microsoft.com/office/officeart/2005/8/layout/vProcess5"/>
    <dgm:cxn modelId="{9334D084-D29F-40E2-862F-F6637143AEB0}" type="presOf" srcId="{6538B771-571B-4B1D-9C2F-55E81449E7DD}" destId="{1D08FF47-6A6F-4879-9D24-894D16E88BAB}" srcOrd="0" destOrd="0" presId="urn:microsoft.com/office/officeart/2005/8/layout/vProcess5"/>
    <dgm:cxn modelId="{03C95AAD-7B48-4664-8B44-AD8D4616E9C1}" type="presOf" srcId="{ECFDFE7A-DA9E-4633-BEA4-D504B8D8B58D}" destId="{ED4FFE0D-AE91-4A05-8CE1-572EAFD99C91}" srcOrd="0" destOrd="0" presId="urn:microsoft.com/office/officeart/2005/8/layout/vProcess5"/>
    <dgm:cxn modelId="{B050FE82-0DA3-4317-94FA-03436275C7A0}" type="presParOf" srcId="{ED4FFE0D-AE91-4A05-8CE1-572EAFD99C91}" destId="{024DE939-E4C0-4BE7-A34B-7F513ACD7C54}" srcOrd="0" destOrd="0" presId="urn:microsoft.com/office/officeart/2005/8/layout/vProcess5"/>
    <dgm:cxn modelId="{7DD7888E-5F13-4658-9F5A-91917AA2C9B7}" type="presParOf" srcId="{ED4FFE0D-AE91-4A05-8CE1-572EAFD99C91}" destId="{B0A331DA-3C60-4DBA-AA9C-BECA26099CFC}" srcOrd="1" destOrd="0" presId="urn:microsoft.com/office/officeart/2005/8/layout/vProcess5"/>
    <dgm:cxn modelId="{C99D6DFD-D9A1-4804-8F97-433615A560C4}" type="presParOf" srcId="{ED4FFE0D-AE91-4A05-8CE1-572EAFD99C91}" destId="{63216506-8488-4A36-B0F9-DE181B497BFE}" srcOrd="2" destOrd="0" presId="urn:microsoft.com/office/officeart/2005/8/layout/vProcess5"/>
    <dgm:cxn modelId="{BC8DFA23-5060-4180-B7D6-633CF220467A}" type="presParOf" srcId="{ED4FFE0D-AE91-4A05-8CE1-572EAFD99C91}" destId="{B089358A-5988-4C5A-AACA-AC3CD36AE3A0}" srcOrd="3" destOrd="0" presId="urn:microsoft.com/office/officeart/2005/8/layout/vProcess5"/>
    <dgm:cxn modelId="{FE9A915F-742F-466A-804C-D7DC85AA795C}" type="presParOf" srcId="{ED4FFE0D-AE91-4A05-8CE1-572EAFD99C91}" destId="{FA770B24-774E-4546-8351-884F9D41C308}" srcOrd="4" destOrd="0" presId="urn:microsoft.com/office/officeart/2005/8/layout/vProcess5"/>
    <dgm:cxn modelId="{2706CF0C-CD3C-4A93-83C8-1A9D8F7C4B81}" type="presParOf" srcId="{ED4FFE0D-AE91-4A05-8CE1-572EAFD99C91}" destId="{F452AF9D-BF13-4599-8819-10EEDE30E52D}" srcOrd="5" destOrd="0" presId="urn:microsoft.com/office/officeart/2005/8/layout/vProcess5"/>
    <dgm:cxn modelId="{020196EB-FA02-402B-9960-1C27201B61F5}" type="presParOf" srcId="{ED4FFE0D-AE91-4A05-8CE1-572EAFD99C91}" destId="{7B9CFE05-81EE-4676-85F7-CF030F275531}" srcOrd="6" destOrd="0" presId="urn:microsoft.com/office/officeart/2005/8/layout/vProcess5"/>
    <dgm:cxn modelId="{C1493B9B-33C1-4592-AF87-9D66D7605FFA}" type="presParOf" srcId="{ED4FFE0D-AE91-4A05-8CE1-572EAFD99C91}" destId="{1D08FF47-6A6F-4879-9D24-894D16E88BAB}" srcOrd="7" destOrd="0" presId="urn:microsoft.com/office/officeart/2005/8/layout/vProcess5"/>
    <dgm:cxn modelId="{F0E09545-3C3E-4274-830E-6C512F0C2759}" type="presParOf" srcId="{ED4FFE0D-AE91-4A05-8CE1-572EAFD99C91}" destId="{B44F8AA1-07AC-4B27-AE53-0DF3657D4E41}" srcOrd="8" destOrd="0" presId="urn:microsoft.com/office/officeart/2005/8/layout/vProcess5"/>
    <dgm:cxn modelId="{CF2CEED2-205C-4154-89B8-B31815B71B48}" type="presParOf" srcId="{ED4FFE0D-AE91-4A05-8CE1-572EAFD99C91}" destId="{649EC731-01E7-4CA3-AF49-58CF18ED08BF}" srcOrd="9" destOrd="0" presId="urn:microsoft.com/office/officeart/2005/8/layout/vProcess5"/>
    <dgm:cxn modelId="{0CC1AD54-810B-4D2C-91B6-ECA30B2C04AC}" type="presParOf" srcId="{ED4FFE0D-AE91-4A05-8CE1-572EAFD99C91}" destId="{C2D35DAA-637B-469B-A73A-9EA9E9CF01EE}" srcOrd="10" destOrd="0" presId="urn:microsoft.com/office/officeart/2005/8/layout/vProcess5"/>
    <dgm:cxn modelId="{D1425047-9D0E-41C3-9B82-D7928C468BB9}" type="presParOf" srcId="{ED4FFE0D-AE91-4A05-8CE1-572EAFD99C91}" destId="{38EA57C4-F70B-407C-AA13-7B4A28F45CC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31DA-3C60-4DBA-AA9C-BECA26099CFC}">
      <dsp:nvSpPr>
        <dsp:cNvPr id="0" name=""/>
        <dsp:cNvSpPr/>
      </dsp:nvSpPr>
      <dsp:spPr>
        <a:xfrm>
          <a:off x="0" y="0"/>
          <a:ext cx="7031673" cy="97329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latin typeface="Times New Roman" panose="02020603050405020304" pitchFamily="18" charset="0"/>
              <a:cs typeface="Times New Roman" panose="02020603050405020304" pitchFamily="18" charset="0"/>
            </a:rPr>
            <a:t>Getting sin into the open: confessing to God and others</a:t>
          </a:r>
        </a:p>
      </dsp:txBody>
      <dsp:txXfrm>
        <a:off x="28507" y="28507"/>
        <a:ext cx="5899165" cy="916284"/>
      </dsp:txXfrm>
    </dsp:sp>
    <dsp:sp modelId="{63216506-8488-4A36-B0F9-DE181B497BFE}">
      <dsp:nvSpPr>
        <dsp:cNvPr id="0" name=""/>
        <dsp:cNvSpPr/>
      </dsp:nvSpPr>
      <dsp:spPr>
        <a:xfrm>
          <a:off x="588902" y="1150261"/>
          <a:ext cx="7031673" cy="973298"/>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latin typeface="Times New Roman" panose="02020603050405020304" pitchFamily="18" charset="0"/>
              <a:cs typeface="Times New Roman" panose="02020603050405020304" pitchFamily="18" charset="0"/>
            </a:rPr>
            <a:t>Asking for forgiveness</a:t>
          </a:r>
        </a:p>
      </dsp:txBody>
      <dsp:txXfrm>
        <a:off x="617409" y="1178768"/>
        <a:ext cx="5753113" cy="916284"/>
      </dsp:txXfrm>
    </dsp:sp>
    <dsp:sp modelId="{B089358A-5988-4C5A-AACA-AC3CD36AE3A0}">
      <dsp:nvSpPr>
        <dsp:cNvPr id="0" name=""/>
        <dsp:cNvSpPr/>
      </dsp:nvSpPr>
      <dsp:spPr>
        <a:xfrm>
          <a:off x="1169015" y="2300522"/>
          <a:ext cx="7031673" cy="973298"/>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latin typeface="Times New Roman" panose="02020603050405020304" pitchFamily="18" charset="0"/>
              <a:cs typeface="Times New Roman" panose="02020603050405020304" pitchFamily="18" charset="0"/>
            </a:rPr>
            <a:t>Restoring your relationship with others and God</a:t>
          </a:r>
        </a:p>
      </dsp:txBody>
      <dsp:txXfrm>
        <a:off x="1197522" y="2329029"/>
        <a:ext cx="5761902" cy="916284"/>
      </dsp:txXfrm>
    </dsp:sp>
    <dsp:sp modelId="{FA770B24-774E-4546-8351-884F9D41C308}">
      <dsp:nvSpPr>
        <dsp:cNvPr id="0" name=""/>
        <dsp:cNvSpPr/>
      </dsp:nvSpPr>
      <dsp:spPr>
        <a:xfrm>
          <a:off x="1757918" y="3450783"/>
          <a:ext cx="7031673" cy="973298"/>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chemeClr val="tx1"/>
              </a:solidFill>
              <a:latin typeface="Times New Roman" panose="02020603050405020304" pitchFamily="18" charset="0"/>
              <a:cs typeface="Times New Roman" panose="02020603050405020304" pitchFamily="18" charset="0"/>
            </a:rPr>
            <a:t>Paying any possible restitution</a:t>
          </a:r>
        </a:p>
      </dsp:txBody>
      <dsp:txXfrm>
        <a:off x="1786425" y="3479290"/>
        <a:ext cx="5753113" cy="916284"/>
      </dsp:txXfrm>
    </dsp:sp>
    <dsp:sp modelId="{F452AF9D-BF13-4599-8819-10EEDE30E52D}">
      <dsp:nvSpPr>
        <dsp:cNvPr id="0" name=""/>
        <dsp:cNvSpPr/>
      </dsp:nvSpPr>
      <dsp:spPr>
        <a:xfrm>
          <a:off x="6399029" y="745457"/>
          <a:ext cx="632643" cy="632643"/>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541374" y="745457"/>
        <a:ext cx="347953" cy="476064"/>
      </dsp:txXfrm>
    </dsp:sp>
    <dsp:sp modelId="{7B9CFE05-81EE-4676-85F7-CF030F275531}">
      <dsp:nvSpPr>
        <dsp:cNvPr id="0" name=""/>
        <dsp:cNvSpPr/>
      </dsp:nvSpPr>
      <dsp:spPr>
        <a:xfrm>
          <a:off x="6987932" y="1895719"/>
          <a:ext cx="632643" cy="632643"/>
        </a:xfrm>
        <a:prstGeom prst="downArrow">
          <a:avLst>
            <a:gd name="adj1" fmla="val 55000"/>
            <a:gd name="adj2" fmla="val 45000"/>
          </a:avLst>
        </a:prstGeom>
        <a:solidFill>
          <a:schemeClr val="accent5">
            <a:tint val="40000"/>
            <a:alpha val="90000"/>
            <a:hueOff val="-3695877"/>
            <a:satOff val="-6408"/>
            <a:lumOff val="-6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130277" y="1895719"/>
        <a:ext cx="347953" cy="476064"/>
      </dsp:txXfrm>
    </dsp:sp>
    <dsp:sp modelId="{1D08FF47-6A6F-4879-9D24-894D16E88BAB}">
      <dsp:nvSpPr>
        <dsp:cNvPr id="0" name=""/>
        <dsp:cNvSpPr/>
      </dsp:nvSpPr>
      <dsp:spPr>
        <a:xfrm>
          <a:off x="7568045" y="3045980"/>
          <a:ext cx="632643" cy="632643"/>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710390" y="3045980"/>
        <a:ext cx="347953" cy="4760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9E3C97-F3F4-4B68-95B7-7D4DFF4B457F}"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4128548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1345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9358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9E3C97-F3F4-4B68-95B7-7D4DFF4B457F}"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3311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E3C97-F3F4-4B68-95B7-7D4DFF4B457F}"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76987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7"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825625"/>
            <a:ext cx="29003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9E3C97-F3F4-4B68-95B7-7D4DFF4B457F}"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41339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9E3C97-F3F4-4B68-95B7-7D4DFF4B457F}"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08537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9E3C97-F3F4-4B68-95B7-7D4DFF4B457F}"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326244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9E3C97-F3F4-4B68-95B7-7D4DFF4B457F}"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254175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67744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D9E3C97-F3F4-4B68-95B7-7D4DFF4B457F}"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61145-2A22-4D7B-8206-A2D157A94B91}" type="slidenum">
              <a:rPr lang="en-US" smtClean="0"/>
              <a:t>‹#›</a:t>
            </a:fld>
            <a:endParaRPr lang="en-US"/>
          </a:p>
        </p:txBody>
      </p:sp>
    </p:spTree>
    <p:extLst>
      <p:ext uri="{BB962C8B-B14F-4D97-AF65-F5344CB8AC3E}">
        <p14:creationId xmlns:p14="http://schemas.microsoft.com/office/powerpoint/2010/main" val="144473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D9E3C97-F3F4-4B68-95B7-7D4DFF4B457F}" type="datetimeFigureOut">
              <a:rPr lang="en-US" smtClean="0"/>
              <a:t>8/15/2016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F61145-2A22-4D7B-8206-A2D157A94B91}" type="slidenum">
              <a:rPr lang="en-US" smtClean="0"/>
              <a:t>‹#›</a:t>
            </a:fld>
            <a:endParaRPr lang="en-US"/>
          </a:p>
        </p:txBody>
      </p:sp>
    </p:spTree>
    <p:extLst>
      <p:ext uri="{BB962C8B-B14F-4D97-AF65-F5344CB8AC3E}">
        <p14:creationId xmlns:p14="http://schemas.microsoft.com/office/powerpoint/2010/main" val="575640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BYTSYLFqHgc/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37"/>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24835" y="3622487"/>
            <a:ext cx="4706471" cy="295835"/>
          </a:xfrm>
          <a:prstGeom prst="rect">
            <a:avLst/>
          </a:prstGeom>
          <a:solidFill>
            <a:srgbClr val="272213"/>
          </a:solidFill>
          <a:ln>
            <a:solidFill>
              <a:srgbClr val="2722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D5BC93"/>
                </a:solidFill>
                <a:latin typeface="Tempus Sans ITC" panose="04020404030D07020202" pitchFamily="82" charset="0"/>
              </a:rPr>
              <a:t>A MAN OF PASSION &amp; DESTINY</a:t>
            </a:r>
          </a:p>
        </p:txBody>
      </p:sp>
      <p:sp>
        <p:nvSpPr>
          <p:cNvPr id="5" name="Rectangle 4"/>
          <p:cNvSpPr/>
          <p:nvPr/>
        </p:nvSpPr>
        <p:spPr>
          <a:xfrm>
            <a:off x="3724834" y="4294840"/>
            <a:ext cx="4706472" cy="396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272213"/>
                </a:solidFill>
                <a:latin typeface="Tempus Sans ITC" panose="04020404030D07020202" pitchFamily="82" charset="0"/>
              </a:rPr>
              <a:t>The Open Window Shade</a:t>
            </a:r>
            <a:endParaRPr lang="en-US" sz="1400" b="1" dirty="0">
              <a:solidFill>
                <a:srgbClr val="272213"/>
              </a:solidFill>
              <a:latin typeface="Tempus Sans ITC" panose="04020404030D07020202" pitchFamily="82" charset="0"/>
            </a:endParaRPr>
          </a:p>
        </p:txBody>
      </p:sp>
      <p:sp>
        <p:nvSpPr>
          <p:cNvPr id="2" name="TextBox 1"/>
          <p:cNvSpPr txBox="1"/>
          <p:nvPr/>
        </p:nvSpPr>
        <p:spPr>
          <a:xfrm>
            <a:off x="90152" y="5092700"/>
            <a:ext cx="8952248" cy="1682512"/>
          </a:xfrm>
          <a:prstGeom prst="rect">
            <a:avLst/>
          </a:prstGeom>
          <a:noFill/>
        </p:spPr>
        <p:txBody>
          <a:bodyPr wrap="square" rtlCol="0">
            <a:spAutoFit/>
          </a:bodyPr>
          <a:lstStyle/>
          <a:p>
            <a:pPr algn="ctr">
              <a:lnSpc>
                <a:spcPts val="3100"/>
              </a:lnSpc>
            </a:pPr>
            <a:r>
              <a:rPr lang="en-US" sz="2800" dirty="0">
                <a:solidFill>
                  <a:srgbClr val="272213"/>
                </a:solidFill>
                <a:latin typeface="Times New Roman" panose="02020603050405020304" pitchFamily="18" charset="0"/>
                <a:cs typeface="Times New Roman" panose="02020603050405020304" pitchFamily="18" charset="0"/>
              </a:rPr>
              <a:t>“The one whose wrongdoing is forgiven, whose sin is covered over, is truly happy! The one the Lord </a:t>
            </a:r>
          </a:p>
          <a:p>
            <a:pPr algn="ctr">
              <a:lnSpc>
                <a:spcPts val="3100"/>
              </a:lnSpc>
            </a:pPr>
            <a:r>
              <a:rPr lang="en-US" sz="2800" dirty="0">
                <a:solidFill>
                  <a:srgbClr val="272213"/>
                </a:solidFill>
                <a:latin typeface="Times New Roman" panose="02020603050405020304" pitchFamily="18" charset="0"/>
                <a:cs typeface="Times New Roman" panose="02020603050405020304" pitchFamily="18" charset="0"/>
              </a:rPr>
              <a:t>doesn’t consider guilty–in whose spirit there is no dishonesty–that one is truly happy!” ~Psalm 32:1-2 </a:t>
            </a:r>
          </a:p>
        </p:txBody>
      </p:sp>
    </p:spTree>
    <p:extLst>
      <p:ext uri="{BB962C8B-B14F-4D97-AF65-F5344CB8AC3E}">
        <p14:creationId xmlns:p14="http://schemas.microsoft.com/office/powerpoint/2010/main" val="156162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446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2800" baseline="30000" dirty="0">
                <a:latin typeface="Times New Roman" panose="02020603050405020304" pitchFamily="18" charset="0"/>
              </a:rPr>
              <a:t>9 </a:t>
            </a:r>
            <a:r>
              <a:rPr lang="en-US" altLang="en-US" sz="2800" dirty="0">
                <a:latin typeface="Times New Roman" panose="02020603050405020304" pitchFamily="18" charset="0"/>
              </a:rPr>
              <a:t>However, Uriah slept at the palace entrance with all his master’s servants. He didn’t go down to his own house.</a:t>
            </a:r>
          </a:p>
          <a:p>
            <a:r>
              <a:rPr lang="en-US" altLang="en-US" sz="2800" baseline="30000" dirty="0">
                <a:latin typeface="Times New Roman" panose="02020603050405020304" pitchFamily="18" charset="0"/>
              </a:rPr>
              <a:t>10 </a:t>
            </a:r>
            <a:r>
              <a:rPr lang="en-US" altLang="en-US" sz="2800" dirty="0">
                <a:latin typeface="Times New Roman" panose="02020603050405020304" pitchFamily="18" charset="0"/>
              </a:rPr>
              <a:t>David was told, “Uriah didn’t go down to his own house,” so David asked Uriah, “Haven’t you just returned from a journey? Why didn’t you go home?”</a:t>
            </a:r>
          </a:p>
          <a:p>
            <a:r>
              <a:rPr lang="en-US" altLang="en-US" sz="2800" dirty="0">
                <a:latin typeface="Times New Roman" panose="02020603050405020304" pitchFamily="18" charset="0"/>
              </a:rPr>
              <a:t>	</a:t>
            </a:r>
            <a:r>
              <a:rPr lang="en-US" altLang="en-US" sz="2800" baseline="30000" dirty="0">
                <a:latin typeface="Times New Roman" panose="02020603050405020304" pitchFamily="18" charset="0"/>
              </a:rPr>
              <a:t>11 </a:t>
            </a:r>
            <a:r>
              <a:rPr lang="en-US" altLang="en-US" sz="2800" dirty="0">
                <a:latin typeface="Times New Roman" panose="02020603050405020304" pitchFamily="18" charset="0"/>
              </a:rPr>
              <a:t>“The chest and Israel and Judah are all living in tents,” Uriah told David. “And my master </a:t>
            </a:r>
            <a:r>
              <a:rPr lang="en-US" altLang="en-US" sz="2800" dirty="0" err="1">
                <a:latin typeface="Times New Roman" panose="02020603050405020304" pitchFamily="18" charset="0"/>
              </a:rPr>
              <a:t>Joab</a:t>
            </a:r>
            <a:r>
              <a:rPr lang="en-US" altLang="en-US" sz="2800" dirty="0">
                <a:latin typeface="Times New Roman" panose="02020603050405020304" pitchFamily="18" charset="0"/>
              </a:rPr>
              <a:t> and my master’s troops are camping in the open field. How could I go home and eat, drink, and have sex with my wife? I swear on your very life, I will not do that!”</a:t>
            </a:r>
          </a:p>
        </p:txBody>
      </p:sp>
    </p:spTree>
    <p:extLst>
      <p:ext uri="{BB962C8B-B14F-4D97-AF65-F5344CB8AC3E}">
        <p14:creationId xmlns:p14="http://schemas.microsoft.com/office/powerpoint/2010/main" val="281511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4522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12 </a:t>
            </a:r>
            <a:r>
              <a:rPr lang="en-US" altLang="en-US" sz="3600" dirty="0">
                <a:latin typeface="Times New Roman" panose="02020603050405020304" pitchFamily="18" charset="0"/>
              </a:rPr>
              <a:t>Then David told Uriah, “Stay here one more day. Tomorrow I’ll send you back.” So Uriah stayed in Jerusalem that day. The next day </a:t>
            </a:r>
            <a:r>
              <a:rPr lang="en-US" altLang="en-US" sz="3600" baseline="30000" dirty="0">
                <a:latin typeface="Times New Roman" panose="02020603050405020304" pitchFamily="18" charset="0"/>
              </a:rPr>
              <a:t>13 </a:t>
            </a:r>
            <a:r>
              <a:rPr lang="en-US" altLang="en-US" sz="3600" dirty="0">
                <a:latin typeface="Times New Roman" panose="02020603050405020304" pitchFamily="18" charset="0"/>
              </a:rPr>
              <a:t>David called for him, and he ate and drank, and David got him drunk. In the evening Uriah went out to sleep in the same place, alongside his master’s servants, but he did not go down to his own home.</a:t>
            </a:r>
          </a:p>
        </p:txBody>
      </p:sp>
    </p:spTree>
    <p:extLst>
      <p:ext uri="{BB962C8B-B14F-4D97-AF65-F5344CB8AC3E}">
        <p14:creationId xmlns:p14="http://schemas.microsoft.com/office/powerpoint/2010/main" val="357490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2860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14 </a:t>
            </a:r>
            <a:r>
              <a:rPr lang="en-US" altLang="en-US" sz="3600" dirty="0">
                <a:latin typeface="Times New Roman" panose="02020603050405020304" pitchFamily="18" charset="0"/>
              </a:rPr>
              <a:t>The next morning David wrote a letter to </a:t>
            </a:r>
            <a:r>
              <a:rPr lang="en-US" altLang="en-US" sz="3600" dirty="0" err="1">
                <a:latin typeface="Times New Roman" panose="02020603050405020304" pitchFamily="18" charset="0"/>
              </a:rPr>
              <a:t>Joab</a:t>
            </a:r>
            <a:r>
              <a:rPr lang="en-US" altLang="en-US" sz="3600" dirty="0">
                <a:latin typeface="Times New Roman" panose="02020603050405020304" pitchFamily="18" charset="0"/>
              </a:rPr>
              <a:t> and sent it with Uriah. </a:t>
            </a:r>
            <a:r>
              <a:rPr lang="en-US" altLang="en-US" sz="3600" baseline="30000" dirty="0">
                <a:latin typeface="Times New Roman" panose="02020603050405020304" pitchFamily="18" charset="0"/>
              </a:rPr>
              <a:t>15 </a:t>
            </a:r>
            <a:r>
              <a:rPr lang="en-US" altLang="en-US" sz="3600" dirty="0">
                <a:latin typeface="Times New Roman" panose="02020603050405020304" pitchFamily="18" charset="0"/>
              </a:rPr>
              <a:t>He wrote in the letter, “Place Uriah at the front of the fiercest battle, and then pull back from him so that he will be struck down and die.”</a:t>
            </a:r>
          </a:p>
        </p:txBody>
      </p:sp>
    </p:spTree>
    <p:extLst>
      <p:ext uri="{BB962C8B-B14F-4D97-AF65-F5344CB8AC3E}">
        <p14:creationId xmlns:p14="http://schemas.microsoft.com/office/powerpoint/2010/main" val="148679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3968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23 </a:t>
            </a:r>
            <a:r>
              <a:rPr lang="en-US" altLang="en-US" sz="3600" dirty="0">
                <a:latin typeface="Times New Roman" panose="02020603050405020304" pitchFamily="18" charset="0"/>
              </a:rPr>
              <a:t>“The men overpowered us,” the messenger told David. “They came out against us in the open field, but we fought against them up to the entrance of the city gate. </a:t>
            </a:r>
            <a:r>
              <a:rPr lang="en-US" altLang="en-US" sz="3600" baseline="30000" dirty="0">
                <a:latin typeface="Times New Roman" panose="02020603050405020304" pitchFamily="18" charset="0"/>
              </a:rPr>
              <a:t>24 </a:t>
            </a:r>
            <a:r>
              <a:rPr lang="en-US" altLang="en-US" sz="3600" dirty="0">
                <a:latin typeface="Times New Roman" panose="02020603050405020304" pitchFamily="18" charset="0"/>
              </a:rPr>
              <a:t>Archers shot down on your servants from the wall. Some of the king’s servants died. And your servant Uriah the Hittite is dead, too.”</a:t>
            </a:r>
          </a:p>
        </p:txBody>
      </p:sp>
    </p:spTree>
    <p:extLst>
      <p:ext uri="{BB962C8B-B14F-4D97-AF65-F5344CB8AC3E}">
        <p14:creationId xmlns:p14="http://schemas.microsoft.com/office/powerpoint/2010/main" val="209748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3968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26 </a:t>
            </a:r>
            <a:r>
              <a:rPr lang="en-US" altLang="en-US" sz="3600" dirty="0">
                <a:latin typeface="Times New Roman" panose="02020603050405020304" pitchFamily="18" charset="0"/>
              </a:rPr>
              <a:t>When Uriah’s wife heard that her husband Uriah was dead, she mourned for her husband. </a:t>
            </a:r>
            <a:r>
              <a:rPr lang="en-US" altLang="en-US" sz="3600" baseline="30000" dirty="0">
                <a:latin typeface="Times New Roman" panose="02020603050405020304" pitchFamily="18" charset="0"/>
              </a:rPr>
              <a:t>27 </a:t>
            </a:r>
            <a:r>
              <a:rPr lang="en-US" altLang="en-US" sz="3600" dirty="0">
                <a:latin typeface="Times New Roman" panose="02020603050405020304" pitchFamily="18" charset="0"/>
              </a:rPr>
              <a:t>After the time of mourning was over, David sent for her and brought her back to his house. She became his wife and bore him a son. But what David had done was evil in the Lord’s eyes.</a:t>
            </a:r>
          </a:p>
        </p:txBody>
      </p:sp>
    </p:spTree>
    <p:extLst>
      <p:ext uri="{BB962C8B-B14F-4D97-AF65-F5344CB8AC3E}">
        <p14:creationId xmlns:p14="http://schemas.microsoft.com/office/powerpoint/2010/main" val="295374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427057" y="239690"/>
            <a:ext cx="5550794" cy="1283236"/>
          </a:xfrm>
          <a:prstGeom prst="rect">
            <a:avLst/>
          </a:prstGeom>
        </p:spPr>
        <p:txBody>
          <a:bodyPr wrap="square">
            <a:spAutoFit/>
          </a:bodyPr>
          <a:lstStyle/>
          <a:p>
            <a:pPr algn="ctr">
              <a:lnSpc>
                <a:spcPts val="4600"/>
              </a:lnSpc>
            </a:pPr>
            <a:r>
              <a:rPr lang="en-US" sz="4800" b="1" dirty="0">
                <a:solidFill>
                  <a:srgbClr val="663300"/>
                </a:solidFill>
                <a:latin typeface="Times New Roman" panose="02020603050405020304" pitchFamily="18" charset="0"/>
                <a:ea typeface="SimSun" panose="02010600030101010101" pitchFamily="2" charset="-122"/>
              </a:rPr>
              <a:t>The Open </a:t>
            </a:r>
          </a:p>
          <a:p>
            <a:pPr algn="ctr">
              <a:lnSpc>
                <a:spcPts val="4600"/>
              </a:lnSpc>
            </a:pPr>
            <a:r>
              <a:rPr lang="en-US" sz="4800" b="1" dirty="0">
                <a:solidFill>
                  <a:srgbClr val="663300"/>
                </a:solidFill>
                <a:latin typeface="Times New Roman" panose="02020603050405020304" pitchFamily="18" charset="0"/>
                <a:ea typeface="SimSun" panose="02010600030101010101" pitchFamily="2" charset="-122"/>
              </a:rPr>
              <a:t>Window Shade</a:t>
            </a:r>
            <a:endParaRPr lang="en-US" sz="4800" b="1" dirty="0">
              <a:solidFill>
                <a:srgbClr val="6633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941009" y="1288829"/>
            <a:ext cx="5173141" cy="5965201"/>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283012707"/>
              </p:ext>
            </p:extLst>
          </p:nvPr>
        </p:nvGraphicFramePr>
        <p:xfrm>
          <a:off x="1944708" y="2178612"/>
          <a:ext cx="5112914" cy="4431648"/>
        </p:xfrm>
        <a:graphic>
          <a:graphicData uri="http://schemas.openxmlformats.org/drawingml/2006/table">
            <a:tbl>
              <a:tblPr firstRow="1" bandRow="1">
                <a:tableStyleId>{5C22544A-7EE6-4342-B048-85BDC9FD1C3A}</a:tableStyleId>
              </a:tblPr>
              <a:tblGrid>
                <a:gridCol w="2556457">
                  <a:extLst>
                    <a:ext uri="{9D8B030D-6E8A-4147-A177-3AD203B41FA5}">
                      <a16:colId xmlns:a16="http://schemas.microsoft.com/office/drawing/2014/main" val="20000"/>
                    </a:ext>
                  </a:extLst>
                </a:gridCol>
                <a:gridCol w="2556457">
                  <a:extLst>
                    <a:ext uri="{9D8B030D-6E8A-4147-A177-3AD203B41FA5}">
                      <a16:colId xmlns:a16="http://schemas.microsoft.com/office/drawing/2014/main" val="20001"/>
                    </a:ext>
                  </a:extLst>
                </a:gridCol>
              </a:tblGrid>
              <a:tr h="2148689">
                <a:tc>
                  <a:txBody>
                    <a:bodyPr/>
                    <a:lstStyle/>
                    <a:p>
                      <a:pPr algn="ctr" fontAlgn="ctr"/>
                      <a:r>
                        <a:rPr lang="en-US" sz="2800" b="0" i="0" u="none" strike="noStrike" dirty="0">
                          <a:solidFill>
                            <a:srgbClr val="000000"/>
                          </a:solidFill>
                          <a:effectLst/>
                          <a:latin typeface="Times New Roman" panose="02020603050405020304" pitchFamily="18" charset="0"/>
                        </a:rPr>
                        <a:t>Establish boundaries before being tempted</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en-US" sz="2800" b="0" i="0" u="none" strike="noStrike" dirty="0">
                          <a:solidFill>
                            <a:srgbClr val="000000"/>
                          </a:solidFill>
                          <a:effectLst/>
                          <a:latin typeface="Times New Roman" panose="02020603050405020304" pitchFamily="18" charset="0"/>
                        </a:rPr>
                        <a:t> Full disclosure</a:t>
                      </a:r>
                    </a:p>
                    <a:p>
                      <a:pPr algn="ctr" fontAlgn="ctr"/>
                      <a:r>
                        <a:rPr lang="en-US" sz="2800" b="0" i="0" u="none" strike="noStrike" dirty="0">
                          <a:solidFill>
                            <a:srgbClr val="000000"/>
                          </a:solidFill>
                          <a:effectLst/>
                          <a:latin typeface="Times New Roman" panose="02020603050405020304" pitchFamily="18" charset="0"/>
                        </a:rPr>
                        <a:t> to accountability partners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82959">
                <a:tc>
                  <a:txBody>
                    <a:bodyPr/>
                    <a:lstStyle/>
                    <a:p>
                      <a:pPr algn="ctr" fontAlgn="ctr"/>
                      <a:r>
                        <a:rPr lang="en-US" sz="2800" b="0" i="0" u="none" strike="noStrike" dirty="0">
                          <a:solidFill>
                            <a:srgbClr val="000000"/>
                          </a:solidFill>
                          <a:effectLst/>
                          <a:latin typeface="Times New Roman" panose="02020603050405020304" pitchFamily="18" charset="0"/>
                        </a:rPr>
                        <a:t>Cultivate healthy alternatives to keep from being idle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sz="2800" b="0" i="0" u="none" strike="noStrike" dirty="0">
                          <a:solidFill>
                            <a:srgbClr val="000000"/>
                          </a:solidFill>
                          <a:effectLst/>
                          <a:latin typeface="Times New Roman" panose="02020603050405020304" pitchFamily="18" charset="0"/>
                        </a:rPr>
                        <a:t>Cling to the Lord’s guidance</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3" name="Rectangle 12"/>
          <p:cNvSpPr/>
          <p:nvPr/>
        </p:nvSpPr>
        <p:spPr>
          <a:xfrm>
            <a:off x="0" y="1577950"/>
            <a:ext cx="9143998" cy="769441"/>
          </a:xfrm>
          <a:prstGeom prst="rect">
            <a:avLst/>
          </a:prstGeom>
        </p:spPr>
        <p:txBody>
          <a:bodyPr wrap="square">
            <a:spAutoFit/>
          </a:bodyPr>
          <a:lstStyle/>
          <a:p>
            <a:pPr algn="ctr"/>
            <a:r>
              <a:rPr lang="en-US" sz="4400" b="1" dirty="0">
                <a:solidFill>
                  <a:srgbClr val="663300"/>
                </a:solidFill>
                <a:latin typeface="Times New Roman" panose="02020603050405020304" pitchFamily="18" charset="0"/>
                <a:ea typeface="Times New Roman" panose="02020603050405020304" pitchFamily="18" charset="0"/>
              </a:rPr>
              <a:t>How we can control our desires:</a:t>
            </a:r>
            <a:endParaRPr lang="en-US" sz="4400" b="1" dirty="0">
              <a:solidFill>
                <a:srgbClr val="66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57784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5076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3 </a:t>
            </a:r>
            <a:r>
              <a:rPr lang="en-US" altLang="en-US" sz="3600" dirty="0">
                <a:latin typeface="Times New Roman" panose="02020603050405020304" pitchFamily="18" charset="0"/>
              </a:rPr>
              <a:t>When I kept quiet, my bones wore out; I was groaning all day long–every day, every night! </a:t>
            </a:r>
            <a:r>
              <a:rPr lang="en-US" altLang="en-US" sz="3600" baseline="30000" dirty="0">
                <a:latin typeface="Times New Roman" panose="02020603050405020304" pitchFamily="18" charset="0"/>
              </a:rPr>
              <a:t>4 </a:t>
            </a:r>
            <a:r>
              <a:rPr lang="en-US" altLang="en-US" sz="3600" dirty="0">
                <a:latin typeface="Times New Roman" panose="02020603050405020304" pitchFamily="18" charset="0"/>
              </a:rPr>
              <a:t>because your hand was heavy upon me. My energy was sapped as if in a summer drought.</a:t>
            </a:r>
          </a:p>
          <a:p>
            <a:r>
              <a:rPr lang="en-US" altLang="en-US" sz="3600" baseline="30000" dirty="0">
                <a:latin typeface="Times New Roman" panose="02020603050405020304" pitchFamily="18" charset="0"/>
              </a:rPr>
              <a:t>	5 </a:t>
            </a:r>
            <a:r>
              <a:rPr lang="en-US" altLang="en-US" sz="3600" dirty="0">
                <a:latin typeface="Times New Roman" panose="02020603050405020304" pitchFamily="18" charset="0"/>
              </a:rPr>
              <a:t>So I admitted my sin to you; I didn’t conceal my guilt. “I’ll confess my sins to the Lord,” is what I said. Then you removed the guilt of my sin.</a:t>
            </a:r>
          </a:p>
        </p:txBody>
      </p:sp>
    </p:spTree>
    <p:extLst>
      <p:ext uri="{BB962C8B-B14F-4D97-AF65-F5344CB8AC3E}">
        <p14:creationId xmlns:p14="http://schemas.microsoft.com/office/powerpoint/2010/main" val="1957848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12 (CEB)</a:t>
            </a:r>
          </a:p>
        </p:txBody>
      </p:sp>
      <p:sp>
        <p:nvSpPr>
          <p:cNvPr id="11" name="Rectangle 8"/>
          <p:cNvSpPr>
            <a:spLocks noChangeArrowheads="1"/>
          </p:cNvSpPr>
          <p:nvPr/>
        </p:nvSpPr>
        <p:spPr bwMode="auto">
          <a:xfrm>
            <a:off x="120650" y="1712273"/>
            <a:ext cx="8902700" cy="5076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1 </a:t>
            </a:r>
            <a:r>
              <a:rPr lang="en-US" altLang="en-US" sz="3600" dirty="0">
                <a:latin typeface="Times New Roman" panose="02020603050405020304" pitchFamily="18" charset="0"/>
              </a:rPr>
              <a:t>So the Lord sent Nathan to David. When Nathan arrived he said, “There were two men in the same city, one rich, one poor.</a:t>
            </a:r>
            <a:r>
              <a:rPr lang="en-US" altLang="en-US" sz="3600" baseline="30000" dirty="0">
                <a:latin typeface="Times New Roman" panose="02020603050405020304" pitchFamily="18" charset="0"/>
              </a:rPr>
              <a:t> 2 </a:t>
            </a:r>
            <a:r>
              <a:rPr lang="en-US" altLang="en-US" sz="3600" dirty="0">
                <a:latin typeface="Times New Roman" panose="02020603050405020304" pitchFamily="18" charset="0"/>
              </a:rPr>
              <a:t>The rich man had a lot of sheep and cattle, </a:t>
            </a:r>
            <a:r>
              <a:rPr lang="en-US" altLang="en-US" sz="3600" baseline="30000" dirty="0">
                <a:latin typeface="Times New Roman" panose="02020603050405020304" pitchFamily="18" charset="0"/>
              </a:rPr>
              <a:t>3 </a:t>
            </a:r>
            <a:r>
              <a:rPr lang="en-US" altLang="en-US" sz="3600" dirty="0">
                <a:latin typeface="Times New Roman" panose="02020603050405020304" pitchFamily="18" charset="0"/>
              </a:rPr>
              <a:t>but the poor man had nothing–just one small ewe lamb that he had bought. He raised that lamb, and it grew up with him and his children. It would eat from his food and drink from his cup—even sleep in his arms! It was like a daughter to him.</a:t>
            </a:r>
          </a:p>
        </p:txBody>
      </p:sp>
    </p:spTree>
    <p:extLst>
      <p:ext uri="{BB962C8B-B14F-4D97-AF65-F5344CB8AC3E}">
        <p14:creationId xmlns:p14="http://schemas.microsoft.com/office/powerpoint/2010/main" val="357666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12 (CEB)</a:t>
            </a:r>
          </a:p>
        </p:txBody>
      </p:sp>
      <p:sp>
        <p:nvSpPr>
          <p:cNvPr id="11" name="Rectangle 8"/>
          <p:cNvSpPr>
            <a:spLocks noChangeArrowheads="1"/>
          </p:cNvSpPr>
          <p:nvPr/>
        </p:nvSpPr>
        <p:spPr bwMode="auto">
          <a:xfrm>
            <a:off x="120650" y="1712273"/>
            <a:ext cx="8902700" cy="3414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4 </a:t>
            </a:r>
            <a:r>
              <a:rPr lang="en-US" altLang="en-US" sz="3600" dirty="0">
                <a:latin typeface="Times New Roman" panose="02020603050405020304" pitchFamily="18" charset="0"/>
              </a:rPr>
              <a:t>“Now a traveler came to visit the rich man, but he wasn’t willing to take anything from his own flock or herd to prepare for the guest who had arrived. Instead, he took the poor man’s ewe lamb and prepared it for the visitor.”</a:t>
            </a:r>
          </a:p>
        </p:txBody>
      </p:sp>
    </p:spTree>
    <p:extLst>
      <p:ext uri="{BB962C8B-B14F-4D97-AF65-F5344CB8AC3E}">
        <p14:creationId xmlns:p14="http://schemas.microsoft.com/office/powerpoint/2010/main" val="2493723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12 (CEB)</a:t>
            </a:r>
          </a:p>
        </p:txBody>
      </p:sp>
      <p:sp>
        <p:nvSpPr>
          <p:cNvPr id="11" name="Rectangle 8"/>
          <p:cNvSpPr>
            <a:spLocks noChangeArrowheads="1"/>
          </p:cNvSpPr>
          <p:nvPr/>
        </p:nvSpPr>
        <p:spPr bwMode="auto">
          <a:xfrm>
            <a:off x="120650" y="1712273"/>
            <a:ext cx="8902700" cy="3784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4000" baseline="30000" dirty="0">
                <a:latin typeface="Times New Roman" panose="02020603050405020304" pitchFamily="18" charset="0"/>
              </a:rPr>
              <a:t>5 </a:t>
            </a:r>
            <a:r>
              <a:rPr lang="en-US" altLang="en-US" sz="4000" dirty="0">
                <a:latin typeface="Times New Roman" panose="02020603050405020304" pitchFamily="18" charset="0"/>
              </a:rPr>
              <a:t>David got very angry at the man, and he said to Nathan, “As surely as the Lord lives, the one who did this is demonic! </a:t>
            </a:r>
            <a:r>
              <a:rPr lang="en-US" altLang="en-US" sz="4000" baseline="30000" dirty="0">
                <a:latin typeface="Times New Roman" panose="02020603050405020304" pitchFamily="18" charset="0"/>
              </a:rPr>
              <a:t>6 </a:t>
            </a:r>
            <a:r>
              <a:rPr lang="en-US" altLang="en-US" sz="4000" dirty="0">
                <a:latin typeface="Times New Roman" panose="02020603050405020304" pitchFamily="18" charset="0"/>
              </a:rPr>
              <a:t>He must restore the ewe lamb seven times over because he did this and because he had no compassion.”</a:t>
            </a:r>
          </a:p>
        </p:txBody>
      </p:sp>
    </p:spTree>
    <p:extLst>
      <p:ext uri="{BB962C8B-B14F-4D97-AF65-F5344CB8AC3E}">
        <p14:creationId xmlns:p14="http://schemas.microsoft.com/office/powerpoint/2010/main" val="157853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082" y="0"/>
            <a:ext cx="5545836" cy="6858000"/>
          </a:xfrm>
          <a:prstGeom prst="rect">
            <a:avLst/>
          </a:prstGeom>
        </p:spPr>
      </p:pic>
    </p:spTree>
    <p:extLst>
      <p:ext uri="{BB962C8B-B14F-4D97-AF65-F5344CB8AC3E}">
        <p14:creationId xmlns:p14="http://schemas.microsoft.com/office/powerpoint/2010/main" val="2986556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12 (CEB)</a:t>
            </a:r>
          </a:p>
        </p:txBody>
      </p:sp>
      <p:sp>
        <p:nvSpPr>
          <p:cNvPr id="11" name="Rectangle 8"/>
          <p:cNvSpPr>
            <a:spLocks noChangeArrowheads="1"/>
          </p:cNvSpPr>
          <p:nvPr/>
        </p:nvSpPr>
        <p:spPr bwMode="auto">
          <a:xfrm>
            <a:off x="120650" y="1712273"/>
            <a:ext cx="8902700" cy="5015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200" baseline="30000" dirty="0">
                <a:latin typeface="Times New Roman" panose="02020603050405020304" pitchFamily="18" charset="0"/>
              </a:rPr>
              <a:t>7 </a:t>
            </a:r>
            <a:r>
              <a:rPr lang="en-US" altLang="en-US" sz="3200" dirty="0">
                <a:latin typeface="Times New Roman" panose="02020603050405020304" pitchFamily="18" charset="0"/>
              </a:rPr>
              <a:t>“You are that man!” Nathan told David.</a:t>
            </a:r>
          </a:p>
          <a:p>
            <a:r>
              <a:rPr lang="en-US" altLang="en-US" sz="3200" dirty="0">
                <a:latin typeface="Times New Roman" panose="02020603050405020304" pitchFamily="18" charset="0"/>
              </a:rPr>
              <a:t>“This is what the Lord God of Israel says: I anointed you king over Israel and delivered you from Saul’s power. ... I gave you the house of Israel and Judah. ... </a:t>
            </a:r>
            <a:r>
              <a:rPr lang="en-US" altLang="en-US" sz="3200" baseline="30000" dirty="0">
                <a:latin typeface="Times New Roman" panose="02020603050405020304" pitchFamily="18" charset="0"/>
              </a:rPr>
              <a:t>9 </a:t>
            </a:r>
            <a:r>
              <a:rPr lang="en-US" altLang="en-US" sz="3200" dirty="0">
                <a:latin typeface="Times New Roman" panose="02020603050405020304" pitchFamily="18" charset="0"/>
              </a:rPr>
              <a:t>Why have you despised the Lord’s word by doing what is evil in his eyes? You have struck down Uriah the Hittite with the sword and taken his wife as your own. You used the Ammonites to kill him. </a:t>
            </a:r>
            <a:r>
              <a:rPr lang="en-US" altLang="en-US" sz="3200" baseline="30000" dirty="0">
                <a:latin typeface="Times New Roman" panose="02020603050405020304" pitchFamily="18" charset="0"/>
              </a:rPr>
              <a:t>10 </a:t>
            </a:r>
            <a:r>
              <a:rPr lang="en-US" altLang="en-US" sz="3200" dirty="0">
                <a:latin typeface="Times New Roman" panose="02020603050405020304" pitchFamily="18" charset="0"/>
              </a:rPr>
              <a:t>... You despised me and took the wife of Uriah the Hittite as your own....”</a:t>
            </a:r>
          </a:p>
        </p:txBody>
      </p:sp>
    </p:spTree>
    <p:extLst>
      <p:ext uri="{BB962C8B-B14F-4D97-AF65-F5344CB8AC3E}">
        <p14:creationId xmlns:p14="http://schemas.microsoft.com/office/powerpoint/2010/main" val="95283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6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12 (CEB)</a:t>
            </a:r>
          </a:p>
        </p:txBody>
      </p:sp>
      <p:sp>
        <p:nvSpPr>
          <p:cNvPr id="11" name="Rectangle 8"/>
          <p:cNvSpPr>
            <a:spLocks noChangeArrowheads="1"/>
          </p:cNvSpPr>
          <p:nvPr/>
        </p:nvSpPr>
        <p:spPr bwMode="auto">
          <a:xfrm>
            <a:off x="120650" y="1618144"/>
            <a:ext cx="8902700"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13 </a:t>
            </a:r>
            <a:r>
              <a:rPr lang="en-US" altLang="en-US" sz="3600" dirty="0">
                <a:latin typeface="Times New Roman" panose="02020603050405020304" pitchFamily="18" charset="0"/>
              </a:rPr>
              <a:t>“I’ve sinned against the Lord!” David said to Nathan.</a:t>
            </a:r>
          </a:p>
          <a:p>
            <a:r>
              <a:rPr lang="en-US" altLang="en-US" sz="3600" dirty="0">
                <a:latin typeface="Times New Roman" panose="02020603050405020304" pitchFamily="18" charset="0"/>
              </a:rPr>
              <a:t>	“The Lord has removed your sin,” Nathan replied to David. “You won’t die.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7621" b="25977"/>
          <a:stretch/>
        </p:blipFill>
        <p:spPr>
          <a:xfrm>
            <a:off x="0" y="3953435"/>
            <a:ext cx="9144000" cy="2904565"/>
          </a:xfrm>
          <a:prstGeom prst="rect">
            <a:avLst/>
          </a:prstGeom>
        </p:spPr>
      </p:pic>
    </p:spTree>
    <p:extLst>
      <p:ext uri="{BB962C8B-B14F-4D97-AF65-F5344CB8AC3E}">
        <p14:creationId xmlns:p14="http://schemas.microsoft.com/office/powerpoint/2010/main" val="280758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427057" y="239690"/>
            <a:ext cx="5550794" cy="1283236"/>
          </a:xfrm>
          <a:prstGeom prst="rect">
            <a:avLst/>
          </a:prstGeom>
        </p:spPr>
        <p:txBody>
          <a:bodyPr wrap="square">
            <a:spAutoFit/>
          </a:bodyPr>
          <a:lstStyle/>
          <a:p>
            <a:pPr algn="ctr">
              <a:lnSpc>
                <a:spcPts val="4600"/>
              </a:lnSpc>
            </a:pPr>
            <a:r>
              <a:rPr lang="en-US" sz="4800" b="1" dirty="0">
                <a:solidFill>
                  <a:srgbClr val="663300"/>
                </a:solidFill>
                <a:latin typeface="Times New Roman" panose="02020603050405020304" pitchFamily="18" charset="0"/>
                <a:ea typeface="SimSun" panose="02010600030101010101" pitchFamily="2" charset="-122"/>
              </a:rPr>
              <a:t>The Open </a:t>
            </a:r>
          </a:p>
          <a:p>
            <a:pPr algn="ctr">
              <a:lnSpc>
                <a:spcPts val="4600"/>
              </a:lnSpc>
            </a:pPr>
            <a:r>
              <a:rPr lang="en-US" sz="4800" b="1" dirty="0">
                <a:solidFill>
                  <a:srgbClr val="663300"/>
                </a:solidFill>
                <a:latin typeface="Times New Roman" panose="02020603050405020304" pitchFamily="18" charset="0"/>
                <a:ea typeface="SimSun" panose="02010600030101010101" pitchFamily="2" charset="-122"/>
              </a:rPr>
              <a:t>Window Shade</a:t>
            </a:r>
            <a:endParaRPr lang="en-US" sz="4800" b="1" dirty="0">
              <a:solidFill>
                <a:srgbClr val="663300"/>
              </a:solidFill>
            </a:endParaRPr>
          </a:p>
        </p:txBody>
      </p:sp>
      <p:pic>
        <p:nvPicPr>
          <p:cNvPr id="3" name="Picture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01087" y="1631738"/>
            <a:ext cx="5141824" cy="5141824"/>
          </a:xfrm>
          <a:prstGeom prst="rect">
            <a:avLst/>
          </a:prstGeom>
        </p:spPr>
      </p:pic>
      <p:sp>
        <p:nvSpPr>
          <p:cNvPr id="13" name="Rectangle 12"/>
          <p:cNvSpPr/>
          <p:nvPr/>
        </p:nvSpPr>
        <p:spPr>
          <a:xfrm>
            <a:off x="2" y="2398163"/>
            <a:ext cx="9143998" cy="3477875"/>
          </a:xfrm>
          <a:prstGeom prst="rect">
            <a:avLst/>
          </a:prstGeom>
        </p:spPr>
        <p:txBody>
          <a:bodyPr wrap="square">
            <a:spAutoFit/>
          </a:bodyPr>
          <a:lstStyle/>
          <a:p>
            <a:pPr algn="ctr"/>
            <a:r>
              <a:rPr lang="en-US" sz="4400" b="1" dirty="0">
                <a:solidFill>
                  <a:srgbClr val="663300"/>
                </a:solidFill>
                <a:latin typeface="Times New Roman" panose="02020603050405020304" pitchFamily="18" charset="0"/>
                <a:ea typeface="Times New Roman" panose="02020603050405020304" pitchFamily="18" charset="0"/>
              </a:rPr>
              <a:t>God knows our sin, </a:t>
            </a:r>
          </a:p>
          <a:p>
            <a:pPr algn="ctr"/>
            <a:r>
              <a:rPr lang="en-US" sz="4400" b="1" dirty="0">
                <a:solidFill>
                  <a:srgbClr val="663300"/>
                </a:solidFill>
                <a:latin typeface="Times New Roman" panose="02020603050405020304" pitchFamily="18" charset="0"/>
                <a:ea typeface="Times New Roman" panose="02020603050405020304" pitchFamily="18" charset="0"/>
              </a:rPr>
              <a:t>but wants us restored.</a:t>
            </a:r>
          </a:p>
          <a:p>
            <a:pPr algn="ctr"/>
            <a:endParaRPr lang="en-US" sz="4400" b="1" dirty="0">
              <a:solidFill>
                <a:srgbClr val="663300"/>
              </a:solidFill>
              <a:latin typeface="Times New Roman" panose="02020603050405020304" pitchFamily="18" charset="0"/>
              <a:ea typeface="Times New Roman" panose="02020603050405020304" pitchFamily="18" charset="0"/>
            </a:endParaRPr>
          </a:p>
          <a:p>
            <a:pPr algn="ctr"/>
            <a:r>
              <a:rPr lang="en-US" sz="4400" b="1" dirty="0">
                <a:solidFill>
                  <a:srgbClr val="663300"/>
                </a:solidFill>
                <a:latin typeface="Times New Roman" panose="02020603050405020304" pitchFamily="18" charset="0"/>
                <a:ea typeface="Times New Roman" panose="02020603050405020304" pitchFamily="18" charset="0"/>
              </a:rPr>
              <a:t>We can seek forgiveness </a:t>
            </a:r>
          </a:p>
          <a:p>
            <a:pPr algn="ctr"/>
            <a:r>
              <a:rPr lang="en-US" sz="4400" b="1" dirty="0">
                <a:solidFill>
                  <a:srgbClr val="663300"/>
                </a:solidFill>
                <a:latin typeface="Times New Roman" panose="02020603050405020304" pitchFamily="18" charset="0"/>
                <a:ea typeface="Times New Roman" panose="02020603050405020304" pitchFamily="18" charset="0"/>
              </a:rPr>
              <a:t>through repentance!</a:t>
            </a:r>
          </a:p>
        </p:txBody>
      </p:sp>
    </p:spTree>
    <p:extLst>
      <p:ext uri="{BB962C8B-B14F-4D97-AF65-F5344CB8AC3E}">
        <p14:creationId xmlns:p14="http://schemas.microsoft.com/office/powerpoint/2010/main" val="1925874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427057" y="239690"/>
            <a:ext cx="5550794" cy="1283236"/>
          </a:xfrm>
          <a:prstGeom prst="rect">
            <a:avLst/>
          </a:prstGeom>
        </p:spPr>
        <p:txBody>
          <a:bodyPr wrap="square">
            <a:spAutoFit/>
          </a:bodyPr>
          <a:lstStyle/>
          <a:p>
            <a:pPr algn="ctr">
              <a:lnSpc>
                <a:spcPts val="4600"/>
              </a:lnSpc>
            </a:pPr>
            <a:r>
              <a:rPr lang="en-US" sz="4800" b="1" dirty="0">
                <a:solidFill>
                  <a:srgbClr val="663300"/>
                </a:solidFill>
                <a:latin typeface="Times New Roman" panose="02020603050405020304" pitchFamily="18" charset="0"/>
                <a:ea typeface="SimSun" panose="02010600030101010101" pitchFamily="2" charset="-122"/>
              </a:rPr>
              <a:t>The Open </a:t>
            </a:r>
          </a:p>
          <a:p>
            <a:pPr algn="ctr">
              <a:lnSpc>
                <a:spcPts val="4600"/>
              </a:lnSpc>
            </a:pPr>
            <a:r>
              <a:rPr lang="en-US" sz="4800" b="1" dirty="0">
                <a:solidFill>
                  <a:srgbClr val="663300"/>
                </a:solidFill>
                <a:latin typeface="Times New Roman" panose="02020603050405020304" pitchFamily="18" charset="0"/>
                <a:ea typeface="SimSun" panose="02010600030101010101" pitchFamily="2" charset="-122"/>
              </a:rPr>
              <a:t>Window Shade</a:t>
            </a:r>
            <a:endParaRPr lang="en-US" sz="4800" b="1" dirty="0">
              <a:solidFill>
                <a:srgbClr val="663300"/>
              </a:solidFill>
            </a:endParaRPr>
          </a:p>
        </p:txBody>
      </p:sp>
      <p:graphicFrame>
        <p:nvGraphicFramePr>
          <p:cNvPr id="9" name="Diagram 8"/>
          <p:cNvGraphicFramePr/>
          <p:nvPr>
            <p:extLst>
              <p:ext uri="{D42A27DB-BD31-4B8C-83A1-F6EECF244321}">
                <p14:modId xmlns:p14="http://schemas.microsoft.com/office/powerpoint/2010/main" val="341189225"/>
              </p:ext>
            </p:extLst>
          </p:nvPr>
        </p:nvGraphicFramePr>
        <p:xfrm>
          <a:off x="188260" y="2205318"/>
          <a:ext cx="8789592" cy="4424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3114068" y="1547502"/>
            <a:ext cx="3049233" cy="707886"/>
          </a:xfrm>
          <a:prstGeom prst="rect">
            <a:avLst/>
          </a:prstGeom>
        </p:spPr>
        <p:txBody>
          <a:bodyPr wrap="none">
            <a:spAutoFit/>
          </a:bodyPr>
          <a:lstStyle/>
          <a:p>
            <a:pPr algn="just"/>
            <a:r>
              <a:rPr lang="en-US" sz="4000" b="1" dirty="0">
                <a:solidFill>
                  <a:srgbClr val="663300"/>
                </a:solidFill>
                <a:latin typeface="Times New Roman" panose="02020603050405020304" pitchFamily="18" charset="0"/>
                <a:ea typeface="Times New Roman" panose="02020603050405020304" pitchFamily="18" charset="0"/>
              </a:rPr>
              <a:t>Repentance: </a:t>
            </a:r>
            <a:endParaRPr lang="en-US" sz="4000" b="1" dirty="0">
              <a:solidFill>
                <a:srgbClr val="66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3981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53757" y="218543"/>
            <a:ext cx="5549900" cy="1270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4600"/>
              </a:lnSpc>
            </a:pPr>
            <a:r>
              <a:rPr lang="en-US" altLang="en-US" sz="4800" b="1" dirty="0">
                <a:solidFill>
                  <a:srgbClr val="663300"/>
                </a:solidFill>
                <a:latin typeface="Times New Roman" panose="02020603050405020304" pitchFamily="18" charset="0"/>
                <a:ea typeface="SimSun" panose="02010600030101010101" pitchFamily="2" charset="-122"/>
              </a:rPr>
              <a:t>Psalm of Repentance: </a:t>
            </a:r>
          </a:p>
        </p:txBody>
      </p:sp>
      <p:sp>
        <p:nvSpPr>
          <p:cNvPr id="11" name="Rectangle 8"/>
          <p:cNvSpPr>
            <a:spLocks noChangeArrowheads="1"/>
          </p:cNvSpPr>
          <p:nvPr/>
        </p:nvSpPr>
        <p:spPr bwMode="auto">
          <a:xfrm>
            <a:off x="120650" y="1712273"/>
            <a:ext cx="8902700" cy="230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dirty="0">
                <a:latin typeface="Times New Roman" panose="02020603050405020304" pitchFamily="18" charset="0"/>
              </a:rPr>
              <a:t>Psalm 51 </a:t>
            </a:r>
            <a:r>
              <a:rPr lang="en-US" altLang="en-US" sz="3600" i="1" dirty="0">
                <a:latin typeface="Times New Roman" panose="02020603050405020304" pitchFamily="18" charset="0"/>
              </a:rPr>
              <a:t>“For the music leader. A psalm of David, when the prophet Nathan came to him just after he had been with Bathsheba.”</a:t>
            </a:r>
          </a:p>
          <a:p>
            <a:pPr algn="ctr"/>
            <a:r>
              <a:rPr lang="en-US" altLang="en-US" sz="3600" dirty="0">
                <a:latin typeface="Times New Roman" panose="02020603050405020304" pitchFamily="18" charset="0"/>
              </a:rPr>
              <a:t>(Red Hymnal in the pews, Page #785.)</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088" t="18104" r="3235" b="8170"/>
          <a:stretch/>
        </p:blipFill>
        <p:spPr>
          <a:xfrm>
            <a:off x="1656661" y="4059484"/>
            <a:ext cx="5830677" cy="2726784"/>
          </a:xfrm>
          <a:prstGeom prst="rect">
            <a:avLst/>
          </a:prstGeom>
        </p:spPr>
      </p:pic>
    </p:spTree>
    <p:extLst>
      <p:ext uri="{BB962C8B-B14F-4D97-AF65-F5344CB8AC3E}">
        <p14:creationId xmlns:p14="http://schemas.microsoft.com/office/powerpoint/2010/main" val="249096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08000" y="679450"/>
            <a:ext cx="8128000" cy="5499100"/>
          </a:xfrm>
          <a:prstGeom prst="rect">
            <a:avLst/>
          </a:prstGeom>
        </p:spPr>
      </p:pic>
    </p:spTree>
    <p:extLst>
      <p:ext uri="{BB962C8B-B14F-4D97-AF65-F5344CB8AC3E}">
        <p14:creationId xmlns:p14="http://schemas.microsoft.com/office/powerpoint/2010/main" val="330379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2" y="-21771"/>
            <a:ext cx="9144002" cy="6887027"/>
            <a:chOff x="-2" y="-21771"/>
            <a:chExt cx="9144002" cy="6887027"/>
          </a:xfrm>
        </p:grpSpPr>
        <p:pic>
          <p:nvPicPr>
            <p:cNvPr id="10"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2" y="0"/>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2" y="1690914"/>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1" y="3396343"/>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flipV="1">
              <a:off x="-1" y="5101772"/>
              <a:ext cx="5341257" cy="17634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1698171"/>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a:off x="3802743" y="3389086"/>
              <a:ext cx="5341257"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V="1">
              <a:off x="3802742" y="5101771"/>
              <a:ext cx="5341257" cy="17634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i.ytimg.com/vi/BYTSYLFqHgc/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87" b="66702"/>
            <a:stretch/>
          </p:blipFill>
          <p:spPr bwMode="auto">
            <a:xfrm flipH="1">
              <a:off x="0" y="-21771"/>
              <a:ext cx="5341257" cy="171268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4560" y="102108"/>
            <a:ext cx="4754880" cy="6653784"/>
          </a:xfrm>
          <a:prstGeom prst="rect">
            <a:avLst/>
          </a:prstGeom>
        </p:spPr>
      </p:pic>
    </p:spTree>
    <p:extLst>
      <p:ext uri="{BB962C8B-B14F-4D97-AF65-F5344CB8AC3E}">
        <p14:creationId xmlns:p14="http://schemas.microsoft.com/office/powerpoint/2010/main" val="616792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82511"/>
            <a:ext cx="5549900" cy="162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6000" b="1" dirty="0">
                <a:solidFill>
                  <a:srgbClr val="663300"/>
                </a:solidFill>
                <a:latin typeface="Times New Roman" panose="02020603050405020304" pitchFamily="18" charset="0"/>
                <a:ea typeface="SimSun" panose="02010600030101010101" pitchFamily="2" charset="-122"/>
              </a:rPr>
              <a:t>Deuteronomy 17:14-17</a:t>
            </a:r>
          </a:p>
        </p:txBody>
      </p:sp>
      <p:sp>
        <p:nvSpPr>
          <p:cNvPr id="11" name="Rectangle 8"/>
          <p:cNvSpPr>
            <a:spLocks noChangeArrowheads="1"/>
          </p:cNvSpPr>
          <p:nvPr/>
        </p:nvSpPr>
        <p:spPr bwMode="auto">
          <a:xfrm>
            <a:off x="120650" y="1712273"/>
            <a:ext cx="8902700" cy="3414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dirty="0">
                <a:latin typeface="Times New Roman" panose="02020603050405020304" pitchFamily="18" charset="0"/>
              </a:rPr>
              <a:t>“When you enter the land the Lord your God is giving you... be sure to appoint over you a king the Lord your God chooses.... The king, moreover...</a:t>
            </a:r>
            <a:r>
              <a:rPr lang="en-US" altLang="en-US" sz="3600" i="1" dirty="0">
                <a:latin typeface="Times New Roman" panose="02020603050405020304" pitchFamily="18" charset="0"/>
              </a:rPr>
              <a:t>must not take multiple w</a:t>
            </a:r>
            <a:r>
              <a:rPr lang="en-US" altLang="en-US" sz="3600" dirty="0">
                <a:latin typeface="Times New Roman" panose="02020603050405020304" pitchFamily="18" charset="0"/>
              </a:rPr>
              <a:t>ives, or his heart will be led astray. He must not accumulate large amounts of silver and gold.”</a:t>
            </a:r>
          </a:p>
        </p:txBody>
      </p:sp>
    </p:spTree>
    <p:extLst>
      <p:ext uri="{BB962C8B-B14F-4D97-AF65-F5344CB8AC3E}">
        <p14:creationId xmlns:p14="http://schemas.microsoft.com/office/powerpoint/2010/main" val="178832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2860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1 </a:t>
            </a:r>
            <a:r>
              <a:rPr lang="en-US" altLang="en-US" sz="3600" dirty="0">
                <a:latin typeface="Times New Roman" panose="02020603050405020304" pitchFamily="18" charset="0"/>
              </a:rPr>
              <a:t>In the spring, when kings go off to war, David sent </a:t>
            </a:r>
            <a:r>
              <a:rPr lang="en-US" altLang="en-US" sz="3600" dirty="0" err="1">
                <a:latin typeface="Times New Roman" panose="02020603050405020304" pitchFamily="18" charset="0"/>
              </a:rPr>
              <a:t>Joab</a:t>
            </a:r>
            <a:r>
              <a:rPr lang="en-US" altLang="en-US" sz="3600" dirty="0">
                <a:latin typeface="Times New Roman" panose="02020603050405020304" pitchFamily="18" charset="0"/>
              </a:rPr>
              <a:t>, along with his servants and all the Israelites, and they destroyed the Ammonites, attacking the city of </a:t>
            </a:r>
            <a:r>
              <a:rPr lang="en-US" altLang="en-US" sz="3600" dirty="0" err="1">
                <a:latin typeface="Times New Roman" panose="02020603050405020304" pitchFamily="18" charset="0"/>
              </a:rPr>
              <a:t>Rabbah</a:t>
            </a:r>
            <a:r>
              <a:rPr lang="en-US" altLang="en-US" sz="3600" dirty="0">
                <a:latin typeface="Times New Roman" panose="02020603050405020304" pitchFamily="18" charset="0"/>
              </a:rPr>
              <a:t>. But David remained in Jerusalem.</a:t>
            </a:r>
          </a:p>
        </p:txBody>
      </p:sp>
    </p:spTree>
    <p:extLst>
      <p:ext uri="{BB962C8B-B14F-4D97-AF65-F5344CB8AC3E}">
        <p14:creationId xmlns:p14="http://schemas.microsoft.com/office/powerpoint/2010/main" val="398653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5015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200" baseline="30000" dirty="0">
                <a:latin typeface="Times New Roman" panose="02020603050405020304" pitchFamily="18" charset="0"/>
              </a:rPr>
              <a:t>2 </a:t>
            </a:r>
            <a:r>
              <a:rPr lang="en-US" altLang="en-US" sz="3200" dirty="0">
                <a:latin typeface="Times New Roman" panose="02020603050405020304" pitchFamily="18" charset="0"/>
              </a:rPr>
              <a:t>One evening, David got up from his couch and was pacing back and forth on the roof of the palace. From the roof he saw a woman bathing; the woman was very beautiful. </a:t>
            </a:r>
            <a:r>
              <a:rPr lang="en-US" altLang="en-US" sz="3200" baseline="30000" dirty="0">
                <a:latin typeface="Times New Roman" panose="02020603050405020304" pitchFamily="18" charset="0"/>
              </a:rPr>
              <a:t>3 </a:t>
            </a:r>
            <a:r>
              <a:rPr lang="en-US" altLang="en-US" sz="3200" dirty="0">
                <a:latin typeface="Times New Roman" panose="02020603050405020304" pitchFamily="18" charset="0"/>
              </a:rPr>
              <a:t>David sent someone and inquired about the woman. The report came back: “Isn’t this </a:t>
            </a:r>
            <a:r>
              <a:rPr lang="en-US" altLang="en-US" sz="3200" dirty="0" err="1">
                <a:latin typeface="Times New Roman" panose="02020603050405020304" pitchFamily="18" charset="0"/>
              </a:rPr>
              <a:t>Eliam’s</a:t>
            </a:r>
            <a:r>
              <a:rPr lang="en-US" altLang="en-US" sz="3200" dirty="0">
                <a:latin typeface="Times New Roman" panose="02020603050405020304" pitchFamily="18" charset="0"/>
              </a:rPr>
              <a:t> daughter Bathsheba, the wife of Uriah the Hittite?” </a:t>
            </a:r>
            <a:r>
              <a:rPr lang="en-US" altLang="en-US" sz="3200" baseline="30000" dirty="0">
                <a:latin typeface="Times New Roman" panose="02020603050405020304" pitchFamily="18" charset="0"/>
              </a:rPr>
              <a:t>4 </a:t>
            </a:r>
            <a:r>
              <a:rPr lang="en-US" altLang="en-US" sz="3200" dirty="0">
                <a:latin typeface="Times New Roman" panose="02020603050405020304" pitchFamily="18" charset="0"/>
              </a:rPr>
              <a:t>So David sent messengers to get her. When she came to him, he had sex with her. (Now she had been purifying herself after her monthly period.) Then she returned home.</a:t>
            </a:r>
          </a:p>
        </p:txBody>
      </p:sp>
    </p:spTree>
    <p:extLst>
      <p:ext uri="{BB962C8B-B14F-4D97-AF65-F5344CB8AC3E}">
        <p14:creationId xmlns:p14="http://schemas.microsoft.com/office/powerpoint/2010/main" val="376660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119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5 </a:t>
            </a:r>
            <a:r>
              <a:rPr lang="en-US" altLang="en-US" sz="3600" dirty="0">
                <a:latin typeface="Times New Roman" panose="02020603050405020304" pitchFamily="18" charset="0"/>
              </a:rPr>
              <a:t>The woman conceived and sent word to David. “I’m pregnant,” she said.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224"/>
          <a:stretch/>
        </p:blipFill>
        <p:spPr>
          <a:xfrm>
            <a:off x="1763548" y="3125146"/>
            <a:ext cx="5616904" cy="3546112"/>
          </a:xfrm>
          <a:prstGeom prst="rect">
            <a:avLst/>
          </a:prstGeom>
        </p:spPr>
      </p:pic>
    </p:spTree>
    <p:extLst>
      <p:ext uri="{BB962C8B-B14F-4D97-AF65-F5344CB8AC3E}">
        <p14:creationId xmlns:p14="http://schemas.microsoft.com/office/powerpoint/2010/main" val="398787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flipH="1">
            <a:off x="-1" y="-1"/>
            <a:ext cx="9143999" cy="1600201"/>
            <a:chOff x="0" y="-1"/>
            <a:chExt cx="9143999" cy="1628777"/>
          </a:xfrm>
        </p:grpSpPr>
        <p:grpSp>
          <p:nvGrpSpPr>
            <p:cNvPr id="4" name="Group 3"/>
            <p:cNvGrpSpPr/>
            <p:nvPr/>
          </p:nvGrpSpPr>
          <p:grpSpPr>
            <a:xfrm>
              <a:off x="0" y="0"/>
              <a:ext cx="9143999" cy="1628776"/>
              <a:chOff x="0" y="0"/>
              <a:chExt cx="9143999" cy="1628776"/>
            </a:xfrm>
          </p:grpSpPr>
          <p:pic>
            <p:nvPicPr>
              <p:cNvPr id="1028"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r="55447"/>
              <a:stretch/>
            </p:blipFill>
            <p:spPr bwMode="auto">
              <a:xfrm>
                <a:off x="0" y="0"/>
                <a:ext cx="3267635" cy="16287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041" r="49824"/>
              <a:stretch/>
            </p:blipFill>
            <p:spPr bwMode="auto">
              <a:xfrm>
                <a:off x="3207123" y="0"/>
                <a:ext cx="1183342" cy="16287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secure2.convio.net/ifcj/images/content/pagebuilder/pr-david-ideal-king-bnr.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62"/>
              <a:stretch/>
            </p:blipFill>
            <p:spPr bwMode="auto">
              <a:xfrm>
                <a:off x="4329952" y="0"/>
                <a:ext cx="4814047" cy="16287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ounded Rectangle 4"/>
            <p:cNvSpPr/>
            <p:nvPr/>
          </p:nvSpPr>
          <p:spPr>
            <a:xfrm>
              <a:off x="0" y="-1"/>
              <a:ext cx="2675965" cy="1304365"/>
            </a:xfrm>
            <a:prstGeom prst="roundRect">
              <a:avLst/>
            </a:prstGeom>
            <a:solidFill>
              <a:srgbClr val="DEB4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7"/>
          <p:cNvSpPr>
            <a:spLocks noChangeArrowheads="1"/>
          </p:cNvSpPr>
          <p:nvPr/>
        </p:nvSpPr>
        <p:spPr bwMode="auto">
          <a:xfrm>
            <a:off x="3503945" y="468877"/>
            <a:ext cx="5549900" cy="81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ea typeface="Microsoft YaHei" panose="020B0503020204020204" pitchFamily="34" charset="-122"/>
              </a:defRPr>
            </a:lvl9pPr>
          </a:lstStyle>
          <a:p>
            <a:pPr algn="ctr">
              <a:lnSpc>
                <a:spcPts val="6000"/>
              </a:lnSpc>
            </a:pPr>
            <a:r>
              <a:rPr lang="en-US" altLang="en-US" sz="4800" b="1" dirty="0">
                <a:solidFill>
                  <a:srgbClr val="663300"/>
                </a:solidFill>
                <a:latin typeface="Times New Roman" panose="02020603050405020304" pitchFamily="18" charset="0"/>
                <a:ea typeface="SimSun" panose="02010600030101010101" pitchFamily="2" charset="-122"/>
              </a:rPr>
              <a:t>1 Samuel 11 (CEB)</a:t>
            </a:r>
          </a:p>
        </p:txBody>
      </p:sp>
      <p:sp>
        <p:nvSpPr>
          <p:cNvPr id="11" name="Rectangle 8"/>
          <p:cNvSpPr>
            <a:spLocks noChangeArrowheads="1"/>
          </p:cNvSpPr>
          <p:nvPr/>
        </p:nvSpPr>
        <p:spPr bwMode="auto">
          <a:xfrm>
            <a:off x="120650" y="1712273"/>
            <a:ext cx="8902700" cy="45228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rgbClr val="000000"/>
                </a:solidFill>
                <a:latin typeface="Arial" panose="020B0604020202020204" pitchFamily="34" charset="0"/>
                <a:ea typeface="Microsoft YaHei" panose="020B0503020204020204" pitchFamily="34" charset="-122"/>
              </a:defRPr>
            </a:lvl9pPr>
          </a:lstStyle>
          <a:p>
            <a:r>
              <a:rPr lang="en-US" altLang="en-US" sz="3200" dirty="0">
                <a:latin typeface="Times New Roman" panose="02020603050405020304" pitchFamily="18" charset="0"/>
              </a:rPr>
              <a:t>	</a:t>
            </a:r>
            <a:r>
              <a:rPr lang="en-US" altLang="en-US" sz="3600" baseline="30000" dirty="0">
                <a:latin typeface="Times New Roman" panose="02020603050405020304" pitchFamily="18" charset="0"/>
              </a:rPr>
              <a:t>6 </a:t>
            </a:r>
            <a:r>
              <a:rPr lang="en-US" altLang="en-US" sz="3600" dirty="0">
                <a:latin typeface="Times New Roman" panose="02020603050405020304" pitchFamily="18" charset="0"/>
              </a:rPr>
              <a:t>Then David sent a message to </a:t>
            </a:r>
            <a:r>
              <a:rPr lang="en-US" altLang="en-US" sz="3600" dirty="0" err="1">
                <a:latin typeface="Times New Roman" panose="02020603050405020304" pitchFamily="18" charset="0"/>
              </a:rPr>
              <a:t>Joab</a:t>
            </a:r>
            <a:r>
              <a:rPr lang="en-US" altLang="en-US" sz="3600" dirty="0">
                <a:latin typeface="Times New Roman" panose="02020603050405020304" pitchFamily="18" charset="0"/>
              </a:rPr>
              <a:t>: “Send me Uriah the Hittite.” So </a:t>
            </a:r>
            <a:r>
              <a:rPr lang="en-US" altLang="en-US" sz="3600" dirty="0" err="1">
                <a:latin typeface="Times New Roman" panose="02020603050405020304" pitchFamily="18" charset="0"/>
              </a:rPr>
              <a:t>Joab</a:t>
            </a:r>
            <a:r>
              <a:rPr lang="en-US" altLang="en-US" sz="3600" dirty="0">
                <a:latin typeface="Times New Roman" panose="02020603050405020304" pitchFamily="18" charset="0"/>
              </a:rPr>
              <a:t> sent Uriah to David. </a:t>
            </a:r>
            <a:r>
              <a:rPr lang="en-US" altLang="en-US" sz="3600" baseline="30000" dirty="0">
                <a:latin typeface="Times New Roman" panose="02020603050405020304" pitchFamily="18" charset="0"/>
              </a:rPr>
              <a:t>7 </a:t>
            </a:r>
            <a:r>
              <a:rPr lang="en-US" altLang="en-US" sz="3600" dirty="0">
                <a:latin typeface="Times New Roman" panose="02020603050405020304" pitchFamily="18" charset="0"/>
              </a:rPr>
              <a:t>When Uriah came to him, David asked about the welfare of </a:t>
            </a:r>
            <a:r>
              <a:rPr lang="en-US" altLang="en-US" sz="3600" dirty="0" err="1">
                <a:latin typeface="Times New Roman" panose="02020603050405020304" pitchFamily="18" charset="0"/>
              </a:rPr>
              <a:t>Joab</a:t>
            </a:r>
            <a:r>
              <a:rPr lang="en-US" altLang="en-US" sz="3600" dirty="0">
                <a:latin typeface="Times New Roman" panose="02020603050405020304" pitchFamily="18" charset="0"/>
              </a:rPr>
              <a:t> and the army and how the battle was going. </a:t>
            </a:r>
            <a:r>
              <a:rPr lang="en-US" altLang="en-US" sz="3600" baseline="30000" dirty="0">
                <a:latin typeface="Times New Roman" panose="02020603050405020304" pitchFamily="18" charset="0"/>
              </a:rPr>
              <a:t>8 </a:t>
            </a:r>
            <a:r>
              <a:rPr lang="en-US" altLang="en-US" sz="3600" dirty="0">
                <a:latin typeface="Times New Roman" panose="02020603050405020304" pitchFamily="18" charset="0"/>
              </a:rPr>
              <a:t>Then David told Uriah, “Go down to your house and wash your feet.” Uriah left the palace, and a gift from the king was sent after him.</a:t>
            </a:r>
          </a:p>
        </p:txBody>
      </p:sp>
    </p:spTree>
    <p:extLst>
      <p:ext uri="{BB962C8B-B14F-4D97-AF65-F5344CB8AC3E}">
        <p14:creationId xmlns:p14="http://schemas.microsoft.com/office/powerpoint/2010/main" val="839033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233</Words>
  <Application>Microsoft Office PowerPoint</Application>
  <PresentationFormat>On-screen Show (4:3)</PresentationFormat>
  <Paragraphs>66</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Microsoft YaHei</vt:lpstr>
      <vt:lpstr>SimSun</vt:lpstr>
      <vt:lpstr>Arial</vt:lpstr>
      <vt:lpstr>Calibri</vt:lpstr>
      <vt:lpstr>Calibri Light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Sparboe Farms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Werner</dc:creator>
  <cp:lastModifiedBy>Rebecca Stenlund</cp:lastModifiedBy>
  <cp:revision>76</cp:revision>
  <dcterms:created xsi:type="dcterms:W3CDTF">2016-06-13T16:58:49Z</dcterms:created>
  <dcterms:modified xsi:type="dcterms:W3CDTF">2016-08-15T15:25:38Z</dcterms:modified>
</cp:coreProperties>
</file>