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9" r:id="rId3"/>
    <p:sldId id="304" r:id="rId4"/>
    <p:sldId id="308" r:id="rId5"/>
    <p:sldId id="305" r:id="rId6"/>
    <p:sldId id="333" r:id="rId7"/>
    <p:sldId id="309" r:id="rId8"/>
    <p:sldId id="328" r:id="rId9"/>
    <p:sldId id="334" r:id="rId10"/>
    <p:sldId id="335" r:id="rId11"/>
    <p:sldId id="310" r:id="rId12"/>
    <p:sldId id="336" r:id="rId13"/>
    <p:sldId id="330" r:id="rId14"/>
    <p:sldId id="331" r:id="rId15"/>
    <p:sldId id="337" r:id="rId16"/>
    <p:sldId id="332" r:id="rId17"/>
    <p:sldId id="3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72213"/>
    <a:srgbClr val="DEB460"/>
    <a:srgbClr val="CC9900"/>
    <a:srgbClr val="BBA466"/>
    <a:srgbClr val="FAB900"/>
    <a:srgbClr val="FDD178"/>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0" d="100"/>
          <a:sy n="90" d="100"/>
        </p:scale>
        <p:origin x="1026" y="84"/>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8/29/2016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3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72213"/>
                </a:solidFill>
                <a:latin typeface="Tempus Sans ITC" panose="04020404030D07020202" pitchFamily="82" charset="0"/>
              </a:rPr>
              <a:t>The End of an Era</a:t>
            </a:r>
            <a:endParaRPr lang="en-US" sz="2000" b="1" dirty="0">
              <a:solidFill>
                <a:srgbClr val="272213"/>
              </a:solidFill>
              <a:latin typeface="Tempus Sans ITC" panose="04020404030D07020202" pitchFamily="82" charset="0"/>
            </a:endParaRPr>
          </a:p>
        </p:txBody>
      </p:sp>
      <p:sp>
        <p:nvSpPr>
          <p:cNvPr id="2" name="TextBox 1"/>
          <p:cNvSpPr txBox="1"/>
          <p:nvPr/>
        </p:nvSpPr>
        <p:spPr>
          <a:xfrm>
            <a:off x="90152" y="5119594"/>
            <a:ext cx="8952248" cy="1631216"/>
          </a:xfrm>
          <a:prstGeom prst="rect">
            <a:avLst/>
          </a:prstGeom>
          <a:noFill/>
        </p:spPr>
        <p:txBody>
          <a:bodyPr wrap="square" rtlCol="0">
            <a:spAutoFit/>
          </a:bodyPr>
          <a:lstStyle/>
          <a:p>
            <a:pPr algn="ctr"/>
            <a:endParaRPr lang="en-US" sz="1200" dirty="0">
              <a:solidFill>
                <a:srgbClr val="272213"/>
              </a:solidFill>
              <a:latin typeface="Times New Roman" panose="02020603050405020304" pitchFamily="18" charset="0"/>
              <a:cs typeface="Times New Roman" panose="02020603050405020304" pitchFamily="18" charset="0"/>
            </a:endParaRPr>
          </a:p>
          <a:p>
            <a:pPr algn="ctr"/>
            <a:r>
              <a:rPr lang="en-US" sz="4400" dirty="0">
                <a:solidFill>
                  <a:srgbClr val="272213"/>
                </a:solidFill>
                <a:latin typeface="Times New Roman" panose="02020603050405020304" pitchFamily="18" charset="0"/>
                <a:cs typeface="Times New Roman" panose="02020603050405020304" pitchFamily="18" charset="0"/>
              </a:rPr>
              <a:t>“I will celebrate before the Lord.”</a:t>
            </a:r>
          </a:p>
          <a:p>
            <a:pPr algn="r"/>
            <a:r>
              <a:rPr lang="en-US" sz="4400" dirty="0">
                <a:solidFill>
                  <a:srgbClr val="272213"/>
                </a:solidFill>
                <a:latin typeface="Times New Roman" panose="02020603050405020304" pitchFamily="18" charset="0"/>
                <a:cs typeface="Times New Roman" panose="02020603050405020304" pitchFamily="18" charset="0"/>
              </a:rPr>
              <a:t>~2 Samuel 6:21</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0"/>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2 Samuel 6:13</a:t>
            </a:r>
          </a:p>
        </p:txBody>
      </p:sp>
      <p:sp>
        <p:nvSpPr>
          <p:cNvPr id="11" name="Rectangle 8"/>
          <p:cNvSpPr>
            <a:spLocks noChangeArrowheads="1"/>
          </p:cNvSpPr>
          <p:nvPr/>
        </p:nvSpPr>
        <p:spPr bwMode="auto">
          <a:xfrm>
            <a:off x="120650" y="1712273"/>
            <a:ext cx="8902700" cy="193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4000" dirty="0">
                <a:latin typeface="Times New Roman" panose="02020603050405020304" pitchFamily="18" charset="0"/>
                <a:cs typeface="Times New Roman" panose="02020603050405020304" pitchFamily="18" charset="0"/>
              </a:rPr>
              <a:t>When those who were carrying the ark of the LORD had taken six steps, he sacrificed a bull and a fattened calf.</a:t>
            </a:r>
          </a:p>
        </p:txBody>
      </p:sp>
    </p:spTree>
    <p:extLst>
      <p:ext uri="{BB962C8B-B14F-4D97-AF65-F5344CB8AC3E}">
        <p14:creationId xmlns:p14="http://schemas.microsoft.com/office/powerpoint/2010/main" val="400609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stretch>
            <a:fillRect/>
          </a:stretch>
        </p:blipFill>
        <p:spPr>
          <a:xfrm>
            <a:off x="-209668" y="-21771"/>
            <a:ext cx="9533170" cy="6879771"/>
          </a:xfrm>
          <a:prstGeom prst="rect">
            <a:avLst/>
          </a:prstGeom>
        </p:spPr>
      </p:pic>
    </p:spTree>
    <p:extLst>
      <p:ext uri="{BB962C8B-B14F-4D97-AF65-F5344CB8AC3E}">
        <p14:creationId xmlns:p14="http://schemas.microsoft.com/office/powerpoint/2010/main" val="37701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3908762"/>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r>
              <a:rPr lang="en-US" sz="4000" dirty="0">
                <a:latin typeface="Times New Roman" panose="02020603050405020304" pitchFamily="18" charset="0"/>
                <a:cs typeface="Times New Roman" panose="02020603050405020304" pitchFamily="18" charset="0"/>
              </a:rPr>
              <a:t>(Heart work is hard work)</a:t>
            </a:r>
          </a:p>
          <a:p>
            <a:pPr algn="ctr"/>
            <a:r>
              <a:rPr lang="en-US" sz="6000" dirty="0">
                <a:latin typeface="Times New Roman" panose="02020603050405020304" pitchFamily="18" charset="0"/>
                <a:cs typeface="Times New Roman" panose="02020603050405020304" pitchFamily="18" charset="0"/>
              </a:rPr>
              <a:t>Sacrificial</a:t>
            </a:r>
          </a:p>
          <a:p>
            <a:pPr algn="ctr"/>
            <a:r>
              <a:rPr lang="en-US" sz="4000" dirty="0">
                <a:latin typeface="Times New Roman" panose="02020603050405020304" pitchFamily="18" charset="0"/>
                <a:cs typeface="Times New Roman" panose="02020603050405020304" pitchFamily="18" charset="0"/>
              </a:rPr>
              <a:t>(Moving outside of comfort)</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15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stretch>
            <a:fillRect/>
          </a:stretch>
        </p:blipFill>
        <p:spPr>
          <a:xfrm>
            <a:off x="-333631" y="-21771"/>
            <a:ext cx="10174317" cy="7126821"/>
          </a:xfrm>
          <a:prstGeom prst="rect">
            <a:avLst/>
          </a:prstGeom>
        </p:spPr>
      </p:pic>
    </p:spTree>
    <p:extLst>
      <p:ext uri="{BB962C8B-B14F-4D97-AF65-F5344CB8AC3E}">
        <p14:creationId xmlns:p14="http://schemas.microsoft.com/office/powerpoint/2010/main" val="6071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5447645"/>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r>
              <a:rPr lang="en-US" sz="4000" dirty="0">
                <a:latin typeface="Times New Roman" panose="02020603050405020304" pitchFamily="18" charset="0"/>
                <a:cs typeface="Times New Roman" panose="02020603050405020304" pitchFamily="18" charset="0"/>
              </a:rPr>
              <a:t>(Heart work is hard work)</a:t>
            </a:r>
          </a:p>
          <a:p>
            <a:pPr algn="ctr"/>
            <a:r>
              <a:rPr lang="en-US" sz="6000" dirty="0">
                <a:latin typeface="Times New Roman" panose="02020603050405020304" pitchFamily="18" charset="0"/>
                <a:cs typeface="Times New Roman" panose="02020603050405020304" pitchFamily="18" charset="0"/>
              </a:rPr>
              <a:t>Sacrificial</a:t>
            </a:r>
          </a:p>
          <a:p>
            <a:pPr algn="ctr"/>
            <a:r>
              <a:rPr lang="en-US" sz="4000" dirty="0">
                <a:latin typeface="Times New Roman" panose="02020603050405020304" pitchFamily="18" charset="0"/>
                <a:cs typeface="Times New Roman" panose="02020603050405020304" pitchFamily="18" charset="0"/>
              </a:rPr>
              <a:t>(Moving outside of comfort)</a:t>
            </a:r>
          </a:p>
          <a:p>
            <a:pPr algn="ctr"/>
            <a:r>
              <a:rPr lang="en-US" sz="6000" dirty="0">
                <a:latin typeface="Times New Roman" panose="02020603050405020304" pitchFamily="18" charset="0"/>
                <a:cs typeface="Times New Roman" panose="02020603050405020304" pitchFamily="18" charset="0"/>
              </a:rPr>
              <a:t>Celebratory</a:t>
            </a:r>
          </a:p>
          <a:p>
            <a:pPr algn="ctr"/>
            <a:endParaRPr lang="en-US" sz="4000" dirty="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72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5447645"/>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r>
              <a:rPr lang="en-US" sz="4000" dirty="0">
                <a:latin typeface="Times New Roman" panose="02020603050405020304" pitchFamily="18" charset="0"/>
                <a:cs typeface="Times New Roman" panose="02020603050405020304" pitchFamily="18" charset="0"/>
              </a:rPr>
              <a:t>(Heart work is hard work)</a:t>
            </a:r>
          </a:p>
          <a:p>
            <a:pPr algn="ctr"/>
            <a:r>
              <a:rPr lang="en-US" sz="6000" dirty="0">
                <a:latin typeface="Times New Roman" panose="02020603050405020304" pitchFamily="18" charset="0"/>
                <a:cs typeface="Times New Roman" panose="02020603050405020304" pitchFamily="18" charset="0"/>
              </a:rPr>
              <a:t>Sacrificial</a:t>
            </a:r>
          </a:p>
          <a:p>
            <a:pPr algn="ctr"/>
            <a:r>
              <a:rPr lang="en-US" sz="4000" dirty="0">
                <a:latin typeface="Times New Roman" panose="02020603050405020304" pitchFamily="18" charset="0"/>
                <a:cs typeface="Times New Roman" panose="02020603050405020304" pitchFamily="18" charset="0"/>
              </a:rPr>
              <a:t>(Moving outside of comfort)</a:t>
            </a:r>
          </a:p>
          <a:p>
            <a:pPr algn="ctr"/>
            <a:r>
              <a:rPr lang="en-US" sz="6000" dirty="0">
                <a:latin typeface="Times New Roman" panose="02020603050405020304" pitchFamily="18" charset="0"/>
                <a:cs typeface="Times New Roman" panose="02020603050405020304" pitchFamily="18" charset="0"/>
              </a:rPr>
              <a:t>Celebratory</a:t>
            </a:r>
          </a:p>
          <a:p>
            <a:pPr algn="ctr"/>
            <a:r>
              <a:rPr lang="en-US" sz="4000" dirty="0">
                <a:latin typeface="Times New Roman" panose="02020603050405020304" pitchFamily="18" charset="0"/>
                <a:cs typeface="Times New Roman" panose="02020603050405020304" pitchFamily="18" charset="0"/>
              </a:rPr>
              <a:t>(Are we grateful?)</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87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2 Samuel 6:20-22</a:t>
            </a:r>
          </a:p>
        </p:txBody>
      </p:sp>
      <p:sp>
        <p:nvSpPr>
          <p:cNvPr id="11" name="Rectangle 8"/>
          <p:cNvSpPr>
            <a:spLocks noChangeArrowheads="1"/>
          </p:cNvSpPr>
          <p:nvPr/>
        </p:nvSpPr>
        <p:spPr bwMode="auto">
          <a:xfrm>
            <a:off x="120650" y="1712273"/>
            <a:ext cx="8902700" cy="526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2800" dirty="0">
                <a:latin typeface="Times New Roman" panose="02020603050405020304" pitchFamily="18" charset="0"/>
              </a:rPr>
              <a:t>	When David returned home to bless his household, Michal daughter of Saul came out to meet him and said, "How the king of Israel has distinguished himself today, going around half-naked in full view of the slave girls of his servants as any vulgar fellow would!"</a:t>
            </a:r>
          </a:p>
          <a:p>
            <a:r>
              <a:rPr lang="en-US" altLang="en-US" sz="2800" dirty="0">
                <a:latin typeface="Times New Roman" panose="02020603050405020304" pitchFamily="18" charset="0"/>
              </a:rPr>
              <a:t>	David said to Michal, "It was before the LORD, who chose me rather than your father or anyone from his house when he appointed me ruler over the LORD's people Israel--I will celebrate before the LORD. I will become even more undignified than this, and I will be humiliated in my own eyes. But by these slave girls you spoke of, I will be held in honor."</a:t>
            </a:r>
          </a:p>
        </p:txBody>
      </p:sp>
    </p:spTree>
    <p:extLst>
      <p:ext uri="{BB962C8B-B14F-4D97-AF65-F5344CB8AC3E}">
        <p14:creationId xmlns:p14="http://schemas.microsoft.com/office/powerpoint/2010/main" val="370216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5447645"/>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r>
              <a:rPr lang="en-US" sz="4000" dirty="0">
                <a:latin typeface="Times New Roman" panose="02020603050405020304" pitchFamily="18" charset="0"/>
                <a:cs typeface="Times New Roman" panose="02020603050405020304" pitchFamily="18" charset="0"/>
              </a:rPr>
              <a:t>(Heart work is hard work)</a:t>
            </a:r>
          </a:p>
          <a:p>
            <a:pPr algn="ctr"/>
            <a:r>
              <a:rPr lang="en-US" sz="6000" dirty="0">
                <a:latin typeface="Times New Roman" panose="02020603050405020304" pitchFamily="18" charset="0"/>
                <a:cs typeface="Times New Roman" panose="02020603050405020304" pitchFamily="18" charset="0"/>
              </a:rPr>
              <a:t>Sacrificial</a:t>
            </a:r>
          </a:p>
          <a:p>
            <a:pPr algn="ctr"/>
            <a:r>
              <a:rPr lang="en-US" sz="4000" dirty="0">
                <a:latin typeface="Times New Roman" panose="02020603050405020304" pitchFamily="18" charset="0"/>
                <a:cs typeface="Times New Roman" panose="02020603050405020304" pitchFamily="18" charset="0"/>
              </a:rPr>
              <a:t>(Moving outside of comfort)</a:t>
            </a:r>
          </a:p>
          <a:p>
            <a:pPr algn="ctr"/>
            <a:r>
              <a:rPr lang="en-US" sz="6000" dirty="0">
                <a:latin typeface="Times New Roman" panose="02020603050405020304" pitchFamily="18" charset="0"/>
                <a:cs typeface="Times New Roman" panose="02020603050405020304" pitchFamily="18" charset="0"/>
              </a:rPr>
              <a:t>Celebratory</a:t>
            </a:r>
          </a:p>
          <a:p>
            <a:pPr algn="ctr"/>
            <a:r>
              <a:rPr lang="en-US" sz="4000" dirty="0">
                <a:latin typeface="Times New Roman" panose="02020603050405020304" pitchFamily="18" charset="0"/>
                <a:cs typeface="Times New Roman" panose="02020603050405020304" pitchFamily="18" charset="0"/>
              </a:rPr>
              <a:t>(Are we grateful?)</a:t>
            </a: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95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153885" y="638157"/>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What is “worship”?</a:t>
            </a:r>
          </a:p>
        </p:txBody>
      </p:sp>
      <p:sp>
        <p:nvSpPr>
          <p:cNvPr id="3" name="TextBox 2"/>
          <p:cNvSpPr txBox="1"/>
          <p:nvPr/>
        </p:nvSpPr>
        <p:spPr>
          <a:xfrm>
            <a:off x="1153885" y="2007828"/>
            <a:ext cx="6760028" cy="3785652"/>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 verb?</a:t>
            </a:r>
          </a:p>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A noun?</a:t>
            </a:r>
          </a:p>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A service?</a:t>
            </a:r>
          </a:p>
        </p:txBody>
      </p:sp>
    </p:spTree>
    <p:extLst>
      <p:ext uri="{BB962C8B-B14F-4D97-AF65-F5344CB8AC3E}">
        <p14:creationId xmlns:p14="http://schemas.microsoft.com/office/powerpoint/2010/main" val="298655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www.turismo.intoscana.it/allthingstuscany/tuscanyarts/files/2010/06/4783160968_a0f75d4875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0" y="335668"/>
            <a:ext cx="7684060" cy="6150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9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0"/>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2 Samuel 6:2</a:t>
            </a:r>
          </a:p>
        </p:txBody>
      </p:sp>
      <p:sp>
        <p:nvSpPr>
          <p:cNvPr id="11" name="Rectangle 8"/>
          <p:cNvSpPr>
            <a:spLocks noChangeArrowheads="1"/>
          </p:cNvSpPr>
          <p:nvPr/>
        </p:nvSpPr>
        <p:spPr bwMode="auto">
          <a:xfrm>
            <a:off x="120650" y="1712273"/>
            <a:ext cx="8902700" cy="3476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He </a:t>
            </a:r>
            <a:r>
              <a:rPr lang="en-US" sz="3600" dirty="0">
                <a:latin typeface="Times New Roman" panose="02020603050405020304" pitchFamily="18" charset="0"/>
                <a:cs typeface="Times New Roman" panose="02020603050405020304" pitchFamily="18" charset="0"/>
              </a:rPr>
              <a:t>and all his men went to </a:t>
            </a:r>
            <a:r>
              <a:rPr lang="en-US" sz="3600" dirty="0" err="1">
                <a:latin typeface="Times New Roman" panose="02020603050405020304" pitchFamily="18" charset="0"/>
                <a:cs typeface="Times New Roman" panose="02020603050405020304" pitchFamily="18" charset="0"/>
              </a:rPr>
              <a:t>Baalah</a:t>
            </a:r>
            <a:r>
              <a:rPr lang="en-US" sz="3600" dirty="0">
                <a:latin typeface="Times New Roman" panose="02020603050405020304" pitchFamily="18" charset="0"/>
                <a:cs typeface="Times New Roman" panose="02020603050405020304" pitchFamily="18" charset="0"/>
              </a:rPr>
              <a:t> in Judah to bring up from there the ark of God, which is called by the Name, the name of the LORD Almighty, who is enthroned between the cherubim on the ark.</a:t>
            </a:r>
            <a:br>
              <a:rPr lang="en-US" sz="3600" dirty="0">
                <a:latin typeface="Times New Roman" panose="02020603050405020304" pitchFamily="18" charset="0"/>
                <a:cs typeface="Times New Roman" panose="02020603050405020304" pitchFamily="18" charset="0"/>
              </a:rPr>
            </a:b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53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stretch>
            <a:fillRect/>
          </a:stretch>
        </p:blipFill>
        <p:spPr>
          <a:xfrm>
            <a:off x="-83457" y="1592942"/>
            <a:ext cx="9315223" cy="3966482"/>
          </a:xfrm>
          <a:prstGeom prst="rect">
            <a:avLst/>
          </a:prstGeom>
        </p:spPr>
      </p:pic>
    </p:spTree>
    <p:extLst>
      <p:ext uri="{BB962C8B-B14F-4D97-AF65-F5344CB8AC3E}">
        <p14:creationId xmlns:p14="http://schemas.microsoft.com/office/powerpoint/2010/main" val="61679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0"/>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2 Samuel 6:5</a:t>
            </a:r>
          </a:p>
        </p:txBody>
      </p:sp>
      <p:sp>
        <p:nvSpPr>
          <p:cNvPr id="11" name="Rectangle 8"/>
          <p:cNvSpPr>
            <a:spLocks noChangeArrowheads="1"/>
          </p:cNvSpPr>
          <p:nvPr/>
        </p:nvSpPr>
        <p:spPr bwMode="auto">
          <a:xfrm>
            <a:off x="120650" y="1712273"/>
            <a:ext cx="8902700" cy="3107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David and all Israel were celebrating with all their might before the LORD, with castanets, harps, lyres, tambourines, </a:t>
            </a:r>
            <a:r>
              <a:rPr lang="en-US" sz="4000" dirty="0" err="1">
                <a:latin typeface="Times New Roman" panose="02020603050405020304" pitchFamily="18" charset="0"/>
                <a:cs typeface="Times New Roman" panose="02020603050405020304" pitchFamily="18" charset="0"/>
              </a:rPr>
              <a:t>sistrums</a:t>
            </a:r>
            <a:r>
              <a:rPr lang="en-US" sz="4000" dirty="0">
                <a:latin typeface="Times New Roman" panose="02020603050405020304" pitchFamily="18" charset="0"/>
                <a:cs typeface="Times New Roman" panose="02020603050405020304" pitchFamily="18" charset="0"/>
              </a:rPr>
              <a:t> and cymbals.</a:t>
            </a:r>
            <a:br>
              <a:rPr lang="en-US" sz="3600" dirty="0">
                <a:latin typeface="Times New Roman" panose="02020603050405020304" pitchFamily="18" charset="0"/>
                <a:cs typeface="Times New Roman" panose="02020603050405020304" pitchFamily="18" charset="0"/>
              </a:rPr>
            </a:b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8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stretch>
            <a:fillRect/>
          </a:stretch>
        </p:blipFill>
        <p:spPr>
          <a:xfrm>
            <a:off x="-7779" y="-195942"/>
            <a:ext cx="9151776" cy="7075552"/>
          </a:xfrm>
          <a:prstGeom prst="rect">
            <a:avLst/>
          </a:prstGeom>
        </p:spPr>
      </p:pic>
    </p:spTree>
    <p:extLst>
      <p:ext uri="{BB962C8B-B14F-4D97-AF65-F5344CB8AC3E}">
        <p14:creationId xmlns:p14="http://schemas.microsoft.com/office/powerpoint/2010/main" val="370633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2492990"/>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endParaRPr lang="en-US" sz="4800" dirty="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7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133600" y="497841"/>
            <a:ext cx="7576457" cy="1200329"/>
          </a:xfrm>
          <a:prstGeom prst="rect">
            <a:avLst/>
          </a:prstGeom>
          <a:noFill/>
        </p:spPr>
        <p:txBody>
          <a:bodyPr wrap="square" rtlCol="0">
            <a:spAutoFit/>
          </a:bodyPr>
          <a:lstStyle/>
          <a:p>
            <a:r>
              <a:rPr lang="en-US" sz="7200" u="sng" dirty="0">
                <a:latin typeface="Times New Roman" panose="02020603050405020304" pitchFamily="18" charset="0"/>
                <a:cs typeface="Times New Roman" panose="02020603050405020304" pitchFamily="18" charset="0"/>
              </a:rPr>
              <a:t>Worship is…</a:t>
            </a:r>
          </a:p>
        </p:txBody>
      </p:sp>
      <p:sp>
        <p:nvSpPr>
          <p:cNvPr id="3" name="TextBox 2"/>
          <p:cNvSpPr txBox="1"/>
          <p:nvPr/>
        </p:nvSpPr>
        <p:spPr>
          <a:xfrm>
            <a:off x="1153885" y="1811885"/>
            <a:ext cx="6760028" cy="310854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Work!</a:t>
            </a:r>
          </a:p>
          <a:p>
            <a:pPr algn="ctr"/>
            <a:r>
              <a:rPr lang="en-US" sz="4000" dirty="0">
                <a:latin typeface="Times New Roman" panose="02020603050405020304" pitchFamily="18" charset="0"/>
                <a:cs typeface="Times New Roman" panose="02020603050405020304" pitchFamily="18" charset="0"/>
              </a:rPr>
              <a:t>(Heart work is hard work)</a:t>
            </a:r>
          </a:p>
          <a:p>
            <a:pPr algn="ctr"/>
            <a:endParaRPr lang="en-US" sz="4800" dirty="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956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179</Words>
  <Application>Microsoft Office PowerPoint</Application>
  <PresentationFormat>On-screen Show (4:3)</PresentationFormat>
  <Paragraphs>50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Microsoft YaHei</vt: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Laurie</cp:lastModifiedBy>
  <cp:revision>93</cp:revision>
  <dcterms:created xsi:type="dcterms:W3CDTF">2016-06-13T16:58:49Z</dcterms:created>
  <dcterms:modified xsi:type="dcterms:W3CDTF">2016-08-29T16:23:21Z</dcterms:modified>
</cp:coreProperties>
</file>