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4" r:id="rId3"/>
    <p:sldId id="295" r:id="rId4"/>
    <p:sldId id="285" r:id="rId5"/>
    <p:sldId id="286" r:id="rId6"/>
    <p:sldId id="296" r:id="rId7"/>
    <p:sldId id="297" r:id="rId8"/>
    <p:sldId id="293" r:id="rId9"/>
    <p:sldId id="301" r:id="rId10"/>
    <p:sldId id="298" r:id="rId11"/>
    <p:sldId id="299" r:id="rId12"/>
    <p:sldId id="302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328"/>
    <a:srgbClr val="F61622"/>
    <a:srgbClr val="5C7CB5"/>
    <a:srgbClr val="009BAF"/>
    <a:srgbClr val="DD0029"/>
    <a:srgbClr val="FFFFFF"/>
    <a:srgbClr val="CCECFF"/>
    <a:srgbClr val="DDEDF0"/>
    <a:srgbClr val="2755D5"/>
    <a:srgbClr val="01A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58" d="100"/>
          <a:sy n="58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2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5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A017-9BE6-4F94-B411-225E9026A8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242B-7D6A-4A4D-9E13-D86FBF337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>
            <a:off x="4021015" y="5087816"/>
            <a:ext cx="5122985" cy="1676400"/>
          </a:xfrm>
          <a:prstGeom prst="trapezoid">
            <a:avLst>
              <a:gd name="adj" fmla="val 40385"/>
            </a:avLst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32175" y="0"/>
            <a:ext cx="49006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It</a:t>
            </a:r>
            <a:r>
              <a:rPr lang="en-US" sz="5400" spc="-3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  <a:cs typeface="Aharoni" panose="02010803020104030203" pitchFamily="2" charset="-79"/>
              </a:rPr>
              <a:t>’</a:t>
            </a:r>
            <a:r>
              <a:rPr lang="en-US" sz="5400" spc="-3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s</a:t>
            </a:r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 a </a:t>
            </a:r>
          </a:p>
          <a:p>
            <a:pPr algn="ctr"/>
            <a:r>
              <a:rPr lang="en-US" sz="5400" spc="3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Seussical</a:t>
            </a:r>
            <a:r>
              <a:rPr lang="en-US" sz="5400" spc="3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Life!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Discovering Creative Ways to Live as God</a:t>
            </a:r>
            <a:r>
              <a:rPr lang="en-US" sz="4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</a:rPr>
              <a:t>’</a:t>
            </a:r>
            <a:r>
              <a:rPr lang="en-US" sz="4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s Kids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</a:t>
            </a:r>
            <a:endParaRPr lang="en-US" sz="11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rinched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</a:t>
            </a:r>
          </a:p>
          <a:p>
            <a:pPr algn="ctr"/>
            <a:r>
              <a:rPr lang="en-US" sz="5400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Buttering an Upside Down World”</a:t>
            </a:r>
            <a:endParaRPr lang="en-US" sz="48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rinched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85092"/>
            <a:ext cx="9103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 have heard that it was said, An eye for an eye and a tooth for a tooth. But I say to you that you must not oppose those who want to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hurt you. If people slap you on your right cheek, you must turn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left cheek to them as well.” Matthew 5:38-39 </a:t>
            </a:r>
          </a:p>
        </p:txBody>
      </p:sp>
    </p:spTree>
    <p:extLst>
      <p:ext uri="{BB962C8B-B14F-4D97-AF65-F5344CB8AC3E}">
        <p14:creationId xmlns:p14="http://schemas.microsoft.com/office/powerpoint/2010/main" val="374867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clipartpanda.com/maverick-clipart-niXnAn5iB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9" y="0"/>
            <a:ext cx="9129941" cy="66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etting the Holy Spirit fight on our behal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42" y="127958"/>
            <a:ext cx="4787153" cy="65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8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asmKyoBRLjU/US8AGVf2SII/AAAAAAAABJg/XU5U3o3o3q8/s1600/primary+pics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 flipV="1">
            <a:off x="5620871" y="4289612"/>
            <a:ext cx="3133164" cy="2286000"/>
          </a:xfrm>
          <a:prstGeom prst="snipRoundRect">
            <a:avLst>
              <a:gd name="adj1" fmla="val 16667"/>
              <a:gd name="adj2" fmla="val 2505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i.gr-assets.com/images/S/compressed.photo.goodreads.com/hostedimages/1380393866r/758384._SX540_SY54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3" y="1395481"/>
            <a:ext cx="7906394" cy="40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asmKyoBRLjU/US8AGVf2SII/AAAAAAAABJg/XU5U3o3o3q8/s1600/primary+pics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 flipV="1">
            <a:off x="5620871" y="4289612"/>
            <a:ext cx="3133164" cy="2286000"/>
          </a:xfrm>
          <a:prstGeom prst="snipRoundRect">
            <a:avLst>
              <a:gd name="adj1" fmla="val 16667"/>
              <a:gd name="adj2" fmla="val 2505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The Butter Battle Book, last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51" y="355293"/>
            <a:ext cx="4402978" cy="61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0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33515"/>
            <a:ext cx="7892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300" dirty="0">
                <a:solidFill>
                  <a:schemeClr val="bg1"/>
                </a:solidFill>
                <a:latin typeface="Grinched" panose="02000000000000000000" pitchFamily="2" charset="0"/>
              </a:rPr>
              <a:t>Buttering an Upside Down World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4163" y="1016682"/>
            <a:ext cx="8624344" cy="5505142"/>
          </a:xfrm>
          <a:prstGeom prst="roundRect">
            <a:avLst>
              <a:gd name="adj" fmla="val 1513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Willfully choosing to see the other first as God’s treasured child</a:t>
            </a:r>
          </a:p>
        </p:txBody>
      </p:sp>
    </p:spTree>
    <p:extLst>
      <p:ext uri="{BB962C8B-B14F-4D97-AF65-F5344CB8AC3E}">
        <p14:creationId xmlns:p14="http://schemas.microsoft.com/office/powerpoint/2010/main" val="2445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4125686"/>
            <a:ext cx="3645212" cy="2732314"/>
            <a:chOff x="1" y="4125686"/>
            <a:chExt cx="3645212" cy="2732314"/>
          </a:xfrm>
        </p:grpSpPr>
        <p:pic>
          <p:nvPicPr>
            <p:cNvPr id="14338" name="Picture 2" descr="http://images.fanpop.com/images/image_uploads/The-Cat-in-the-Hat--2003--dr-seuss-586714_1024_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125686"/>
              <a:ext cx="3645212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rapezoid 1"/>
            <p:cNvSpPr/>
            <p:nvPr/>
          </p:nvSpPr>
          <p:spPr>
            <a:xfrm>
              <a:off x="1582616" y="6124470"/>
              <a:ext cx="2062597" cy="733530"/>
            </a:xfrm>
            <a:prstGeom prst="trapezoid">
              <a:avLst>
                <a:gd name="adj" fmla="val 40385"/>
              </a:avLst>
            </a:prstGeom>
            <a:solidFill>
              <a:srgbClr val="009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result for Yertle the Turtle, The Lorax, and The Butter Battle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2571"/>
            <a:ext cx="2743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Lor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56" y="2584916"/>
            <a:ext cx="2638457" cy="36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Yertle the Turtle, The Lorax, and The Butter Battle 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69" y="1140758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0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>
            <a:off x="4021015" y="5087816"/>
            <a:ext cx="5122985" cy="1676400"/>
          </a:xfrm>
          <a:prstGeom prst="trapezoid">
            <a:avLst>
              <a:gd name="adj" fmla="val 40385"/>
            </a:avLst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72924" y="2626582"/>
            <a:ext cx="5419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What is your initial reaction: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Is different,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beautiful, or weird?</a:t>
            </a:r>
            <a:r>
              <a:rPr 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rinched" panose="02000000000000000000" pitchFamily="2" charset="0"/>
              </a:rPr>
              <a:t> </a:t>
            </a:r>
            <a:endParaRPr lang="en-US" sz="48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rinch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1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clipartpanda.com/maverick-clipart-niXnAn5iB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9" y="0"/>
            <a:ext cx="9129941" cy="66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0918" y="2279765"/>
            <a:ext cx="74362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5C7CB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“‘Fear not!’” declares the Lord, ‘for I am with you.’” </a:t>
            </a:r>
          </a:p>
          <a:p>
            <a:pPr algn="r"/>
            <a:r>
              <a:rPr lang="en-US" sz="4400" dirty="0">
                <a:solidFill>
                  <a:srgbClr val="5C7CB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Isaiah 41:10</a:t>
            </a:r>
            <a:endParaRPr lang="en-US" sz="4400" dirty="0">
              <a:solidFill>
                <a:srgbClr val="5C7C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3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clipartpanda.com/maverick-clipart-niXnAn5iB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9" y="0"/>
            <a:ext cx="912994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yertle the turtle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0918" y="2279765"/>
            <a:ext cx="7436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DD23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“Vengeance is mine, declares the Lord!” </a:t>
            </a:r>
          </a:p>
          <a:p>
            <a:pPr algn="r"/>
            <a:r>
              <a:rPr lang="en-US" sz="4800" dirty="0">
                <a:solidFill>
                  <a:srgbClr val="DD23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Deuteronomy 32:35</a:t>
            </a:r>
            <a:endParaRPr lang="en-US" sz="4800" dirty="0">
              <a:solidFill>
                <a:srgbClr val="DD23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3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clipartpanda.com/maverick-clipart-niXnAn5iB.jpeg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9" y="0"/>
            <a:ext cx="912994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yertle the turtle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Disturbing news headlines coll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16" y="1614143"/>
            <a:ext cx="6802225" cy="34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6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8/8e/Munk%C3%A1csy_Ecce_Homo_part.JPG/1024px-Munk%C3%A1csy_Ecce_Homo_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1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2" y="-1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06621"/>
            <a:ext cx="766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Matthew 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599" y="937619"/>
            <a:ext cx="8700247" cy="5543864"/>
          </a:xfrm>
          <a:prstGeom prst="roundRect">
            <a:avLst>
              <a:gd name="adj" fmla="val 1513"/>
            </a:avLst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963" y="1044240"/>
            <a:ext cx="8538883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600" baseline="30000" dirty="0">
                <a:latin typeface="Bookman Old Style" panose="02050604050505020204" pitchFamily="18" charset="0"/>
              </a:rPr>
              <a:t>	</a:t>
            </a:r>
            <a:r>
              <a:rPr lang="en-US" sz="3200" dirty="0">
                <a:latin typeface="Bookman Old Style" panose="02050604050505020204" pitchFamily="18" charset="0"/>
              </a:rPr>
              <a:t>Jesus said, </a:t>
            </a:r>
            <a:r>
              <a:rPr lang="en-US" sz="3200" baseline="30000" dirty="0">
                <a:latin typeface="Bookman Old Style" panose="02050604050505020204" pitchFamily="18" charset="0"/>
              </a:rPr>
              <a:t>38 </a:t>
            </a:r>
            <a:r>
              <a:rPr lang="en-US" sz="3200" dirty="0">
                <a:latin typeface="Bookman Old Style" panose="02050604050505020204" pitchFamily="18" charset="0"/>
              </a:rPr>
              <a:t>“You have heard that it was said, ‘Eye for eye, and tooth for tooth.’ </a:t>
            </a:r>
            <a:r>
              <a:rPr lang="en-US" sz="3200" baseline="30000" dirty="0">
                <a:latin typeface="Bookman Old Style" panose="02050604050505020204" pitchFamily="18" charset="0"/>
              </a:rPr>
              <a:t>39 </a:t>
            </a:r>
            <a:r>
              <a:rPr lang="en-US" sz="3200" dirty="0">
                <a:latin typeface="Bookman Old Style" panose="02050604050505020204" pitchFamily="18" charset="0"/>
              </a:rPr>
              <a:t>But I tell you, do not resist an evil person. If anyone slaps you on the right cheek, turn to them the other cheek also. </a:t>
            </a:r>
            <a:r>
              <a:rPr lang="en-US" sz="3200" baseline="30000" dirty="0">
                <a:latin typeface="Bookman Old Style" panose="02050604050505020204" pitchFamily="18" charset="0"/>
              </a:rPr>
              <a:t>40 </a:t>
            </a:r>
            <a:r>
              <a:rPr lang="en-US" sz="3200" dirty="0">
                <a:latin typeface="Bookman Old Style" panose="02050604050505020204" pitchFamily="18" charset="0"/>
              </a:rPr>
              <a:t>And if anyone wants to sue you and take your shirt, hand over your coat as well. ... </a:t>
            </a:r>
            <a:r>
              <a:rPr lang="en-US" sz="3200" baseline="30000" dirty="0">
                <a:latin typeface="Bookman Old Style" panose="02050604050505020204" pitchFamily="18" charset="0"/>
              </a:rPr>
              <a:t>43 </a:t>
            </a:r>
            <a:r>
              <a:rPr lang="en-US" sz="3200" dirty="0">
                <a:latin typeface="Bookman Old Style" panose="02050604050505020204" pitchFamily="18" charset="0"/>
              </a:rPr>
              <a:t>“You have heard that it was said, ‘Love your neighbor and hate your enemy.’ </a:t>
            </a:r>
            <a:r>
              <a:rPr lang="en-US" sz="3200" baseline="30000" dirty="0">
                <a:latin typeface="Bookman Old Style" panose="02050604050505020204" pitchFamily="18" charset="0"/>
              </a:rPr>
              <a:t>44 </a:t>
            </a:r>
            <a:r>
              <a:rPr lang="en-US" sz="3200" dirty="0">
                <a:latin typeface="Bookman Old Style" panose="02050604050505020204" pitchFamily="18" charset="0"/>
              </a:rPr>
              <a:t>But I tell you, love your enemies and pray for those who persecute you, </a:t>
            </a:r>
            <a:r>
              <a:rPr lang="en-US" sz="3200" baseline="30000" dirty="0">
                <a:latin typeface="Bookman Old Style" panose="02050604050505020204" pitchFamily="18" charset="0"/>
              </a:rPr>
              <a:t>45 </a:t>
            </a:r>
            <a:r>
              <a:rPr lang="en-US" sz="3200" dirty="0">
                <a:latin typeface="Bookman Old Style" panose="02050604050505020204" pitchFamily="18" charset="0"/>
              </a:rPr>
              <a:t>that you may be children of your Father in heaven....’”</a:t>
            </a:r>
          </a:p>
        </p:txBody>
      </p:sp>
    </p:spTree>
    <p:extLst>
      <p:ext uri="{BB962C8B-B14F-4D97-AF65-F5344CB8AC3E}">
        <p14:creationId xmlns:p14="http://schemas.microsoft.com/office/powerpoint/2010/main" val="104749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.seussville.com/images/gameBackgroun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4"/>
          <a:stretch/>
        </p:blipFill>
        <p:spPr bwMode="auto">
          <a:xfrm flipH="1" flipV="1">
            <a:off x="-14662" y="1505"/>
            <a:ext cx="91493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fanpop.com/images/image_uploads/The-Cat-in-the-Hat--2003--dr-seuss-586714_1024_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05"/>
            <a:ext cx="617838" cy="9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8"/>
          <p:cNvSpPr/>
          <p:nvPr/>
        </p:nvSpPr>
        <p:spPr>
          <a:xfrm>
            <a:off x="488712" y="691977"/>
            <a:ext cx="129127" cy="177375"/>
          </a:xfrm>
          <a:prstGeom prst="flowChartPunchedCard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052" y="106621"/>
            <a:ext cx="766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Grinched" panose="02000000000000000000" pitchFamily="2" charset="0"/>
              </a:rPr>
              <a:t>1 Corinthians 13:4-7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599" y="937619"/>
            <a:ext cx="8700247" cy="5543864"/>
          </a:xfrm>
          <a:prstGeom prst="roundRect">
            <a:avLst>
              <a:gd name="adj" fmla="val 1513"/>
            </a:avLst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963" y="1138316"/>
            <a:ext cx="85388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>
                <a:latin typeface="Bookman Old Style" panose="02050604050505020204" pitchFamily="18" charset="0"/>
              </a:rPr>
              <a:t>4 </a:t>
            </a:r>
            <a:r>
              <a:rPr lang="en-US" sz="3600" dirty="0">
                <a:latin typeface="Bookman Old Style" panose="02050604050505020204" pitchFamily="18" charset="0"/>
              </a:rPr>
              <a:t>Love is patient, love is kind. It does not envy, it does not boast, it is not proud. </a:t>
            </a:r>
            <a:r>
              <a:rPr lang="en-US" sz="3600" baseline="30000" dirty="0">
                <a:latin typeface="Bookman Old Style" panose="02050604050505020204" pitchFamily="18" charset="0"/>
              </a:rPr>
              <a:t>5 </a:t>
            </a:r>
            <a:r>
              <a:rPr lang="en-US" sz="3600" dirty="0">
                <a:latin typeface="Bookman Old Style" panose="02050604050505020204" pitchFamily="18" charset="0"/>
              </a:rPr>
              <a:t>It does not dishonor others, it is not self seeking, it is not easily angered, it keeps no record of wrongs. </a:t>
            </a:r>
            <a:r>
              <a:rPr lang="en-US" sz="3600" baseline="30000" dirty="0">
                <a:latin typeface="Bookman Old Style" panose="02050604050505020204" pitchFamily="18" charset="0"/>
              </a:rPr>
              <a:t>6 </a:t>
            </a:r>
            <a:r>
              <a:rPr lang="en-US" sz="3600" dirty="0">
                <a:latin typeface="Bookman Old Style" panose="02050604050505020204" pitchFamily="18" charset="0"/>
              </a:rPr>
              <a:t>Love does not delight in evil but rejoices with the truth. </a:t>
            </a:r>
            <a:r>
              <a:rPr lang="en-US" sz="3600" baseline="30000" dirty="0">
                <a:latin typeface="Bookman Old Style" panose="02050604050505020204" pitchFamily="18" charset="0"/>
              </a:rPr>
              <a:t>7 </a:t>
            </a:r>
            <a:r>
              <a:rPr lang="en-US" sz="3600" dirty="0">
                <a:latin typeface="Bookman Old Style" panose="02050604050505020204" pitchFamily="18" charset="0"/>
              </a:rPr>
              <a:t>It always protects, always trusts, always hopes, always perseveres.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20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2078</TotalTime>
  <Words>221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Bookman Old Style</vt:lpstr>
      <vt:lpstr>Calibri</vt:lpstr>
      <vt:lpstr>Calibri Light</vt:lpstr>
      <vt:lpstr>Grinched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Baxter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Forest Hills UMC </cp:lastModifiedBy>
  <cp:revision>73</cp:revision>
  <dcterms:created xsi:type="dcterms:W3CDTF">2016-08-18T16:57:01Z</dcterms:created>
  <dcterms:modified xsi:type="dcterms:W3CDTF">2016-10-04T14:36:04Z</dcterms:modified>
</cp:coreProperties>
</file>