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3"/>
  </p:notesMasterIdLst>
  <p:handoutMasterIdLst>
    <p:handoutMasterId r:id="rId114"/>
  </p:handoutMasterIdLst>
  <p:sldIdLst>
    <p:sldId id="256" r:id="rId3"/>
    <p:sldId id="277" r:id="rId4"/>
    <p:sldId id="279" r:id="rId5"/>
    <p:sldId id="280" r:id="rId6"/>
    <p:sldId id="281" r:id="rId7"/>
    <p:sldId id="284" r:id="rId8"/>
    <p:sldId id="654" r:id="rId9"/>
    <p:sldId id="415" r:id="rId10"/>
    <p:sldId id="287" r:id="rId11"/>
    <p:sldId id="289" r:id="rId12"/>
    <p:sldId id="558" r:id="rId13"/>
    <p:sldId id="559" r:id="rId14"/>
    <p:sldId id="560" r:id="rId15"/>
    <p:sldId id="561" r:id="rId16"/>
    <p:sldId id="562" r:id="rId17"/>
    <p:sldId id="563" r:id="rId18"/>
    <p:sldId id="564" r:id="rId19"/>
    <p:sldId id="565" r:id="rId20"/>
    <p:sldId id="566" r:id="rId21"/>
    <p:sldId id="567" r:id="rId22"/>
    <p:sldId id="288" r:id="rId23"/>
    <p:sldId id="568" r:id="rId24"/>
    <p:sldId id="569" r:id="rId25"/>
    <p:sldId id="570" r:id="rId26"/>
    <p:sldId id="571" r:id="rId27"/>
    <p:sldId id="572" r:id="rId28"/>
    <p:sldId id="573" r:id="rId29"/>
    <p:sldId id="574" r:id="rId30"/>
    <p:sldId id="575" r:id="rId31"/>
    <p:sldId id="576" r:id="rId32"/>
    <p:sldId id="577" r:id="rId33"/>
    <p:sldId id="578" r:id="rId34"/>
    <p:sldId id="579" r:id="rId35"/>
    <p:sldId id="580" r:id="rId36"/>
    <p:sldId id="581" r:id="rId37"/>
    <p:sldId id="582" r:id="rId38"/>
    <p:sldId id="583" r:id="rId39"/>
    <p:sldId id="557" r:id="rId40"/>
    <p:sldId id="584" r:id="rId41"/>
    <p:sldId id="585" r:id="rId42"/>
    <p:sldId id="586" r:id="rId43"/>
    <p:sldId id="587" r:id="rId44"/>
    <p:sldId id="588" r:id="rId45"/>
    <p:sldId id="589" r:id="rId46"/>
    <p:sldId id="590" r:id="rId47"/>
    <p:sldId id="596" r:id="rId48"/>
    <p:sldId id="591" r:id="rId49"/>
    <p:sldId id="592" r:id="rId50"/>
    <p:sldId id="593" r:id="rId51"/>
    <p:sldId id="594" r:id="rId52"/>
    <p:sldId id="595" r:id="rId53"/>
    <p:sldId id="597" r:id="rId54"/>
    <p:sldId id="598" r:id="rId55"/>
    <p:sldId id="599" r:id="rId56"/>
    <p:sldId id="600" r:id="rId57"/>
    <p:sldId id="601" r:id="rId58"/>
    <p:sldId id="603" r:id="rId59"/>
    <p:sldId id="604" r:id="rId60"/>
    <p:sldId id="605" r:id="rId61"/>
    <p:sldId id="606" r:id="rId62"/>
    <p:sldId id="607" r:id="rId63"/>
    <p:sldId id="608" r:id="rId64"/>
    <p:sldId id="609" r:id="rId65"/>
    <p:sldId id="610" r:id="rId66"/>
    <p:sldId id="611" r:id="rId67"/>
    <p:sldId id="612" r:id="rId68"/>
    <p:sldId id="613" r:id="rId69"/>
    <p:sldId id="614" r:id="rId70"/>
    <p:sldId id="615" r:id="rId71"/>
    <p:sldId id="530" r:id="rId72"/>
    <p:sldId id="617" r:id="rId73"/>
    <p:sldId id="618" r:id="rId74"/>
    <p:sldId id="619" r:id="rId75"/>
    <p:sldId id="620" r:id="rId76"/>
    <p:sldId id="621" r:id="rId77"/>
    <p:sldId id="389" r:id="rId78"/>
    <p:sldId id="616" r:id="rId79"/>
    <p:sldId id="624" r:id="rId80"/>
    <p:sldId id="625" r:id="rId81"/>
    <p:sldId id="626" r:id="rId82"/>
    <p:sldId id="627" r:id="rId83"/>
    <p:sldId id="628" r:id="rId84"/>
    <p:sldId id="629" r:id="rId85"/>
    <p:sldId id="630" r:id="rId86"/>
    <p:sldId id="631" r:id="rId87"/>
    <p:sldId id="632" r:id="rId88"/>
    <p:sldId id="633" r:id="rId89"/>
    <p:sldId id="634" r:id="rId90"/>
    <p:sldId id="635" r:id="rId91"/>
    <p:sldId id="636" r:id="rId92"/>
    <p:sldId id="637" r:id="rId93"/>
    <p:sldId id="638" r:id="rId94"/>
    <p:sldId id="639" r:id="rId95"/>
    <p:sldId id="640" r:id="rId96"/>
    <p:sldId id="641" r:id="rId97"/>
    <p:sldId id="642" r:id="rId98"/>
    <p:sldId id="643" r:id="rId99"/>
    <p:sldId id="644" r:id="rId100"/>
    <p:sldId id="645" r:id="rId101"/>
    <p:sldId id="646" r:id="rId102"/>
    <p:sldId id="647" r:id="rId103"/>
    <p:sldId id="648" r:id="rId104"/>
    <p:sldId id="649" r:id="rId105"/>
    <p:sldId id="650" r:id="rId106"/>
    <p:sldId id="651" r:id="rId107"/>
    <p:sldId id="652" r:id="rId108"/>
    <p:sldId id="622" r:id="rId109"/>
    <p:sldId id="653" r:id="rId110"/>
    <p:sldId id="623" r:id="rId111"/>
    <p:sldId id="390" r:id="rId11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0" d="100"/>
          <a:sy n="90" d="100"/>
        </p:scale>
        <p:origin x="1026" y="252"/>
      </p:cViewPr>
      <p:guideLst>
        <p:guide pos="2880"/>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4" tIns="46587" rIns="93174" bIns="46587" rtlCol="0"/>
          <a:lstStyle>
            <a:lvl1pPr algn="l">
              <a:defRPr sz="1200"/>
            </a:lvl1pPr>
          </a:lstStyle>
          <a:p>
            <a:endParaRPr/>
          </a:p>
        </p:txBody>
      </p:sp>
      <p:sp>
        <p:nvSpPr>
          <p:cNvPr id="3" name="Date Placeholder 2"/>
          <p:cNvSpPr>
            <a:spLocks noGrp="1"/>
          </p:cNvSpPr>
          <p:nvPr>
            <p:ph type="dt" sz="quarter" idx="1"/>
          </p:nvPr>
        </p:nvSpPr>
        <p:spPr>
          <a:xfrm>
            <a:off x="5265810" y="0"/>
            <a:ext cx="4028440" cy="350520"/>
          </a:xfrm>
          <a:prstGeom prst="rect">
            <a:avLst/>
          </a:prstGeom>
        </p:spPr>
        <p:txBody>
          <a:bodyPr vert="horz" lIns="93174" tIns="46587" rIns="93174" bIns="46587" rtlCol="0"/>
          <a:lstStyle>
            <a:lvl1pPr algn="r">
              <a:defRPr sz="1200"/>
            </a:lvl1pPr>
          </a:lstStyle>
          <a:p>
            <a:fld id="{128FCA9C-FF92-4024-BDEC-A6D3B663DC09}" type="datetimeFigureOut">
              <a:rPr lang="en-US"/>
              <a:t>11/7/2016</a:t>
            </a:fld>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3174" tIns="46587" rIns="93174" bIns="46587" rtlCol="0" anchor="b"/>
          <a:lstStyle>
            <a:lvl1pPr algn="l">
              <a:defRPr sz="1200"/>
            </a:lvl1pPr>
          </a:lstStyle>
          <a:p>
            <a:endParaRPr/>
          </a:p>
        </p:txBody>
      </p:sp>
      <p:sp>
        <p:nvSpPr>
          <p:cNvPr id="5" name="Slide Number Placeholder 4"/>
          <p:cNvSpPr>
            <a:spLocks noGrp="1"/>
          </p:cNvSpPr>
          <p:nvPr>
            <p:ph type="sldNum" sz="quarter" idx="3"/>
          </p:nvPr>
        </p:nvSpPr>
        <p:spPr>
          <a:xfrm>
            <a:off x="5265810" y="6658664"/>
            <a:ext cx="4028440" cy="350520"/>
          </a:xfrm>
          <a:prstGeom prst="rect">
            <a:avLst/>
          </a:prstGeom>
        </p:spPr>
        <p:txBody>
          <a:bodyPr vert="horz" lIns="93174" tIns="46587" rIns="93174" bIns="46587"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4" tIns="46587" rIns="93174" bIns="46587" rtlCol="0"/>
          <a:lstStyle>
            <a:lvl1pPr algn="l">
              <a:defRPr sz="1200"/>
            </a:lvl1pPr>
          </a:lstStyle>
          <a:p>
            <a:endParaRPr/>
          </a:p>
        </p:txBody>
      </p:sp>
      <p:sp>
        <p:nvSpPr>
          <p:cNvPr id="3" name="Date Placeholder 2"/>
          <p:cNvSpPr>
            <a:spLocks noGrp="1"/>
          </p:cNvSpPr>
          <p:nvPr>
            <p:ph type="dt" idx="1"/>
          </p:nvPr>
        </p:nvSpPr>
        <p:spPr>
          <a:xfrm>
            <a:off x="5265810" y="0"/>
            <a:ext cx="4028440" cy="350520"/>
          </a:xfrm>
          <a:prstGeom prst="rect">
            <a:avLst/>
          </a:prstGeom>
        </p:spPr>
        <p:txBody>
          <a:bodyPr vert="horz" lIns="93174" tIns="46587" rIns="93174" bIns="46587" rtlCol="0"/>
          <a:lstStyle>
            <a:lvl1pPr algn="r">
              <a:defRPr sz="1200"/>
            </a:lvl1pPr>
          </a:lstStyle>
          <a:p>
            <a:fld id="{772AB877-E7B1-4681-847E-D0918612832B}" type="datetimeFigureOut">
              <a:rPr lang="en-US"/>
              <a:t>11/7/2016</a:t>
            </a:fld>
            <a:endParaRPr/>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4" tIns="46587" rIns="93174" bIns="46587" rtlCol="0" anchor="ctr"/>
          <a:lstStyle/>
          <a:p>
            <a:endParaRPr/>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4" tIns="46587" rIns="93174" bIns="4658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4" tIns="46587" rIns="93174" bIns="46587" rtlCol="0" anchor="b"/>
          <a:lstStyle>
            <a:lvl1pPr algn="l">
              <a:defRPr sz="1200"/>
            </a:lvl1pPr>
          </a:lstStyle>
          <a:p>
            <a:endParaRPr/>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4" tIns="46587" rIns="93174" bIns="46587"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226405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8350492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100</a:t>
            </a:fld>
            <a:endParaRPr lang="en-US"/>
          </a:p>
        </p:txBody>
      </p:sp>
    </p:spTree>
    <p:extLst>
      <p:ext uri="{BB962C8B-B14F-4D97-AF65-F5344CB8AC3E}">
        <p14:creationId xmlns:p14="http://schemas.microsoft.com/office/powerpoint/2010/main" val="29923930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101</a:t>
            </a:fld>
            <a:endParaRPr lang="en-US"/>
          </a:p>
        </p:txBody>
      </p:sp>
    </p:spTree>
    <p:extLst>
      <p:ext uri="{BB962C8B-B14F-4D97-AF65-F5344CB8AC3E}">
        <p14:creationId xmlns:p14="http://schemas.microsoft.com/office/powerpoint/2010/main" val="26722229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102</a:t>
            </a:fld>
            <a:endParaRPr lang="en-US"/>
          </a:p>
        </p:txBody>
      </p:sp>
    </p:spTree>
    <p:extLst>
      <p:ext uri="{BB962C8B-B14F-4D97-AF65-F5344CB8AC3E}">
        <p14:creationId xmlns:p14="http://schemas.microsoft.com/office/powerpoint/2010/main" val="13301160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103</a:t>
            </a:fld>
            <a:endParaRPr lang="en-US"/>
          </a:p>
        </p:txBody>
      </p:sp>
    </p:spTree>
    <p:extLst>
      <p:ext uri="{BB962C8B-B14F-4D97-AF65-F5344CB8AC3E}">
        <p14:creationId xmlns:p14="http://schemas.microsoft.com/office/powerpoint/2010/main" val="20611158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104</a:t>
            </a:fld>
            <a:endParaRPr lang="en-US"/>
          </a:p>
        </p:txBody>
      </p:sp>
    </p:spTree>
    <p:extLst>
      <p:ext uri="{BB962C8B-B14F-4D97-AF65-F5344CB8AC3E}">
        <p14:creationId xmlns:p14="http://schemas.microsoft.com/office/powerpoint/2010/main" val="5703640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105</a:t>
            </a:fld>
            <a:endParaRPr lang="en-US"/>
          </a:p>
        </p:txBody>
      </p:sp>
    </p:spTree>
    <p:extLst>
      <p:ext uri="{BB962C8B-B14F-4D97-AF65-F5344CB8AC3E}">
        <p14:creationId xmlns:p14="http://schemas.microsoft.com/office/powerpoint/2010/main" val="8083130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106</a:t>
            </a:fld>
            <a:endParaRPr lang="en-US"/>
          </a:p>
        </p:txBody>
      </p:sp>
    </p:spTree>
    <p:extLst>
      <p:ext uri="{BB962C8B-B14F-4D97-AF65-F5344CB8AC3E}">
        <p14:creationId xmlns:p14="http://schemas.microsoft.com/office/powerpoint/2010/main" val="8871024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107</a:t>
            </a:fld>
            <a:endParaRPr lang="en-US"/>
          </a:p>
        </p:txBody>
      </p:sp>
    </p:spTree>
    <p:extLst>
      <p:ext uri="{BB962C8B-B14F-4D97-AF65-F5344CB8AC3E}">
        <p14:creationId xmlns:p14="http://schemas.microsoft.com/office/powerpoint/2010/main" val="40498998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108</a:t>
            </a:fld>
            <a:endParaRPr lang="en-US"/>
          </a:p>
        </p:txBody>
      </p:sp>
    </p:spTree>
    <p:extLst>
      <p:ext uri="{BB962C8B-B14F-4D97-AF65-F5344CB8AC3E}">
        <p14:creationId xmlns:p14="http://schemas.microsoft.com/office/powerpoint/2010/main" val="5174114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109</a:t>
            </a:fld>
            <a:endParaRPr lang="en-US"/>
          </a:p>
        </p:txBody>
      </p:sp>
    </p:spTree>
    <p:extLst>
      <p:ext uri="{BB962C8B-B14F-4D97-AF65-F5344CB8AC3E}">
        <p14:creationId xmlns:p14="http://schemas.microsoft.com/office/powerpoint/2010/main" val="344495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9420735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110</a:t>
            </a:fld>
            <a:endParaRPr lang="en-US"/>
          </a:p>
        </p:txBody>
      </p:sp>
    </p:spTree>
    <p:extLst>
      <p:ext uri="{BB962C8B-B14F-4D97-AF65-F5344CB8AC3E}">
        <p14:creationId xmlns:p14="http://schemas.microsoft.com/office/powerpoint/2010/main" val="325211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67504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00043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49556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87498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195281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3571566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1537011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399531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2338047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729939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2084241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3632300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163208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338200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2222021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26</a:t>
            </a:fld>
            <a:endParaRPr lang="en-US"/>
          </a:p>
        </p:txBody>
      </p:sp>
    </p:spTree>
    <p:extLst>
      <p:ext uri="{BB962C8B-B14F-4D97-AF65-F5344CB8AC3E}">
        <p14:creationId xmlns:p14="http://schemas.microsoft.com/office/powerpoint/2010/main" val="110002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27</a:t>
            </a:fld>
            <a:endParaRPr lang="en-US"/>
          </a:p>
        </p:txBody>
      </p:sp>
    </p:spTree>
    <p:extLst>
      <p:ext uri="{BB962C8B-B14F-4D97-AF65-F5344CB8AC3E}">
        <p14:creationId xmlns:p14="http://schemas.microsoft.com/office/powerpoint/2010/main" val="1374149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28</a:t>
            </a:fld>
            <a:endParaRPr lang="en-US"/>
          </a:p>
        </p:txBody>
      </p:sp>
    </p:spTree>
    <p:extLst>
      <p:ext uri="{BB962C8B-B14F-4D97-AF65-F5344CB8AC3E}">
        <p14:creationId xmlns:p14="http://schemas.microsoft.com/office/powerpoint/2010/main" val="2378469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45963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2916024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30</a:t>
            </a:fld>
            <a:endParaRPr lang="en-US"/>
          </a:p>
        </p:txBody>
      </p:sp>
    </p:spTree>
    <p:extLst>
      <p:ext uri="{BB962C8B-B14F-4D97-AF65-F5344CB8AC3E}">
        <p14:creationId xmlns:p14="http://schemas.microsoft.com/office/powerpoint/2010/main" val="2874337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31</a:t>
            </a:fld>
            <a:endParaRPr lang="en-US"/>
          </a:p>
        </p:txBody>
      </p:sp>
    </p:spTree>
    <p:extLst>
      <p:ext uri="{BB962C8B-B14F-4D97-AF65-F5344CB8AC3E}">
        <p14:creationId xmlns:p14="http://schemas.microsoft.com/office/powerpoint/2010/main" val="548909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32</a:t>
            </a:fld>
            <a:endParaRPr lang="en-US"/>
          </a:p>
        </p:txBody>
      </p:sp>
    </p:spTree>
    <p:extLst>
      <p:ext uri="{BB962C8B-B14F-4D97-AF65-F5344CB8AC3E}">
        <p14:creationId xmlns:p14="http://schemas.microsoft.com/office/powerpoint/2010/main" val="585970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33</a:t>
            </a:fld>
            <a:endParaRPr lang="en-US"/>
          </a:p>
        </p:txBody>
      </p:sp>
    </p:spTree>
    <p:extLst>
      <p:ext uri="{BB962C8B-B14F-4D97-AF65-F5344CB8AC3E}">
        <p14:creationId xmlns:p14="http://schemas.microsoft.com/office/powerpoint/2010/main" val="2946689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34</a:t>
            </a:fld>
            <a:endParaRPr lang="en-US"/>
          </a:p>
        </p:txBody>
      </p:sp>
    </p:spTree>
    <p:extLst>
      <p:ext uri="{BB962C8B-B14F-4D97-AF65-F5344CB8AC3E}">
        <p14:creationId xmlns:p14="http://schemas.microsoft.com/office/powerpoint/2010/main" val="2206806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35</a:t>
            </a:fld>
            <a:endParaRPr lang="en-US"/>
          </a:p>
        </p:txBody>
      </p:sp>
    </p:spTree>
    <p:extLst>
      <p:ext uri="{BB962C8B-B14F-4D97-AF65-F5344CB8AC3E}">
        <p14:creationId xmlns:p14="http://schemas.microsoft.com/office/powerpoint/2010/main" val="4037870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36</a:t>
            </a:fld>
            <a:endParaRPr lang="en-US"/>
          </a:p>
        </p:txBody>
      </p:sp>
    </p:spTree>
    <p:extLst>
      <p:ext uri="{BB962C8B-B14F-4D97-AF65-F5344CB8AC3E}">
        <p14:creationId xmlns:p14="http://schemas.microsoft.com/office/powerpoint/2010/main" val="3798612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37</a:t>
            </a:fld>
            <a:endParaRPr lang="en-US"/>
          </a:p>
        </p:txBody>
      </p:sp>
    </p:spTree>
    <p:extLst>
      <p:ext uri="{BB962C8B-B14F-4D97-AF65-F5344CB8AC3E}">
        <p14:creationId xmlns:p14="http://schemas.microsoft.com/office/powerpoint/2010/main" val="3781262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38</a:t>
            </a:fld>
            <a:endParaRPr lang="en-US"/>
          </a:p>
        </p:txBody>
      </p:sp>
    </p:spTree>
    <p:extLst>
      <p:ext uri="{BB962C8B-B14F-4D97-AF65-F5344CB8AC3E}">
        <p14:creationId xmlns:p14="http://schemas.microsoft.com/office/powerpoint/2010/main" val="1020071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39</a:t>
            </a:fld>
            <a:endParaRPr lang="en-US"/>
          </a:p>
        </p:txBody>
      </p:sp>
    </p:spTree>
    <p:extLst>
      <p:ext uri="{BB962C8B-B14F-4D97-AF65-F5344CB8AC3E}">
        <p14:creationId xmlns:p14="http://schemas.microsoft.com/office/powerpoint/2010/main" val="326068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219372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40</a:t>
            </a:fld>
            <a:endParaRPr lang="en-US"/>
          </a:p>
        </p:txBody>
      </p:sp>
    </p:spTree>
    <p:extLst>
      <p:ext uri="{BB962C8B-B14F-4D97-AF65-F5344CB8AC3E}">
        <p14:creationId xmlns:p14="http://schemas.microsoft.com/office/powerpoint/2010/main" val="2846475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41</a:t>
            </a:fld>
            <a:endParaRPr lang="en-US"/>
          </a:p>
        </p:txBody>
      </p:sp>
    </p:spTree>
    <p:extLst>
      <p:ext uri="{BB962C8B-B14F-4D97-AF65-F5344CB8AC3E}">
        <p14:creationId xmlns:p14="http://schemas.microsoft.com/office/powerpoint/2010/main" val="2628879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42</a:t>
            </a:fld>
            <a:endParaRPr lang="en-US"/>
          </a:p>
        </p:txBody>
      </p:sp>
    </p:spTree>
    <p:extLst>
      <p:ext uri="{BB962C8B-B14F-4D97-AF65-F5344CB8AC3E}">
        <p14:creationId xmlns:p14="http://schemas.microsoft.com/office/powerpoint/2010/main" val="3458738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43</a:t>
            </a:fld>
            <a:endParaRPr lang="en-US"/>
          </a:p>
        </p:txBody>
      </p:sp>
    </p:spTree>
    <p:extLst>
      <p:ext uri="{BB962C8B-B14F-4D97-AF65-F5344CB8AC3E}">
        <p14:creationId xmlns:p14="http://schemas.microsoft.com/office/powerpoint/2010/main" val="4012711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44</a:t>
            </a:fld>
            <a:endParaRPr lang="en-US"/>
          </a:p>
        </p:txBody>
      </p:sp>
    </p:spTree>
    <p:extLst>
      <p:ext uri="{BB962C8B-B14F-4D97-AF65-F5344CB8AC3E}">
        <p14:creationId xmlns:p14="http://schemas.microsoft.com/office/powerpoint/2010/main" val="3199273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45</a:t>
            </a:fld>
            <a:endParaRPr lang="en-US"/>
          </a:p>
        </p:txBody>
      </p:sp>
    </p:spTree>
    <p:extLst>
      <p:ext uri="{BB962C8B-B14F-4D97-AF65-F5344CB8AC3E}">
        <p14:creationId xmlns:p14="http://schemas.microsoft.com/office/powerpoint/2010/main" val="597144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46</a:t>
            </a:fld>
            <a:endParaRPr lang="en-US"/>
          </a:p>
        </p:txBody>
      </p:sp>
    </p:spTree>
    <p:extLst>
      <p:ext uri="{BB962C8B-B14F-4D97-AF65-F5344CB8AC3E}">
        <p14:creationId xmlns:p14="http://schemas.microsoft.com/office/powerpoint/2010/main" val="4245765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47</a:t>
            </a:fld>
            <a:endParaRPr lang="en-US"/>
          </a:p>
        </p:txBody>
      </p:sp>
    </p:spTree>
    <p:extLst>
      <p:ext uri="{BB962C8B-B14F-4D97-AF65-F5344CB8AC3E}">
        <p14:creationId xmlns:p14="http://schemas.microsoft.com/office/powerpoint/2010/main" val="2036249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48</a:t>
            </a:fld>
            <a:endParaRPr lang="en-US"/>
          </a:p>
        </p:txBody>
      </p:sp>
    </p:spTree>
    <p:extLst>
      <p:ext uri="{BB962C8B-B14F-4D97-AF65-F5344CB8AC3E}">
        <p14:creationId xmlns:p14="http://schemas.microsoft.com/office/powerpoint/2010/main" val="2353701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49</a:t>
            </a:fld>
            <a:endParaRPr lang="en-US"/>
          </a:p>
        </p:txBody>
      </p:sp>
    </p:spTree>
    <p:extLst>
      <p:ext uri="{BB962C8B-B14F-4D97-AF65-F5344CB8AC3E}">
        <p14:creationId xmlns:p14="http://schemas.microsoft.com/office/powerpoint/2010/main" val="294369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15389787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50</a:t>
            </a:fld>
            <a:endParaRPr lang="en-US"/>
          </a:p>
        </p:txBody>
      </p:sp>
    </p:spTree>
    <p:extLst>
      <p:ext uri="{BB962C8B-B14F-4D97-AF65-F5344CB8AC3E}">
        <p14:creationId xmlns:p14="http://schemas.microsoft.com/office/powerpoint/2010/main" val="942070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51</a:t>
            </a:fld>
            <a:endParaRPr lang="en-US"/>
          </a:p>
        </p:txBody>
      </p:sp>
    </p:spTree>
    <p:extLst>
      <p:ext uri="{BB962C8B-B14F-4D97-AF65-F5344CB8AC3E}">
        <p14:creationId xmlns:p14="http://schemas.microsoft.com/office/powerpoint/2010/main" val="2654480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52</a:t>
            </a:fld>
            <a:endParaRPr lang="en-US"/>
          </a:p>
        </p:txBody>
      </p:sp>
    </p:spTree>
    <p:extLst>
      <p:ext uri="{BB962C8B-B14F-4D97-AF65-F5344CB8AC3E}">
        <p14:creationId xmlns:p14="http://schemas.microsoft.com/office/powerpoint/2010/main" val="621951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53</a:t>
            </a:fld>
            <a:endParaRPr lang="en-US"/>
          </a:p>
        </p:txBody>
      </p:sp>
    </p:spTree>
    <p:extLst>
      <p:ext uri="{BB962C8B-B14F-4D97-AF65-F5344CB8AC3E}">
        <p14:creationId xmlns:p14="http://schemas.microsoft.com/office/powerpoint/2010/main" val="1210551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54</a:t>
            </a:fld>
            <a:endParaRPr lang="en-US"/>
          </a:p>
        </p:txBody>
      </p:sp>
    </p:spTree>
    <p:extLst>
      <p:ext uri="{BB962C8B-B14F-4D97-AF65-F5344CB8AC3E}">
        <p14:creationId xmlns:p14="http://schemas.microsoft.com/office/powerpoint/2010/main" val="985991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55</a:t>
            </a:fld>
            <a:endParaRPr lang="en-US"/>
          </a:p>
        </p:txBody>
      </p:sp>
    </p:spTree>
    <p:extLst>
      <p:ext uri="{BB962C8B-B14F-4D97-AF65-F5344CB8AC3E}">
        <p14:creationId xmlns:p14="http://schemas.microsoft.com/office/powerpoint/2010/main" val="3095994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56</a:t>
            </a:fld>
            <a:endParaRPr lang="en-US"/>
          </a:p>
        </p:txBody>
      </p:sp>
    </p:spTree>
    <p:extLst>
      <p:ext uri="{BB962C8B-B14F-4D97-AF65-F5344CB8AC3E}">
        <p14:creationId xmlns:p14="http://schemas.microsoft.com/office/powerpoint/2010/main" val="1910973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57</a:t>
            </a:fld>
            <a:endParaRPr lang="en-US"/>
          </a:p>
        </p:txBody>
      </p:sp>
    </p:spTree>
    <p:extLst>
      <p:ext uri="{BB962C8B-B14F-4D97-AF65-F5344CB8AC3E}">
        <p14:creationId xmlns:p14="http://schemas.microsoft.com/office/powerpoint/2010/main" val="2086384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58</a:t>
            </a:fld>
            <a:endParaRPr lang="en-US"/>
          </a:p>
        </p:txBody>
      </p:sp>
    </p:spTree>
    <p:extLst>
      <p:ext uri="{BB962C8B-B14F-4D97-AF65-F5344CB8AC3E}">
        <p14:creationId xmlns:p14="http://schemas.microsoft.com/office/powerpoint/2010/main" val="1679317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59</a:t>
            </a:fld>
            <a:endParaRPr lang="en-US"/>
          </a:p>
        </p:txBody>
      </p:sp>
    </p:spTree>
    <p:extLst>
      <p:ext uri="{BB962C8B-B14F-4D97-AF65-F5344CB8AC3E}">
        <p14:creationId xmlns:p14="http://schemas.microsoft.com/office/powerpoint/2010/main" val="363950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016479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60</a:t>
            </a:fld>
            <a:endParaRPr lang="en-US"/>
          </a:p>
        </p:txBody>
      </p:sp>
    </p:spTree>
    <p:extLst>
      <p:ext uri="{BB962C8B-B14F-4D97-AF65-F5344CB8AC3E}">
        <p14:creationId xmlns:p14="http://schemas.microsoft.com/office/powerpoint/2010/main" val="197564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61</a:t>
            </a:fld>
            <a:endParaRPr lang="en-US"/>
          </a:p>
        </p:txBody>
      </p:sp>
    </p:spTree>
    <p:extLst>
      <p:ext uri="{BB962C8B-B14F-4D97-AF65-F5344CB8AC3E}">
        <p14:creationId xmlns:p14="http://schemas.microsoft.com/office/powerpoint/2010/main" val="25309529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62</a:t>
            </a:fld>
            <a:endParaRPr lang="en-US"/>
          </a:p>
        </p:txBody>
      </p:sp>
    </p:spTree>
    <p:extLst>
      <p:ext uri="{BB962C8B-B14F-4D97-AF65-F5344CB8AC3E}">
        <p14:creationId xmlns:p14="http://schemas.microsoft.com/office/powerpoint/2010/main" val="1134294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63</a:t>
            </a:fld>
            <a:endParaRPr lang="en-US"/>
          </a:p>
        </p:txBody>
      </p:sp>
    </p:spTree>
    <p:extLst>
      <p:ext uri="{BB962C8B-B14F-4D97-AF65-F5344CB8AC3E}">
        <p14:creationId xmlns:p14="http://schemas.microsoft.com/office/powerpoint/2010/main" val="3275033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64</a:t>
            </a:fld>
            <a:endParaRPr lang="en-US"/>
          </a:p>
        </p:txBody>
      </p:sp>
    </p:spTree>
    <p:extLst>
      <p:ext uri="{BB962C8B-B14F-4D97-AF65-F5344CB8AC3E}">
        <p14:creationId xmlns:p14="http://schemas.microsoft.com/office/powerpoint/2010/main" val="473634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65</a:t>
            </a:fld>
            <a:endParaRPr lang="en-US"/>
          </a:p>
        </p:txBody>
      </p:sp>
    </p:spTree>
    <p:extLst>
      <p:ext uri="{BB962C8B-B14F-4D97-AF65-F5344CB8AC3E}">
        <p14:creationId xmlns:p14="http://schemas.microsoft.com/office/powerpoint/2010/main" val="3819968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66</a:t>
            </a:fld>
            <a:endParaRPr lang="en-US"/>
          </a:p>
        </p:txBody>
      </p:sp>
    </p:spTree>
    <p:extLst>
      <p:ext uri="{BB962C8B-B14F-4D97-AF65-F5344CB8AC3E}">
        <p14:creationId xmlns:p14="http://schemas.microsoft.com/office/powerpoint/2010/main" val="37407253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67</a:t>
            </a:fld>
            <a:endParaRPr lang="en-US"/>
          </a:p>
        </p:txBody>
      </p:sp>
    </p:spTree>
    <p:extLst>
      <p:ext uri="{BB962C8B-B14F-4D97-AF65-F5344CB8AC3E}">
        <p14:creationId xmlns:p14="http://schemas.microsoft.com/office/powerpoint/2010/main" val="14631385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68</a:t>
            </a:fld>
            <a:endParaRPr lang="en-US"/>
          </a:p>
        </p:txBody>
      </p:sp>
    </p:spTree>
    <p:extLst>
      <p:ext uri="{BB962C8B-B14F-4D97-AF65-F5344CB8AC3E}">
        <p14:creationId xmlns:p14="http://schemas.microsoft.com/office/powerpoint/2010/main" val="19003212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69</a:t>
            </a:fld>
            <a:endParaRPr lang="en-US"/>
          </a:p>
        </p:txBody>
      </p:sp>
    </p:spTree>
    <p:extLst>
      <p:ext uri="{BB962C8B-B14F-4D97-AF65-F5344CB8AC3E}">
        <p14:creationId xmlns:p14="http://schemas.microsoft.com/office/powerpoint/2010/main" val="103718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624474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70</a:t>
            </a:fld>
            <a:endParaRPr lang="en-US"/>
          </a:p>
        </p:txBody>
      </p:sp>
    </p:spTree>
    <p:extLst>
      <p:ext uri="{BB962C8B-B14F-4D97-AF65-F5344CB8AC3E}">
        <p14:creationId xmlns:p14="http://schemas.microsoft.com/office/powerpoint/2010/main" val="21087137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71</a:t>
            </a:fld>
            <a:endParaRPr lang="en-US"/>
          </a:p>
        </p:txBody>
      </p:sp>
    </p:spTree>
    <p:extLst>
      <p:ext uri="{BB962C8B-B14F-4D97-AF65-F5344CB8AC3E}">
        <p14:creationId xmlns:p14="http://schemas.microsoft.com/office/powerpoint/2010/main" val="632967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72</a:t>
            </a:fld>
            <a:endParaRPr lang="en-US"/>
          </a:p>
        </p:txBody>
      </p:sp>
    </p:spTree>
    <p:extLst>
      <p:ext uri="{BB962C8B-B14F-4D97-AF65-F5344CB8AC3E}">
        <p14:creationId xmlns:p14="http://schemas.microsoft.com/office/powerpoint/2010/main" val="20327800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73</a:t>
            </a:fld>
            <a:endParaRPr lang="en-US"/>
          </a:p>
        </p:txBody>
      </p:sp>
    </p:spTree>
    <p:extLst>
      <p:ext uri="{BB962C8B-B14F-4D97-AF65-F5344CB8AC3E}">
        <p14:creationId xmlns:p14="http://schemas.microsoft.com/office/powerpoint/2010/main" val="3965464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74</a:t>
            </a:fld>
            <a:endParaRPr lang="en-US"/>
          </a:p>
        </p:txBody>
      </p:sp>
    </p:spTree>
    <p:extLst>
      <p:ext uri="{BB962C8B-B14F-4D97-AF65-F5344CB8AC3E}">
        <p14:creationId xmlns:p14="http://schemas.microsoft.com/office/powerpoint/2010/main" val="3436354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75</a:t>
            </a:fld>
            <a:endParaRPr lang="en-US"/>
          </a:p>
        </p:txBody>
      </p:sp>
    </p:spTree>
    <p:extLst>
      <p:ext uri="{BB962C8B-B14F-4D97-AF65-F5344CB8AC3E}">
        <p14:creationId xmlns:p14="http://schemas.microsoft.com/office/powerpoint/2010/main" val="633460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76</a:t>
            </a:fld>
            <a:endParaRPr lang="en-US"/>
          </a:p>
        </p:txBody>
      </p:sp>
    </p:spTree>
    <p:extLst>
      <p:ext uri="{BB962C8B-B14F-4D97-AF65-F5344CB8AC3E}">
        <p14:creationId xmlns:p14="http://schemas.microsoft.com/office/powerpoint/2010/main" val="34587931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77</a:t>
            </a:fld>
            <a:endParaRPr lang="en-US"/>
          </a:p>
        </p:txBody>
      </p:sp>
    </p:spTree>
    <p:extLst>
      <p:ext uri="{BB962C8B-B14F-4D97-AF65-F5344CB8AC3E}">
        <p14:creationId xmlns:p14="http://schemas.microsoft.com/office/powerpoint/2010/main" val="39144827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78</a:t>
            </a:fld>
            <a:endParaRPr lang="en-US"/>
          </a:p>
        </p:txBody>
      </p:sp>
    </p:spTree>
    <p:extLst>
      <p:ext uri="{BB962C8B-B14F-4D97-AF65-F5344CB8AC3E}">
        <p14:creationId xmlns:p14="http://schemas.microsoft.com/office/powerpoint/2010/main" val="20798474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79</a:t>
            </a:fld>
            <a:endParaRPr lang="en-US"/>
          </a:p>
        </p:txBody>
      </p:sp>
    </p:spTree>
    <p:extLst>
      <p:ext uri="{BB962C8B-B14F-4D97-AF65-F5344CB8AC3E}">
        <p14:creationId xmlns:p14="http://schemas.microsoft.com/office/powerpoint/2010/main" val="378422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7050176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80</a:t>
            </a:fld>
            <a:endParaRPr lang="en-US"/>
          </a:p>
        </p:txBody>
      </p:sp>
    </p:spTree>
    <p:extLst>
      <p:ext uri="{BB962C8B-B14F-4D97-AF65-F5344CB8AC3E}">
        <p14:creationId xmlns:p14="http://schemas.microsoft.com/office/powerpoint/2010/main" val="15782387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81</a:t>
            </a:fld>
            <a:endParaRPr lang="en-US"/>
          </a:p>
        </p:txBody>
      </p:sp>
    </p:spTree>
    <p:extLst>
      <p:ext uri="{BB962C8B-B14F-4D97-AF65-F5344CB8AC3E}">
        <p14:creationId xmlns:p14="http://schemas.microsoft.com/office/powerpoint/2010/main" val="23333785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82</a:t>
            </a:fld>
            <a:endParaRPr lang="en-US"/>
          </a:p>
        </p:txBody>
      </p:sp>
    </p:spTree>
    <p:extLst>
      <p:ext uri="{BB962C8B-B14F-4D97-AF65-F5344CB8AC3E}">
        <p14:creationId xmlns:p14="http://schemas.microsoft.com/office/powerpoint/2010/main" val="33480086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83</a:t>
            </a:fld>
            <a:endParaRPr lang="en-US"/>
          </a:p>
        </p:txBody>
      </p:sp>
    </p:spTree>
    <p:extLst>
      <p:ext uri="{BB962C8B-B14F-4D97-AF65-F5344CB8AC3E}">
        <p14:creationId xmlns:p14="http://schemas.microsoft.com/office/powerpoint/2010/main" val="5760895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84</a:t>
            </a:fld>
            <a:endParaRPr lang="en-US"/>
          </a:p>
        </p:txBody>
      </p:sp>
    </p:spTree>
    <p:extLst>
      <p:ext uri="{BB962C8B-B14F-4D97-AF65-F5344CB8AC3E}">
        <p14:creationId xmlns:p14="http://schemas.microsoft.com/office/powerpoint/2010/main" val="16451730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85</a:t>
            </a:fld>
            <a:endParaRPr lang="en-US"/>
          </a:p>
        </p:txBody>
      </p:sp>
    </p:spTree>
    <p:extLst>
      <p:ext uri="{BB962C8B-B14F-4D97-AF65-F5344CB8AC3E}">
        <p14:creationId xmlns:p14="http://schemas.microsoft.com/office/powerpoint/2010/main" val="32513582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86</a:t>
            </a:fld>
            <a:endParaRPr lang="en-US"/>
          </a:p>
        </p:txBody>
      </p:sp>
    </p:spTree>
    <p:extLst>
      <p:ext uri="{BB962C8B-B14F-4D97-AF65-F5344CB8AC3E}">
        <p14:creationId xmlns:p14="http://schemas.microsoft.com/office/powerpoint/2010/main" val="10616213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87</a:t>
            </a:fld>
            <a:endParaRPr lang="en-US"/>
          </a:p>
        </p:txBody>
      </p:sp>
    </p:spTree>
    <p:extLst>
      <p:ext uri="{BB962C8B-B14F-4D97-AF65-F5344CB8AC3E}">
        <p14:creationId xmlns:p14="http://schemas.microsoft.com/office/powerpoint/2010/main" val="32385578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88</a:t>
            </a:fld>
            <a:endParaRPr lang="en-US"/>
          </a:p>
        </p:txBody>
      </p:sp>
    </p:spTree>
    <p:extLst>
      <p:ext uri="{BB962C8B-B14F-4D97-AF65-F5344CB8AC3E}">
        <p14:creationId xmlns:p14="http://schemas.microsoft.com/office/powerpoint/2010/main" val="2353760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89</a:t>
            </a:fld>
            <a:endParaRPr lang="en-US"/>
          </a:p>
        </p:txBody>
      </p:sp>
    </p:spTree>
    <p:extLst>
      <p:ext uri="{BB962C8B-B14F-4D97-AF65-F5344CB8AC3E}">
        <p14:creationId xmlns:p14="http://schemas.microsoft.com/office/powerpoint/2010/main" val="335099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083322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90</a:t>
            </a:fld>
            <a:endParaRPr lang="en-US"/>
          </a:p>
        </p:txBody>
      </p:sp>
    </p:spTree>
    <p:extLst>
      <p:ext uri="{BB962C8B-B14F-4D97-AF65-F5344CB8AC3E}">
        <p14:creationId xmlns:p14="http://schemas.microsoft.com/office/powerpoint/2010/main" val="33881248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91</a:t>
            </a:fld>
            <a:endParaRPr lang="en-US"/>
          </a:p>
        </p:txBody>
      </p:sp>
    </p:spTree>
    <p:extLst>
      <p:ext uri="{BB962C8B-B14F-4D97-AF65-F5344CB8AC3E}">
        <p14:creationId xmlns:p14="http://schemas.microsoft.com/office/powerpoint/2010/main" val="20729252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92</a:t>
            </a:fld>
            <a:endParaRPr lang="en-US"/>
          </a:p>
        </p:txBody>
      </p:sp>
    </p:spTree>
    <p:extLst>
      <p:ext uri="{BB962C8B-B14F-4D97-AF65-F5344CB8AC3E}">
        <p14:creationId xmlns:p14="http://schemas.microsoft.com/office/powerpoint/2010/main" val="23213966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93</a:t>
            </a:fld>
            <a:endParaRPr lang="en-US"/>
          </a:p>
        </p:txBody>
      </p:sp>
    </p:spTree>
    <p:extLst>
      <p:ext uri="{BB962C8B-B14F-4D97-AF65-F5344CB8AC3E}">
        <p14:creationId xmlns:p14="http://schemas.microsoft.com/office/powerpoint/2010/main" val="5071931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94</a:t>
            </a:fld>
            <a:endParaRPr lang="en-US"/>
          </a:p>
        </p:txBody>
      </p:sp>
    </p:spTree>
    <p:extLst>
      <p:ext uri="{BB962C8B-B14F-4D97-AF65-F5344CB8AC3E}">
        <p14:creationId xmlns:p14="http://schemas.microsoft.com/office/powerpoint/2010/main" val="6914258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95</a:t>
            </a:fld>
            <a:endParaRPr lang="en-US"/>
          </a:p>
        </p:txBody>
      </p:sp>
    </p:spTree>
    <p:extLst>
      <p:ext uri="{BB962C8B-B14F-4D97-AF65-F5344CB8AC3E}">
        <p14:creationId xmlns:p14="http://schemas.microsoft.com/office/powerpoint/2010/main" val="17413151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96</a:t>
            </a:fld>
            <a:endParaRPr lang="en-US"/>
          </a:p>
        </p:txBody>
      </p:sp>
    </p:spTree>
    <p:extLst>
      <p:ext uri="{BB962C8B-B14F-4D97-AF65-F5344CB8AC3E}">
        <p14:creationId xmlns:p14="http://schemas.microsoft.com/office/powerpoint/2010/main" val="1856605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97</a:t>
            </a:fld>
            <a:endParaRPr lang="en-US"/>
          </a:p>
        </p:txBody>
      </p:sp>
    </p:spTree>
    <p:extLst>
      <p:ext uri="{BB962C8B-B14F-4D97-AF65-F5344CB8AC3E}">
        <p14:creationId xmlns:p14="http://schemas.microsoft.com/office/powerpoint/2010/main" val="38675711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98</a:t>
            </a:fld>
            <a:endParaRPr lang="en-US"/>
          </a:p>
        </p:txBody>
      </p:sp>
    </p:spTree>
    <p:extLst>
      <p:ext uri="{BB962C8B-B14F-4D97-AF65-F5344CB8AC3E}">
        <p14:creationId xmlns:p14="http://schemas.microsoft.com/office/powerpoint/2010/main" val="21647212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99</a:t>
            </a:fld>
            <a:endParaRPr lang="en-US"/>
          </a:p>
        </p:txBody>
      </p:sp>
    </p:spTree>
    <p:extLst>
      <p:ext uri="{BB962C8B-B14F-4D97-AF65-F5344CB8AC3E}">
        <p14:creationId xmlns:p14="http://schemas.microsoft.com/office/powerpoint/2010/main" val="5654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1828800"/>
            <a:ext cx="7317105"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2854672" y="0"/>
            <a:ext cx="6286947"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910100" y="685802"/>
            <a:ext cx="589133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448"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11/7/2016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11/7/2016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11/7/2016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4400506" y="685800"/>
            <a:ext cx="4230202"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11/7/2016</a:t>
            </a:fld>
            <a:endParaRPr/>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065" y="278337"/>
            <a:ext cx="7317105" cy="1219200"/>
          </a:xfrm>
        </p:spPr>
        <p:txBody>
          <a:bodyPr anchor="t">
            <a:normAutofit/>
          </a:bodyPr>
          <a:lstStyle/>
          <a:p>
            <a:r>
              <a:rPr lang="en-US" sz="6000" b="1" dirty="0">
                <a:latin typeface="Times New Roman" panose="02020603050405020304" pitchFamily="18" charset="0"/>
                <a:cs typeface="Times New Roman" panose="02020603050405020304" pitchFamily="18" charset="0"/>
              </a:rPr>
              <a:t>Welcome!</a:t>
            </a:r>
          </a:p>
        </p:txBody>
      </p:sp>
      <p:sp>
        <p:nvSpPr>
          <p:cNvPr id="3" name="Subtitle 2"/>
          <p:cNvSpPr>
            <a:spLocks noGrp="1"/>
          </p:cNvSpPr>
          <p:nvPr>
            <p:ph type="subTitle" idx="1"/>
          </p:nvPr>
        </p:nvSpPr>
        <p:spPr>
          <a:xfrm>
            <a:off x="304800" y="4953000"/>
            <a:ext cx="5455742" cy="1828800"/>
          </a:xfrm>
        </p:spPr>
        <p:txBody>
          <a:bodyPr>
            <a:normAutofit/>
          </a:bodyPr>
          <a:lstStyle/>
          <a:p>
            <a:pPr>
              <a:tabLst>
                <a:tab pos="457200" algn="l"/>
              </a:tabLst>
            </a:pPr>
            <a:r>
              <a:rPr lang="en-US" sz="2400" b="1" dirty="0">
                <a:latin typeface="Times New Roman" panose="02020603050405020304" pitchFamily="18" charset="0"/>
                <a:cs typeface="Times New Roman" panose="02020603050405020304" pitchFamily="18" charset="0"/>
              </a:rPr>
              <a:t>Housekeeping: Creature comforts   	(Bathrooms, etc.)</a:t>
            </a:r>
          </a:p>
          <a:p>
            <a:r>
              <a:rPr lang="en-US" sz="2400" b="1" dirty="0">
                <a:latin typeface="Times New Roman" panose="02020603050405020304" pitchFamily="18" charset="0"/>
                <a:cs typeface="Times New Roman" panose="02020603050405020304" pitchFamily="18" charset="0"/>
              </a:rPr>
              <a:t>Eat lunch during the seminar</a:t>
            </a:r>
          </a:p>
          <a:p>
            <a:pPr>
              <a:tabLst>
                <a:tab pos="403225" algn="l"/>
              </a:tabLst>
            </a:pPr>
            <a:r>
              <a:rPr lang="en-US" sz="2400" b="1" dirty="0">
                <a:latin typeface="Times New Roman" panose="02020603050405020304" pitchFamily="18" charset="0"/>
                <a:cs typeface="Times New Roman" panose="02020603050405020304" pitchFamily="18" charset="0"/>
              </a:rPr>
              <a:t>Interactive Style: Please feel free to ask 	questions or make comment as we go</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76200"/>
            <a:ext cx="9143999"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The Old Testament Story, Land, &amp; Backdrop</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9575407"/>
              </p:ext>
            </p:extLst>
          </p:nvPr>
        </p:nvGraphicFramePr>
        <p:xfrm>
          <a:off x="228600" y="922146"/>
          <a:ext cx="8686800" cy="5642549"/>
        </p:xfrm>
        <a:graphic>
          <a:graphicData uri="http://schemas.openxmlformats.org/drawingml/2006/table">
            <a:tbl>
              <a:tblPr firstRow="1" bandRow="1">
                <a:tableStyleId>{FABFCF23-3B69-468F-B69F-88F6DE6A72F2}</a:tableStyleId>
              </a:tblPr>
              <a:tblGrid>
                <a:gridCol w="3657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Empire in Control (Dates)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Date (BCE)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Event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457200" marR="0" indent="-45720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Sumerian Empire in Mesopotamia (?3,000 - 2334)</a:t>
                      </a:r>
                    </a:p>
                    <a:p>
                      <a:pPr marL="457200" marR="0" indent="-45720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Egypt Old Kingdom (2686-2134)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4004</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3000?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Biblical Creation</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Flood &amp; Tower of Babel</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Origin of Sumerian Religion</a:t>
                      </a:r>
                    </a:p>
                    <a:p>
                      <a:pPr marL="0" marR="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Origin of Egyptian religion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2320">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457200" marR="0" indent="-45720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Akkadian Empire in Mesopotamia (2334 - 2083)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Origin of Canaanite religion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457200" marR="0" indent="-45720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Sumerian Empire in Mesopotamia (2218 - 1750)</a:t>
                      </a:r>
                    </a:p>
                    <a:p>
                      <a:pPr marL="0" marR="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Egypt Middle Kingdom (2030 - 1640)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2000</a:t>
                      </a:r>
                    </a:p>
                    <a:p>
                      <a:pPr marL="0" marR="0" algn="ctr">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1880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Canaan populated by city-states</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Abraham goes to Canaan</a:t>
                      </a:r>
                    </a:p>
                    <a:p>
                      <a:pPr marL="0" marR="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Israelites move to Egypt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457200" marR="0" indent="-45720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First Babylonian Dynasty in  Mesopotamia (1750 - 1530)</a:t>
                      </a:r>
                    </a:p>
                    <a:p>
                      <a:pPr marL="457200" marR="0" indent="-45720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Hittite Empire, Turkey (1595 - 1220)</a:t>
                      </a:r>
                    </a:p>
                    <a:p>
                      <a:pPr marL="457200" marR="0" indent="-45720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Egypt New Kingdom (1550 - 1070)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1440</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1380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Canaan controlled by Egypt</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Exodus under Moses; The Law/Torah</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Israelites invade Canaan</a:t>
                      </a:r>
                    </a:p>
                    <a:p>
                      <a:pPr marL="0" marR="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Time of the Judges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457200" marR="0" indent="-45720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Assyrian Empire across Middle East (1353 - 612)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1000</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960</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722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King David: Israelites control Canaan</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Temple in Jerusalem</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Divided Kingdom</a:t>
                      </a:r>
                    </a:p>
                    <a:p>
                      <a:pPr marL="0" marR="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Fall of Israel to Assyria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99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Last Week: “Jesus’ Passion” - In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277436" y="1371600"/>
            <a:ext cx="4858603" cy="4401205"/>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[5] Jesus was led to the house of the high priest Caiaphas. There He was interrogated first by the former high priest </a:t>
            </a:r>
            <a:r>
              <a:rPr lang="en-US" sz="2800" dirty="0" err="1">
                <a:latin typeface="Times New Roman" panose="02020603050405020304" pitchFamily="18" charset="0"/>
                <a:ea typeface="Times New Roman" panose="02020603050405020304" pitchFamily="18" charset="0"/>
              </a:rPr>
              <a:t>Annas</a:t>
            </a:r>
            <a:r>
              <a:rPr lang="en-US" sz="2800" dirty="0">
                <a:latin typeface="Times New Roman" panose="02020603050405020304" pitchFamily="18" charset="0"/>
                <a:ea typeface="Times New Roman" panose="02020603050405020304" pitchFamily="18" charset="0"/>
              </a:rPr>
              <a:t> and then by an informal tribunal presided over by Caiaphas. During these events Peter, who was waiting outside in the courtyard of the palace, denied knowing Jesus three times.</a:t>
            </a:r>
          </a:p>
        </p:txBody>
      </p:sp>
      <p:pic>
        <p:nvPicPr>
          <p:cNvPr id="66562" name="Picture 2" descr="Image result for http://www.jesus story.net/map_calvary_route.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4180059" cy="5316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Last Week: “Jesus’ Passion” - In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291084" y="935534"/>
            <a:ext cx="4858603" cy="5693866"/>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[6] Jesus was convicted of claiming He was God, and so they invoked the death penalty. Yet, since this could only be carried out by the Romans, they brought Jesus to the prefect Pontius Pilate, who was in town to keep order during the Passover. The Jews brought the charge to Pilate against Jesus that He claimed to be “King of the Jews,” which was treason if Caesar was king.</a:t>
            </a:r>
          </a:p>
        </p:txBody>
      </p:sp>
      <p:pic>
        <p:nvPicPr>
          <p:cNvPr id="66562" name="Picture 2" descr="Image result for http://www.jesus story.net/map_calvary_route.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4180059" cy="5316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5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Last Week: “Jesus’ Passion” - In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291084" y="838200"/>
            <a:ext cx="4858603" cy="6001643"/>
          </a:xfrm>
          <a:prstGeom prst="rect">
            <a:avLst/>
          </a:prstGeom>
        </p:spPr>
        <p:txBody>
          <a:bodyPr wrap="square">
            <a:spAutoFit/>
          </a:bodyPr>
          <a:lstStyle/>
          <a:p>
            <a:pPr marR="0">
              <a:spcBef>
                <a:spcPts val="0"/>
              </a:spcBef>
            </a:pPr>
            <a:r>
              <a:rPr lang="en-US" sz="2400" dirty="0">
                <a:latin typeface="Times New Roman" panose="02020603050405020304" pitchFamily="18" charset="0"/>
                <a:ea typeface="Times New Roman" panose="02020603050405020304" pitchFamily="18" charset="0"/>
              </a:rPr>
              <a:t>[7] When Pilate heard that Jesus was from Galilee, he sent Jesus to Herod Antipas, tetrarch of Galilee, who was also in Jerusalem for the Passover. Antipas sent Jesus back to Pilate.</a:t>
            </a:r>
          </a:p>
          <a:p>
            <a:pPr marR="0">
              <a:spcBef>
                <a:spcPts val="0"/>
              </a:spcBef>
            </a:pPr>
            <a:r>
              <a:rPr lang="en-US" sz="2400" dirty="0">
                <a:latin typeface="Times New Roman" panose="02020603050405020304" pitchFamily="18" charset="0"/>
                <a:ea typeface="Times New Roman" panose="02020603050405020304" pitchFamily="18" charset="0"/>
              </a:rPr>
              <a:t>Antipas probably stayed at his father’s palace while visiting. Pilate may have stayed there, too. Pilate also could have stayed at the fortress of Antonia north of the Temple. Pilate held trial at the </a:t>
            </a:r>
            <a:r>
              <a:rPr lang="en-US" sz="2400" dirty="0" err="1">
                <a:latin typeface="Times New Roman" panose="02020603050405020304" pitchFamily="18" charset="0"/>
                <a:ea typeface="Times New Roman" panose="02020603050405020304" pitchFamily="18" charset="0"/>
              </a:rPr>
              <a:t>praetorium</a:t>
            </a:r>
            <a:r>
              <a:rPr lang="en-US" sz="2400" dirty="0">
                <a:latin typeface="Times New Roman" panose="02020603050405020304" pitchFamily="18" charset="0"/>
                <a:ea typeface="Times New Roman" panose="02020603050405020304" pitchFamily="18" charset="0"/>
              </a:rPr>
              <a:t>, which could have been either at the palace or at the Antonia. Pilate had Jesus flogged, hoping that he could then set Him free. This most likely was done at the Antonia. </a:t>
            </a:r>
          </a:p>
        </p:txBody>
      </p:sp>
      <p:pic>
        <p:nvPicPr>
          <p:cNvPr id="66562" name="Picture 2" descr="Image result for http://www.jesus story.net/map_calvary_route.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4180059" cy="5316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3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Last Week: “Jesus’ Passion” - In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291084" y="838200"/>
            <a:ext cx="4858603" cy="6124754"/>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[8] When the crown still demanded that Jesus be crucified and instead asked for Barabbas to be set free, Jesus was led by Roman soldiers to Golgotha, traditionally a place outside the Second Wall of Jerusalem. Here he was executed according to Roman practice, by crucifixion.</a:t>
            </a:r>
          </a:p>
          <a:p>
            <a:pPr marR="0">
              <a:spcBef>
                <a:spcPts val="0"/>
              </a:spcBef>
            </a:pPr>
            <a:r>
              <a:rPr lang="en-US" sz="2800" dirty="0">
                <a:latin typeface="Times New Roman" panose="02020603050405020304" pitchFamily="18" charset="0"/>
                <a:ea typeface="Times New Roman" panose="02020603050405020304" pitchFamily="18" charset="0"/>
              </a:rPr>
              <a:t>According to tradition, Jesus was buried nearby, in a tomb belonging to Joseph of Arimathea. </a:t>
            </a:r>
          </a:p>
        </p:txBody>
      </p:sp>
      <p:pic>
        <p:nvPicPr>
          <p:cNvPr id="66562" name="Picture 2" descr="Image result for http://www.jesus story.net/map_calvary_route.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4180059" cy="5316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0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Church of the Holy Sepulcher</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990600"/>
            <a:ext cx="4343399" cy="5632311"/>
          </a:xfrm>
          <a:prstGeom prst="rect">
            <a:avLst/>
          </a:prstGeom>
        </p:spPr>
        <p:txBody>
          <a:bodyPr wrap="square">
            <a:spAutoFit/>
          </a:bodyPr>
          <a:lstStyle/>
          <a:p>
            <a:pPr marR="0">
              <a:spcBef>
                <a:spcPts val="0"/>
              </a:spcBef>
            </a:pPr>
            <a:r>
              <a:rPr lang="en-US" sz="2400" dirty="0">
                <a:latin typeface="Times New Roman" panose="02020603050405020304" pitchFamily="18" charset="0"/>
                <a:ea typeface="Times New Roman" panose="02020603050405020304" pitchFamily="18" charset="0"/>
              </a:rPr>
              <a:t>According to Hebrews 13:12, Jesus was crucified outside the city walls. Today the Church of the Holy Sepulcher (marking the traditional site of the crucifixion and burial) lies within the city walls of Jerusalem. It has been suggested that in Jesus’ day, the city wall went between the crucifixion site and the Temple, and that the city walls were expanded at a later time. Yet there is no archeological evidence for a wall between the Church and the Temple mount.</a:t>
            </a:r>
          </a:p>
        </p:txBody>
      </p:sp>
      <p:pic>
        <p:nvPicPr>
          <p:cNvPr id="77826" name="Picture 2" descr="http://www.jesuswalk.com/john/maps/jerusalem-map-3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43399" y="1295400"/>
            <a:ext cx="4648201"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228600"/>
            <a:ext cx="9157447" cy="584775"/>
          </a:xfrm>
          <a:prstGeom prst="rect">
            <a:avLst/>
          </a:prstGeom>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rPr>
              <a:t>Jesus’ Resurrection, Appearances, and Ascension</a:t>
            </a:r>
            <a:endParaRPr lang="en-US" sz="2800" b="1" i="1" dirty="0">
              <a:solidFill>
                <a:schemeClr val="bg1"/>
              </a:solidFill>
              <a:latin typeface="Times New Roman" panose="02020603050405020304" pitchFamily="18" charset="0"/>
              <a:ea typeface="Times New Roman" panose="02020603050405020304" pitchFamily="18" charset="0"/>
            </a:endParaRPr>
          </a:p>
        </p:txBody>
      </p:sp>
      <p:sp>
        <p:nvSpPr>
          <p:cNvPr id="2" name="AutoShape 4" descr="Image result for http://stephensizer.com/wp content/uploads/2016/01/Jesus Luke 023.jpg"/>
          <p:cNvSpPr>
            <a:spLocks noChangeAspect="1" noChangeArrowheads="1"/>
          </p:cNvSpPr>
          <p:nvPr/>
        </p:nvSpPr>
        <p:spPr bwMode="auto">
          <a:xfrm>
            <a:off x="155575" y="-1790700"/>
            <a:ext cx="55340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3970" name="Picture 2" descr="http://weseejesus.net/wp-content/uploads/2014/09/07-resurrection-ascension.jpg"/>
          <p:cNvPicPr>
            <a:picLocks noChangeAspect="1" noChangeArrowheads="1"/>
          </p:cNvPicPr>
          <p:nvPr/>
        </p:nvPicPr>
        <p:blipFill rotWithShape="1">
          <a:blip r:embed="rId3">
            <a:extLst>
              <a:ext uri="{28A0092B-C50C-407E-A947-70E740481C1C}">
                <a14:useLocalDpi xmlns:a14="http://schemas.microsoft.com/office/drawing/2010/main" val="0"/>
              </a:ext>
            </a:extLst>
          </a:blip>
          <a:srcRect t="6327" r="14754"/>
          <a:stretch/>
        </p:blipFill>
        <p:spPr bwMode="auto">
          <a:xfrm>
            <a:off x="2763686" y="879143"/>
            <a:ext cx="3630074" cy="5826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76200"/>
            <a:ext cx="9143999"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Timeline of the Life of Jesus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6540749"/>
              </p:ext>
            </p:extLst>
          </p:nvPr>
        </p:nvGraphicFramePr>
        <p:xfrm>
          <a:off x="228600" y="762000"/>
          <a:ext cx="8686800" cy="5994886"/>
        </p:xfrm>
        <a:graphic>
          <a:graphicData uri="http://schemas.openxmlformats.org/drawingml/2006/table">
            <a:tbl>
              <a:tblPr firstRow="1" bandRow="1">
                <a:tableStyleId>{FABFCF23-3B69-468F-B69F-88F6DE6A72F2}</a:tableStyleId>
              </a:tblPr>
              <a:tblGrid>
                <a:gridCol w="3657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491496">
                <a:tc>
                  <a:txBody>
                    <a:bodyPr/>
                    <a:lstStyle/>
                    <a:p>
                      <a:pPr algn="r" fontAlgn="ctr"/>
                      <a:r>
                        <a:rPr lang="en-US" sz="2400" b="1" i="0" u="none" strike="noStrike" dirty="0">
                          <a:solidFill>
                            <a:srgbClr val="000000"/>
                          </a:solidFill>
                          <a:effectLst/>
                          <a:latin typeface="Times New Roman" panose="02020603050405020304" pitchFamily="18" charset="0"/>
                        </a:rPr>
                        <a:t>    </a:t>
                      </a:r>
                      <a:r>
                        <a:rPr lang="en-US" sz="2400" b="1" i="0" u="sng" strike="noStrike" dirty="0">
                          <a:solidFill>
                            <a:srgbClr val="000000"/>
                          </a:solidFill>
                          <a:effectLst/>
                          <a:latin typeface="Times New Roman" panose="02020603050405020304" pitchFamily="18" charset="0"/>
                        </a:rPr>
                        <a:t>World History</a:t>
                      </a:r>
                      <a:endParaRPr lang="en-US" sz="24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sng" strike="noStrike" dirty="0">
                          <a:solidFill>
                            <a:srgbClr val="000000"/>
                          </a:solidFill>
                          <a:effectLst/>
                          <a:latin typeface="Times New Roman" panose="02020603050405020304" pitchFamily="18" charset="0"/>
                        </a:rPr>
                        <a:t>Date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n-US" sz="2400" b="1" i="0" u="sng" strike="noStrike" dirty="0">
                          <a:solidFill>
                            <a:srgbClr val="000000"/>
                          </a:solidFill>
                          <a:effectLst/>
                          <a:latin typeface="Times New Roman" panose="02020603050405020304" pitchFamily="18" charset="0"/>
                        </a:rPr>
                        <a:t>Biblical &amp; Church Events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7558">
                <a:tc>
                  <a:txBody>
                    <a:bodyPr/>
                    <a:lstStyle/>
                    <a:p>
                      <a:pPr algn="r" fontAlgn="ctr"/>
                      <a:r>
                        <a:rPr lang="en-US" sz="2400" b="0" i="0" u="none" strike="noStrike" dirty="0">
                          <a:solidFill>
                            <a:srgbClr val="000000"/>
                          </a:solidFill>
                          <a:effectLst/>
                          <a:latin typeface="Times New Roman" panose="02020603050405020304" pitchFamily="18" charset="0"/>
                        </a:rPr>
                        <a:t> Augustus emperor of Rome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Times New Roman" panose="02020603050405020304" pitchFamily="18" charset="0"/>
                        </a:rPr>
                        <a:t>  27 BCE - CE 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783">
                <a:tc>
                  <a:txBody>
                    <a:bodyPr/>
                    <a:lstStyle/>
                    <a:p>
                      <a:pPr algn="r" fontAlgn="ctr"/>
                      <a:r>
                        <a:rPr lang="en-US" sz="2400" b="1" i="0" u="none" strike="noStrike" dirty="0">
                          <a:solidFill>
                            <a:srgbClr val="000000"/>
                          </a:solidFill>
                          <a:effectLst/>
                          <a:latin typeface="Times New Roman" panose="02020603050405020304" pitchFamily="18" charset="0"/>
                        </a:rPr>
                        <a:t>Jesus Christ born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panose="02020603050405020304" pitchFamily="18" charset="0"/>
                        </a:rPr>
                        <a:t>4 BCE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b="1" i="0" u="none" strike="noStrike" dirty="0">
                          <a:solidFill>
                            <a:srgbClr val="000000"/>
                          </a:solidFill>
                          <a:effectLst/>
                          <a:latin typeface="Times New Roman" panose="02020603050405020304" pitchFamily="18" charset="0"/>
                        </a:rPr>
                        <a:t>Jesus Christ born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5287">
                <a:tc>
                  <a:txBody>
                    <a:bodyPr/>
                    <a:lstStyle/>
                    <a:p>
                      <a:pPr algn="r"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b="0" i="0" u="none" strike="noStrike" dirty="0">
                          <a:solidFill>
                            <a:srgbClr val="000000"/>
                          </a:solidFill>
                          <a:effectLst/>
                          <a:latin typeface="Times New Roman" panose="02020603050405020304" pitchFamily="18" charset="0"/>
                        </a:rPr>
                        <a:t>Herod the Great Dies.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1496">
                <a:tc>
                  <a:txBody>
                    <a:bodyPr/>
                    <a:lstStyle/>
                    <a:p>
                      <a:pPr algn="r" fontAlgn="ctr"/>
                      <a:r>
                        <a:rPr lang="en-US" sz="2400" b="0" i="0" u="none" strike="noStrike" dirty="0">
                          <a:solidFill>
                            <a:srgbClr val="000000"/>
                          </a:solidFill>
                          <a:effectLst/>
                          <a:latin typeface="Times New Roman" panose="02020603050405020304" pitchFamily="18" charset="0"/>
                        </a:rPr>
                        <a:t>         Herod </a:t>
                      </a:r>
                      <a:r>
                        <a:rPr lang="en-US" sz="2400" b="0" i="0" u="none" strike="noStrike" dirty="0" err="1">
                          <a:solidFill>
                            <a:srgbClr val="000000"/>
                          </a:solidFill>
                          <a:effectLst/>
                          <a:latin typeface="Times New Roman" panose="02020603050405020304" pitchFamily="18" charset="0"/>
                        </a:rPr>
                        <a:t>Archelaus</a:t>
                      </a:r>
                      <a:r>
                        <a:rPr lang="en-US" sz="2400" b="0" i="0" u="none" strike="noStrike" dirty="0">
                          <a:solidFill>
                            <a:srgbClr val="000000"/>
                          </a:solidFill>
                          <a:effectLst/>
                          <a:latin typeface="Times New Roman" panose="02020603050405020304" pitchFamily="18" charset="0"/>
                        </a:rPr>
                        <a:t>, tetrarch of Judea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b="0" i="0" u="none" strike="noStrike" dirty="0">
                          <a:solidFill>
                            <a:srgbClr val="000000"/>
                          </a:solidFill>
                          <a:effectLst/>
                          <a:latin typeface="Times New Roman" panose="02020603050405020304" pitchFamily="18" charset="0"/>
                        </a:rPr>
                        <a:t>Herod Antipas, tetrarch of Galilee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2426">
                <a:tc>
                  <a:txBody>
                    <a:bodyPr/>
                    <a:lstStyle/>
                    <a:p>
                      <a:pPr algn="r"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panose="02020603050405020304" pitchFamily="18" charset="0"/>
                        </a:rPr>
                        <a:t>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b="0" i="0" u="none" strike="noStrike" dirty="0">
                          <a:solidFill>
                            <a:srgbClr val="000000"/>
                          </a:solidFill>
                          <a:effectLst/>
                          <a:latin typeface="Times New Roman" panose="02020603050405020304" pitchFamily="18" charset="0"/>
                        </a:rPr>
                        <a:t>Birth of Paul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1496">
                <a:tc>
                  <a:txBody>
                    <a:bodyPr/>
                    <a:lstStyle/>
                    <a:p>
                      <a:pPr algn="r" fontAlgn="ctr"/>
                      <a:r>
                        <a:rPr lang="en-US" sz="2400" b="0" i="0" u="none" strike="noStrike" dirty="0">
                          <a:solidFill>
                            <a:srgbClr val="000000"/>
                          </a:solidFill>
                          <a:effectLst/>
                          <a:latin typeface="Times New Roman" panose="02020603050405020304" pitchFamily="18" charset="0"/>
                        </a:rPr>
                        <a:t>Herod </a:t>
                      </a:r>
                      <a:r>
                        <a:rPr lang="en-US" sz="2400" b="0" i="0" u="none" strike="noStrike" dirty="0" err="1">
                          <a:solidFill>
                            <a:srgbClr val="000000"/>
                          </a:solidFill>
                          <a:effectLst/>
                          <a:latin typeface="Times New Roman" panose="02020603050405020304" pitchFamily="18" charset="0"/>
                        </a:rPr>
                        <a:t>Archelaus</a:t>
                      </a:r>
                      <a:r>
                        <a:rPr lang="en-US" sz="2400" b="0" i="0" u="none" strike="noStrike" dirty="0">
                          <a:solidFill>
                            <a:srgbClr val="000000"/>
                          </a:solidFill>
                          <a:effectLst/>
                          <a:latin typeface="Times New Roman" panose="02020603050405020304" pitchFamily="18" charset="0"/>
                        </a:rPr>
                        <a:t> exiled, prefects govern Judea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8597">
                <a:tc>
                  <a:txBody>
                    <a:bodyPr/>
                    <a:lstStyle/>
                    <a:p>
                      <a:pPr algn="r"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panose="02020603050405020304" pitchFamily="18" charset="0"/>
                        </a:rPr>
                        <a:t>8 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b="0" i="0" u="none" strike="noStrike" dirty="0">
                          <a:solidFill>
                            <a:srgbClr val="000000"/>
                          </a:solidFill>
                          <a:effectLst/>
                          <a:latin typeface="Times New Roman" panose="02020603050405020304" pitchFamily="18" charset="0"/>
                        </a:rPr>
                        <a:t>Jesus teaches in temple at age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pPr algn="r" fontAlgn="ctr"/>
                      <a:r>
                        <a:rPr lang="en-US" sz="2400" b="0" i="0" u="none" strike="noStrike" dirty="0">
                          <a:solidFill>
                            <a:srgbClr val="000000"/>
                          </a:solidFill>
                          <a:effectLst/>
                          <a:latin typeface="Times New Roman" panose="02020603050405020304" pitchFamily="18" charset="0"/>
                        </a:rPr>
                        <a:t> Tiberius emperor of Rome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panose="02020603050405020304" pitchFamily="18" charset="0"/>
                        </a:rPr>
                        <a:t>14-37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91496">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b="0" i="0" u="none" strike="noStrike" dirty="0">
                          <a:solidFill>
                            <a:srgbClr val="000000"/>
                          </a:solidFill>
                          <a:effectLst/>
                          <a:latin typeface="Times New Roman" panose="02020603050405020304" pitchFamily="18" charset="0"/>
                        </a:rPr>
                        <a:t>Jesus Baptized by John. Jesus’ public ministry.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91496">
                <a:tc>
                  <a:txBody>
                    <a:bodyPr/>
                    <a:lstStyle/>
                    <a:p>
                      <a:pPr algn="l" fontAlgn="b"/>
                      <a:endParaRPr lang="en-US" sz="2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panose="02020603050405020304" pitchFamily="18"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b="1" i="0" u="none" strike="noStrike" dirty="0">
                          <a:solidFill>
                            <a:srgbClr val="000000"/>
                          </a:solidFill>
                          <a:effectLst/>
                          <a:latin typeface="Times New Roman" panose="02020603050405020304" pitchFamily="18" charset="0"/>
                        </a:rPr>
                        <a:t>Jesus Christ crucified, raised, ascended to heaven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217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58DFCD"/>
            </a:gs>
            <a:gs pos="87000">
              <a:schemeClr val="accent5">
                <a:lumMod val="60000"/>
                <a:lumOff val="40000"/>
              </a:schemeClr>
            </a:gs>
            <a:gs pos="100000">
              <a:schemeClr val="accent5">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966" y="4631262"/>
            <a:ext cx="7317105" cy="1219200"/>
          </a:xfrm>
        </p:spPr>
        <p:txBody>
          <a:bodyPr anchor="t">
            <a:noAutofit/>
          </a:bodyPr>
          <a:lstStyle/>
          <a:p>
            <a:r>
              <a:rPr lang="en-US" sz="4800" b="1" dirty="0">
                <a:latin typeface="Times New Roman" panose="02020603050405020304" pitchFamily="18" charset="0"/>
                <a:cs typeface="Times New Roman" panose="02020603050405020304" pitchFamily="18" charset="0"/>
              </a:rPr>
              <a:t>Questions, Observations, Thoughts, Insights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9603"/>
            <a:ext cx="9135035"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Closing Blessing: Psalm 147</a:t>
            </a:r>
            <a:endParaRPr lang="en-US" sz="4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399" y="1087934"/>
            <a:ext cx="8982635" cy="5693866"/>
          </a:xfrm>
          <a:prstGeom prst="rect">
            <a:avLst/>
          </a:prstGeom>
        </p:spPr>
        <p:txBody>
          <a:bodyPr wrap="square">
            <a:spAutoFit/>
          </a:bodyPr>
          <a:lstStyle/>
          <a:p>
            <a:pPr marR="0">
              <a:spcBef>
                <a:spcPts val="0"/>
              </a:spcBef>
              <a:spcAft>
                <a:spcPts val="0"/>
              </a:spcAft>
            </a:pPr>
            <a:r>
              <a:rPr lang="en-US" sz="2600" baseline="30000" dirty="0">
                <a:latin typeface="Times New Roman" panose="02020603050405020304" pitchFamily="18" charset="0"/>
                <a:ea typeface="Times New Roman" panose="02020603050405020304" pitchFamily="18" charset="0"/>
              </a:rPr>
              <a:t>1 </a:t>
            </a:r>
            <a:r>
              <a:rPr lang="en-US" sz="2600" dirty="0">
                <a:latin typeface="Times New Roman" panose="02020603050405020304" pitchFamily="18" charset="0"/>
                <a:ea typeface="Times New Roman" panose="02020603050405020304" pitchFamily="18" charset="0"/>
              </a:rPr>
              <a:t>Praise the Lord! Because it is good to sing praise to our God!</a:t>
            </a:r>
          </a:p>
          <a:p>
            <a:r>
              <a:rPr lang="en-US" sz="2600" b="1" dirty="0">
                <a:latin typeface="Times New Roman" panose="02020603050405020304" pitchFamily="18" charset="0"/>
                <a:ea typeface="Times New Roman" panose="02020603050405020304" pitchFamily="18" charset="0"/>
              </a:rPr>
              <a:t>Because it is a pleasure to make beautiful praise!</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2 </a:t>
            </a:r>
            <a:r>
              <a:rPr lang="en-US" sz="2600" dirty="0">
                <a:latin typeface="Times New Roman" panose="02020603050405020304" pitchFamily="18" charset="0"/>
                <a:ea typeface="Times New Roman" panose="02020603050405020304" pitchFamily="18" charset="0"/>
              </a:rPr>
              <a:t>The Lord rebuilds Jerusalem, gathering up Israel’s exiles.</a:t>
            </a:r>
          </a:p>
          <a:p>
            <a:r>
              <a:rPr lang="en-US" sz="2600" b="1" baseline="30000" dirty="0">
                <a:latin typeface="Times New Roman" panose="02020603050405020304" pitchFamily="18" charset="0"/>
                <a:ea typeface="Times New Roman" panose="02020603050405020304" pitchFamily="18" charset="0"/>
              </a:rPr>
              <a:t>3 </a:t>
            </a:r>
            <a:r>
              <a:rPr lang="en-US" sz="2600" b="1" dirty="0">
                <a:latin typeface="Times New Roman" panose="02020603050405020304" pitchFamily="18" charset="0"/>
                <a:ea typeface="Times New Roman" panose="02020603050405020304" pitchFamily="18" charset="0"/>
              </a:rPr>
              <a:t>God heals the brokenhearted and bandages their wounds.</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4 </a:t>
            </a:r>
            <a:r>
              <a:rPr lang="en-US" sz="2600" dirty="0">
                <a:latin typeface="Times New Roman" panose="02020603050405020304" pitchFamily="18" charset="0"/>
                <a:ea typeface="Times New Roman" panose="02020603050405020304" pitchFamily="18" charset="0"/>
              </a:rPr>
              <a:t>God counts the stars by number, giving each one a name.</a:t>
            </a:r>
          </a:p>
          <a:p>
            <a:r>
              <a:rPr lang="en-US" sz="2600" b="1" baseline="30000" dirty="0">
                <a:latin typeface="Times New Roman" panose="02020603050405020304" pitchFamily="18" charset="0"/>
                <a:ea typeface="Times New Roman" panose="02020603050405020304" pitchFamily="18" charset="0"/>
              </a:rPr>
              <a:t>5 </a:t>
            </a:r>
            <a:r>
              <a:rPr lang="en-US" sz="2600" b="1" dirty="0">
                <a:latin typeface="Times New Roman" panose="02020603050405020304" pitchFamily="18" charset="0"/>
                <a:ea typeface="Times New Roman" panose="02020603050405020304" pitchFamily="18" charset="0"/>
              </a:rPr>
              <a:t>Our Lord is great and so strong! God’s knowledge can’t be 	grasped!</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6 </a:t>
            </a:r>
            <a:r>
              <a:rPr lang="en-US" sz="2600" dirty="0">
                <a:latin typeface="Times New Roman" panose="02020603050405020304" pitchFamily="18" charset="0"/>
                <a:ea typeface="Times New Roman" panose="02020603050405020304" pitchFamily="18" charset="0"/>
              </a:rPr>
              <a:t>The Lord helps the poor, but throws the wicked down on the dirt!</a:t>
            </a:r>
          </a:p>
          <a:p>
            <a:r>
              <a:rPr lang="en-US" sz="2600" b="1" baseline="30000" dirty="0">
                <a:latin typeface="Times New Roman" panose="02020603050405020304" pitchFamily="18" charset="0"/>
                <a:ea typeface="Times New Roman" panose="02020603050405020304" pitchFamily="18" charset="0"/>
              </a:rPr>
              <a:t>7 </a:t>
            </a:r>
            <a:r>
              <a:rPr lang="en-US" sz="2600" b="1" dirty="0">
                <a:latin typeface="Times New Roman" panose="02020603050405020304" pitchFamily="18" charset="0"/>
                <a:ea typeface="Times New Roman" panose="02020603050405020304" pitchFamily="18" charset="0"/>
              </a:rPr>
              <a:t>Sing to the Lord with thanks; sing praises to our God with a 	lyre!</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10 </a:t>
            </a:r>
            <a:r>
              <a:rPr lang="en-US" sz="2600" dirty="0">
                <a:latin typeface="Times New Roman" panose="02020603050405020304" pitchFamily="18" charset="0"/>
                <a:ea typeface="Times New Roman" panose="02020603050405020304" pitchFamily="18" charset="0"/>
              </a:rPr>
              <a:t>God doesn’t prize the strength of a horse; God doesn’t treasure 	the legs of a runner.</a:t>
            </a:r>
          </a:p>
          <a:p>
            <a:pPr marR="0">
              <a:spcBef>
                <a:spcPts val="0"/>
              </a:spcBef>
              <a:spcAft>
                <a:spcPts val="0"/>
              </a:spcAft>
            </a:pPr>
            <a:r>
              <a:rPr lang="en-US" sz="2600" b="1" baseline="30000" dirty="0">
                <a:latin typeface="Times New Roman" panose="02020603050405020304" pitchFamily="18" charset="0"/>
                <a:ea typeface="Times New Roman" panose="02020603050405020304" pitchFamily="18" charset="0"/>
              </a:rPr>
              <a:t>11 </a:t>
            </a:r>
            <a:r>
              <a:rPr lang="en-US" sz="2600" b="1" dirty="0">
                <a:latin typeface="Times New Roman" panose="02020603050405020304" pitchFamily="18" charset="0"/>
                <a:ea typeface="Times New Roman" panose="02020603050405020304" pitchFamily="18" charset="0"/>
              </a:rPr>
              <a:t>No. The Lord treasures the people who honor Him, the 	people who wait for his faithful love.</a:t>
            </a:r>
            <a:endParaRPr lang="en-US" sz="2600" dirty="0"/>
          </a:p>
        </p:txBody>
      </p:sp>
    </p:spTree>
    <p:extLst>
      <p:ext uri="{BB962C8B-B14F-4D97-AF65-F5344CB8AC3E}">
        <p14:creationId xmlns:p14="http://schemas.microsoft.com/office/powerpoint/2010/main" val="98906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9603"/>
            <a:ext cx="9135035"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Closing Blessing: Psalm 147</a:t>
            </a:r>
            <a:endParaRPr lang="en-US" sz="4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399" y="1126153"/>
            <a:ext cx="8982635" cy="4893647"/>
          </a:xfrm>
          <a:prstGeom prst="rect">
            <a:avLst/>
          </a:prstGeom>
        </p:spPr>
        <p:txBody>
          <a:bodyPr wrap="square">
            <a:spAutoFit/>
          </a:bodyPr>
          <a:lstStyle/>
          <a:p>
            <a:r>
              <a:rPr lang="en-US" sz="2600" baseline="30000" dirty="0">
                <a:latin typeface="Times New Roman" panose="02020603050405020304" pitchFamily="18" charset="0"/>
                <a:ea typeface="Times New Roman" panose="02020603050405020304" pitchFamily="18" charset="0"/>
              </a:rPr>
              <a:t>12 </a:t>
            </a:r>
            <a:r>
              <a:rPr lang="en-US" sz="2600" dirty="0">
                <a:latin typeface="Times New Roman" panose="02020603050405020304" pitchFamily="18" charset="0"/>
                <a:ea typeface="Times New Roman" panose="02020603050405020304" pitchFamily="18" charset="0"/>
              </a:rPr>
              <a:t>Worship the Lord, Jerusalem! Praise your God, Zion!</a:t>
            </a:r>
          </a:p>
          <a:p>
            <a:r>
              <a:rPr lang="en-US" sz="2600" b="1" baseline="30000" dirty="0">
                <a:latin typeface="Times New Roman" panose="02020603050405020304" pitchFamily="18" charset="0"/>
                <a:ea typeface="Times New Roman" panose="02020603050405020304" pitchFamily="18" charset="0"/>
              </a:rPr>
              <a:t>13 </a:t>
            </a:r>
            <a:r>
              <a:rPr lang="en-US" sz="2600" b="1" dirty="0">
                <a:latin typeface="Times New Roman" panose="02020603050405020304" pitchFamily="18" charset="0"/>
                <a:ea typeface="Times New Roman" panose="02020603050405020304" pitchFamily="18" charset="0"/>
              </a:rPr>
              <a:t>Because God secures the bars on your gates, God blesses the 	children you have there.</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14 </a:t>
            </a:r>
            <a:r>
              <a:rPr lang="en-US" sz="2600" dirty="0">
                <a:latin typeface="Times New Roman" panose="02020603050405020304" pitchFamily="18" charset="0"/>
                <a:ea typeface="Times New Roman" panose="02020603050405020304" pitchFamily="18" charset="0"/>
              </a:rPr>
              <a:t>God establishes your borders peacefully. God fills you full with 	the very best wheat.</a:t>
            </a:r>
          </a:p>
          <a:p>
            <a:r>
              <a:rPr lang="en-US" sz="2600" b="1" baseline="30000" dirty="0">
                <a:latin typeface="Times New Roman" panose="02020603050405020304" pitchFamily="18" charset="0"/>
                <a:ea typeface="Times New Roman" panose="02020603050405020304" pitchFamily="18" charset="0"/>
              </a:rPr>
              <a:t>15 </a:t>
            </a:r>
            <a:r>
              <a:rPr lang="en-US" sz="2600" b="1" dirty="0">
                <a:latin typeface="Times New Roman" panose="02020603050405020304" pitchFamily="18" charset="0"/>
                <a:ea typeface="Times New Roman" panose="02020603050405020304" pitchFamily="18" charset="0"/>
              </a:rPr>
              <a:t>God issues His command to the earth–God’s word speeds 	off fast!</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19 </a:t>
            </a:r>
            <a:r>
              <a:rPr lang="en-US" sz="2600" dirty="0">
                <a:latin typeface="Times New Roman" panose="02020603050405020304" pitchFamily="18" charset="0"/>
                <a:ea typeface="Times New Roman" panose="02020603050405020304" pitchFamily="18" charset="0"/>
              </a:rPr>
              <a:t>God proclaims his word to Jacob; His statutes and rules to 	Israel.</a:t>
            </a:r>
          </a:p>
          <a:p>
            <a:r>
              <a:rPr lang="en-US" sz="2600" b="1" baseline="30000" dirty="0">
                <a:latin typeface="Times New Roman" panose="02020603050405020304" pitchFamily="18" charset="0"/>
                <a:ea typeface="Times New Roman" panose="02020603050405020304" pitchFamily="18" charset="0"/>
              </a:rPr>
              <a:t>20 </a:t>
            </a:r>
            <a:r>
              <a:rPr lang="en-US" sz="2600" b="1" dirty="0">
                <a:latin typeface="Times New Roman" panose="02020603050405020304" pitchFamily="18" charset="0"/>
                <a:ea typeface="Times New Roman" panose="02020603050405020304" pitchFamily="18" charset="0"/>
              </a:rPr>
              <a:t>God hasn’t done that with any other nation;</a:t>
            </a:r>
            <a:br>
              <a:rPr lang="en-US" sz="2600" b="1" dirty="0">
                <a:latin typeface="Times New Roman" panose="02020603050405020304" pitchFamily="18" charset="0"/>
                <a:ea typeface="Times New Roman" panose="02020603050405020304" pitchFamily="18" charset="0"/>
              </a:rPr>
            </a:br>
            <a:r>
              <a:rPr lang="en-US" sz="2600" b="1" dirty="0">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those nations have no knowledge of God’s rules.</a:t>
            </a:r>
          </a:p>
          <a:p>
            <a:r>
              <a:rPr lang="en-US" sz="2600" b="1" dirty="0">
                <a:latin typeface="Times New Roman" panose="02020603050405020304" pitchFamily="18" charset="0"/>
                <a:ea typeface="Times New Roman" panose="02020603050405020304" pitchFamily="18" charset="0"/>
              </a:rPr>
              <a:t>Praise the Lord!</a:t>
            </a:r>
            <a:endParaRPr lang="en-US" sz="2600" dirty="0"/>
          </a:p>
        </p:txBody>
      </p:sp>
    </p:spTree>
    <p:extLst>
      <p:ext uri="{BB962C8B-B14F-4D97-AF65-F5344CB8AC3E}">
        <p14:creationId xmlns:p14="http://schemas.microsoft.com/office/powerpoint/2010/main" val="257726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76200"/>
            <a:ext cx="9143999"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The Old Testament Story, Land, &amp; Backdrop</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8744596"/>
              </p:ext>
            </p:extLst>
          </p:nvPr>
        </p:nvGraphicFramePr>
        <p:xfrm>
          <a:off x="228600" y="922146"/>
          <a:ext cx="8686800" cy="4175064"/>
        </p:xfrm>
        <a:graphic>
          <a:graphicData uri="http://schemas.openxmlformats.org/drawingml/2006/table">
            <a:tbl>
              <a:tblPr firstRow="1" bandRow="1">
                <a:tableStyleId>{FABFCF23-3B69-468F-B69F-88F6DE6A72F2}</a:tableStyleId>
              </a:tblPr>
              <a:tblGrid>
                <a:gridCol w="3657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Empire in Control (Dates)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Date (BCE)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Event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457200" marR="0" indent="-45720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Neo-Babylonian Dynasty across Middle East (612 - 539)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581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Fall of Judah to Babylon</a:t>
                      </a:r>
                    </a:p>
                    <a:p>
                      <a:pPr marL="0" marR="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Exile - Babylonian control Judah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Persia across Middle East (539 - 331)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538</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444</a:t>
                      </a:r>
                    </a:p>
                    <a:p>
                      <a:pPr marL="0" marR="0" algn="ctr">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440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tabLst>
                          <a:tab pos="2590800" algn="r"/>
                        </a:tabLst>
                      </a:pPr>
                      <a:r>
                        <a:rPr lang="en-US" sz="1800">
                          <a:effectLst/>
                          <a:latin typeface="Times New Roman" panose="02020603050405020304" pitchFamily="18" charset="0"/>
                          <a:cs typeface="Times New Roman" panose="02020603050405020304" pitchFamily="18" charset="0"/>
                        </a:rPr>
                        <a:t>Jews begin return from Exile	Persia</a:t>
                      </a:r>
                    </a:p>
                    <a:p>
                      <a:pPr marL="0" marR="0" algn="l">
                        <a:lnSpc>
                          <a:spcPct val="107000"/>
                        </a:lnSpc>
                        <a:spcBef>
                          <a:spcPts val="0"/>
                        </a:spcBef>
                        <a:spcAft>
                          <a:spcPts val="0"/>
                        </a:spcAft>
                        <a:tabLst>
                          <a:tab pos="2590800" algn="r"/>
                        </a:tabLst>
                      </a:pPr>
                      <a:r>
                        <a:rPr lang="en-US" sz="1800">
                          <a:effectLst/>
                          <a:latin typeface="Times New Roman" panose="02020603050405020304" pitchFamily="18" charset="0"/>
                          <a:cs typeface="Times New Roman" panose="02020603050405020304" pitchFamily="18" charset="0"/>
                        </a:rPr>
                        <a:t>Jerusalem &amp; Temple rebuilt	controls</a:t>
                      </a:r>
                    </a:p>
                    <a:p>
                      <a:pPr marL="0" marR="0" algn="l">
                        <a:lnSpc>
                          <a:spcPct val="107000"/>
                        </a:lnSpc>
                        <a:spcBef>
                          <a:spcPts val="0"/>
                        </a:spcBef>
                        <a:spcAft>
                          <a:spcPts val="290"/>
                        </a:spcAft>
                        <a:tabLst>
                          <a:tab pos="2590800" algn="r"/>
                        </a:tabLst>
                      </a:pPr>
                      <a:r>
                        <a:rPr lang="en-US" sz="1800">
                          <a:effectLst/>
                          <a:latin typeface="Times New Roman" panose="02020603050405020304" pitchFamily="18" charset="0"/>
                          <a:cs typeface="Times New Roman" panose="02020603050405020304" pitchFamily="18" charset="0"/>
                        </a:rPr>
                        <a:t>End of Old Testament story	Judah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457200" marR="0" indent="-45720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Alexander the Great/Greek conquers the Middle East (339 - 331)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332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Judah conquered by Alexander the Great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Greek Divided Kingdom: </a:t>
                      </a:r>
                    </a:p>
                    <a:p>
                      <a:pPr marL="0" marR="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Ptolomics and Seleucids (329 - 63)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329</a:t>
                      </a:r>
                    </a:p>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180</a:t>
                      </a:r>
                    </a:p>
                    <a:p>
                      <a:pPr marL="0" marR="0" algn="ctr">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160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Judah controlled by Ptolomic Empire</a:t>
                      </a:r>
                    </a:p>
                    <a:p>
                      <a:pPr marL="0" marR="0" algn="l">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Judah controlled by Selucid Empire</a:t>
                      </a:r>
                    </a:p>
                    <a:p>
                      <a:pPr marL="0" marR="0" algn="l">
                        <a:lnSpc>
                          <a:spcPct val="107000"/>
                        </a:lnSpc>
                        <a:spcBef>
                          <a:spcPts val="0"/>
                        </a:spcBef>
                        <a:spcAft>
                          <a:spcPts val="290"/>
                        </a:spcAft>
                      </a:pPr>
                      <a:r>
                        <a:rPr lang="en-US" sz="1800">
                          <a:effectLst/>
                          <a:latin typeface="Times New Roman" panose="02020603050405020304" pitchFamily="18" charset="0"/>
                          <a:cs typeface="Times New Roman" panose="02020603050405020304" pitchFamily="18" charset="0"/>
                        </a:rPr>
                        <a:t>Judah self-rule; Hasmodian Dynasty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Romans Conquer the Western World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63</a:t>
                      </a:r>
                    </a:p>
                    <a:p>
                      <a:pPr marL="0" marR="0" algn="ctr">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40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6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gn="l">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Judah conquered by Pompey for Rome</a:t>
                      </a:r>
                    </a:p>
                    <a:p>
                      <a:pPr marL="0" marR="0" algn="l">
                        <a:lnSpc>
                          <a:spcPct val="107000"/>
                        </a:lnSpc>
                        <a:spcBef>
                          <a:spcPts val="0"/>
                        </a:spcBef>
                        <a:spcAft>
                          <a:spcPts val="290"/>
                        </a:spcAft>
                      </a:pPr>
                      <a:r>
                        <a:rPr lang="en-US" sz="1800" dirty="0">
                          <a:effectLst/>
                          <a:latin typeface="Times New Roman" panose="02020603050405020304" pitchFamily="18" charset="0"/>
                          <a:cs typeface="Times New Roman" panose="02020603050405020304" pitchFamily="18" charset="0"/>
                        </a:rPr>
                        <a:t>Rome makes Herod King of Judaea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837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Next sessions!</a:t>
            </a:r>
          </a:p>
        </p:txBody>
      </p:sp>
      <p:sp>
        <p:nvSpPr>
          <p:cNvPr id="2" name="Rectangle 1"/>
          <p:cNvSpPr/>
          <p:nvPr/>
        </p:nvSpPr>
        <p:spPr>
          <a:xfrm>
            <a:off x="762000" y="2667000"/>
            <a:ext cx="2743200" cy="533400"/>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Rectangle 3"/>
          <p:cNvSpPr/>
          <p:nvPr/>
        </p:nvSpPr>
        <p:spPr>
          <a:xfrm>
            <a:off x="228600" y="1981200"/>
            <a:ext cx="8686800" cy="3016210"/>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Nov. 6 </a:t>
            </a:r>
            <a:r>
              <a:rPr lang="en-US" sz="3200" dirty="0">
                <a:latin typeface="Times New Roman" panose="02020603050405020304" pitchFamily="18" charset="0"/>
                <a:cs typeface="Times New Roman" panose="02020603050405020304" pitchFamily="18" charset="0"/>
              </a:rPr>
              <a:t>- NT: Israel during the Life of Jesus</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Dec. _______?? - NT: From Jesus to Constantine: The Early Church</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Jan. 8 - Israel from Constantine through WWII</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Feb. 12 - Israel since WWII</a:t>
            </a:r>
          </a:p>
        </p:txBody>
      </p:sp>
    </p:spTree>
    <p:extLst>
      <p:ext uri="{BB962C8B-B14F-4D97-AF65-F5344CB8AC3E}">
        <p14:creationId xmlns:p14="http://schemas.microsoft.com/office/powerpoint/2010/main" val="20744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11314"/>
            <a:ext cx="9143999" cy="584775"/>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Religions of the Middle East on the Eve of Rome</a:t>
            </a:r>
            <a:endParaRPr lang="en-US" sz="3200" b="1" dirty="0"/>
          </a:p>
        </p:txBody>
      </p:sp>
      <p:sp>
        <p:nvSpPr>
          <p:cNvPr id="8" name="Rectangle 7"/>
          <p:cNvSpPr/>
          <p:nvPr/>
        </p:nvSpPr>
        <p:spPr>
          <a:xfrm>
            <a:off x="228600" y="1524000"/>
            <a:ext cx="8915400" cy="3416320"/>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Egypt, Mesopotamia, Greece and Roman ancient religions were all a pantheon of local gods with human attributes and powers of/over nature.</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Judaism introduced the idea of monotheistic supreme God over all things who was only good.</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Zoroastrianism was introduced when the Persian Empire ruled the area (539-331 BCE).</a:t>
            </a:r>
          </a:p>
        </p:txBody>
      </p:sp>
    </p:spTree>
    <p:extLst>
      <p:ext uri="{BB962C8B-B14F-4D97-AF65-F5344CB8AC3E}">
        <p14:creationId xmlns:p14="http://schemas.microsoft.com/office/powerpoint/2010/main" val="264148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0" y="2286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Zoroastrianism</a:t>
            </a:r>
            <a:endParaRPr lang="en-US" sz="3200" b="1" dirty="0"/>
          </a:p>
        </p:txBody>
      </p:sp>
      <p:sp>
        <p:nvSpPr>
          <p:cNvPr id="8" name="Rectangle 7"/>
          <p:cNvSpPr/>
          <p:nvPr/>
        </p:nvSpPr>
        <p:spPr>
          <a:xfrm>
            <a:off x="76201" y="813375"/>
            <a:ext cx="8991600" cy="6124754"/>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	The Religion of Ancient Persia (Iran); introduced to the West through Cyrus and Darius. </a:t>
            </a:r>
            <a:r>
              <a:rPr lang="en-US" sz="2800" dirty="0" err="1">
                <a:latin typeface="Times New Roman" panose="02020603050405020304" pitchFamily="18" charset="0"/>
                <a:cs typeface="Times New Roman" panose="02020603050405020304" pitchFamily="18" charset="0"/>
              </a:rPr>
              <a:t>Zoraster</a:t>
            </a:r>
            <a:r>
              <a:rPr lang="en-US" sz="2800" dirty="0">
                <a:latin typeface="Times New Roman" panose="02020603050405020304" pitchFamily="18" charset="0"/>
                <a:cs typeface="Times New Roman" panose="02020603050405020304" pitchFamily="18" charset="0"/>
              </a:rPr>
              <a:t> lived in the 7th century, or perhaps the 10th century BCE, and taught the way of truth, or wisdom. He declared that there is only one god among the Persian pantheon: The Supreme Being, the deity of wisdom, </a:t>
            </a:r>
            <a:r>
              <a:rPr lang="en-US" sz="2800" dirty="0" err="1">
                <a:latin typeface="Times New Roman" panose="02020603050405020304" pitchFamily="18" charset="0"/>
                <a:cs typeface="Times New Roman" panose="02020603050405020304" pitchFamily="18" charset="0"/>
              </a:rPr>
              <a:t>Ahura</a:t>
            </a:r>
            <a:r>
              <a:rPr lang="en-US" sz="2800" dirty="0">
                <a:latin typeface="Times New Roman" panose="02020603050405020304" pitchFamily="18" charset="0"/>
                <a:cs typeface="Times New Roman" panose="02020603050405020304" pitchFamily="18" charset="0"/>
              </a:rPr>
              <a:t> Mazda (Lord who is Wise), who is only good. Leading characteristics include the battle between good (wisdom) and evil (deceit), human free will, truth, an afterlife in either heaven or hell, the coming of a messiah, and the future victory of good. Key sayings include: “Good Thoughts, Good Words, Good Deeds.” “There is only one path and that is the path of Truth.” “Do the right thing because it is the right thing to do, and then all beneficial rewards will come to you also.”</a:t>
            </a:r>
          </a:p>
        </p:txBody>
      </p:sp>
    </p:spTree>
    <p:extLst>
      <p:ext uri="{BB962C8B-B14F-4D97-AF65-F5344CB8AC3E}">
        <p14:creationId xmlns:p14="http://schemas.microsoft.com/office/powerpoint/2010/main" val="12189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0" y="482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Zoroastrianism</a:t>
            </a:r>
            <a:endParaRPr lang="en-US" sz="3200" b="1" dirty="0"/>
          </a:p>
        </p:txBody>
      </p:sp>
      <p:sp>
        <p:nvSpPr>
          <p:cNvPr id="8" name="Rectangle 7"/>
          <p:cNvSpPr/>
          <p:nvPr/>
        </p:nvSpPr>
        <p:spPr>
          <a:xfrm>
            <a:off x="76201" y="1412081"/>
            <a:ext cx="8991600" cy="3693319"/>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	Followers of Zoroastrianism were known as magi, or wise men. (Is this the context for the 3 Magi who came when Jesus was born?) Yet the term also had a more general meaning in the ancient world.</a:t>
            </a:r>
          </a:p>
          <a:p>
            <a:pPr lvl="1">
              <a:spcAft>
                <a:spcPts val="1200"/>
              </a:spcAft>
            </a:pPr>
            <a:r>
              <a:rPr lang="en-US" sz="2800" i="1" dirty="0">
                <a:latin typeface="Times New Roman" panose="02020603050405020304" pitchFamily="18" charset="0"/>
                <a:cs typeface="Times New Roman" panose="02020603050405020304" pitchFamily="18" charset="0"/>
              </a:rPr>
              <a:t>Note: Zoroastrianism was suppressed by the Muslim conquerors of Persia/Iran from the AD 7th century onwards. (Current estimate is 2.6 million followers, mostly living in Iran.)</a:t>
            </a:r>
          </a:p>
        </p:txBody>
      </p:sp>
    </p:spTree>
    <p:extLst>
      <p:ext uri="{BB962C8B-B14F-4D97-AF65-F5344CB8AC3E}">
        <p14:creationId xmlns:p14="http://schemas.microsoft.com/office/powerpoint/2010/main" val="38619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11314"/>
            <a:ext cx="9143999" cy="1200329"/>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Backdrop of Religions not directly affecting the Middle East</a:t>
            </a:r>
            <a:endParaRPr lang="en-US" sz="3600" b="1" dirty="0"/>
          </a:p>
        </p:txBody>
      </p:sp>
      <p:sp>
        <p:nvSpPr>
          <p:cNvPr id="8" name="Rectangle 7"/>
          <p:cNvSpPr/>
          <p:nvPr/>
        </p:nvSpPr>
        <p:spPr>
          <a:xfrm>
            <a:off x="228600" y="2133600"/>
            <a:ext cx="8915400" cy="1538883"/>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Confucius (551-479 BCE), Chinese Philosopher. Father of Confucianism.</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Buddha (550-480 BCE), India. Father of Buddhism. </a:t>
            </a:r>
          </a:p>
        </p:txBody>
      </p:sp>
    </p:spTree>
    <p:extLst>
      <p:ext uri="{BB962C8B-B14F-4D97-AF65-F5344CB8AC3E}">
        <p14:creationId xmlns:p14="http://schemas.microsoft.com/office/powerpoint/2010/main" val="12292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76200"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Term Definitions</a:t>
            </a:r>
            <a:endParaRPr lang="en-US" sz="3200" b="1" dirty="0"/>
          </a:p>
        </p:txBody>
      </p:sp>
      <p:sp>
        <p:nvSpPr>
          <p:cNvPr id="8" name="Rectangle 7"/>
          <p:cNvSpPr/>
          <p:nvPr/>
        </p:nvSpPr>
        <p:spPr>
          <a:xfrm>
            <a:off x="76200" y="914400"/>
            <a:ext cx="8991600" cy="5786199"/>
          </a:xfrm>
          <a:prstGeom prst="rect">
            <a:avLst/>
          </a:prstGeom>
        </p:spPr>
        <p:txBody>
          <a:bodyPr wrap="square">
            <a:spAutoFit/>
          </a:bodyPr>
          <a:lstStyle/>
          <a:p>
            <a:pPr marL="342900" marR="0" indent="-342900">
              <a:spcBef>
                <a:spcPts val="0"/>
              </a:spcBef>
              <a:spcAft>
                <a:spcPts val="6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The Hebrews</a:t>
            </a:r>
            <a:r>
              <a:rPr lang="en-US" sz="2400" dirty="0">
                <a:latin typeface="Times New Roman" panose="02020603050405020304" pitchFamily="18" charset="0"/>
                <a:ea typeface="Times New Roman" panose="02020603050405020304" pitchFamily="18" charset="0"/>
              </a:rPr>
              <a:t>: Ethnic term for the ancient Semitic people tracing their lineage back to Jacob. Etymology of the word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ibrî</a:t>
            </a:r>
            <a:r>
              <a:rPr lang="en-US" sz="2400" i="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probably means “one from the other side (of the river).” This term is used throughout the Old Testament for God’s chosen people.</a:t>
            </a:r>
          </a:p>
          <a:p>
            <a:pPr marL="342900" marR="0" indent="-342900">
              <a:spcBef>
                <a:spcPts val="0"/>
              </a:spcBef>
              <a:spcAft>
                <a:spcPts val="6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The Israelites</a:t>
            </a:r>
            <a:r>
              <a:rPr lang="en-US" sz="2400" dirty="0">
                <a:latin typeface="Times New Roman" panose="02020603050405020304" pitchFamily="18" charset="0"/>
                <a:ea typeface="Times New Roman" panose="02020603050405020304" pitchFamily="18" charset="0"/>
              </a:rPr>
              <a:t>: A term for the people who traced their lineage back to Jacob, also called Israel.  This term is used in the Old Testament primarily in two ways: 1) In the earlier part of the Old Testament for God’s chosen people, 2) In the latter part of the Old Testament for the people of the northern kingdom of Israel. </a:t>
            </a:r>
          </a:p>
          <a:p>
            <a:pPr marL="342900" marR="0" indent="-342900">
              <a:spcBef>
                <a:spcPts val="0"/>
              </a:spcBef>
              <a:spcAft>
                <a:spcPts val="6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The Jews</a:t>
            </a:r>
            <a:r>
              <a:rPr lang="en-US" sz="2400" dirty="0">
                <a:latin typeface="Times New Roman" panose="02020603050405020304" pitchFamily="18" charset="0"/>
                <a:ea typeface="Times New Roman" panose="02020603050405020304" pitchFamily="18" charset="0"/>
              </a:rPr>
              <a:t>: Ethnic and religious term for people who trace their heritage back to the people in the southern kingdom of Judah. This term is used only in the very later parts of the Old Testament, but throughout the New Testament. Since the time of the New Testament, it is used as an ethnic term (if a person has a Jewish mother) as well as a religious term (if a person practices Judaism). </a:t>
            </a:r>
          </a:p>
        </p:txBody>
      </p:sp>
    </p:spTree>
    <p:extLst>
      <p:ext uri="{BB962C8B-B14F-4D97-AF65-F5344CB8AC3E}">
        <p14:creationId xmlns:p14="http://schemas.microsoft.com/office/powerpoint/2010/main" val="12041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0" y="3810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Roman Empire</a:t>
            </a:r>
            <a:endParaRPr lang="en-US" sz="3200" b="1" dirty="0"/>
          </a:p>
        </p:txBody>
      </p:sp>
      <p:sp>
        <p:nvSpPr>
          <p:cNvPr id="8" name="Rectangle 7"/>
          <p:cNvSpPr/>
          <p:nvPr/>
        </p:nvSpPr>
        <p:spPr>
          <a:xfrm>
            <a:off x="76201" y="1143000"/>
            <a:ext cx="8991600" cy="5416868"/>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	The Western world is greatly shaped by the ancient Roman Empire. The Roman Empire dated in the West officially from 27 BCE - CE 476, and in the east from 27 BCE - CE 1453. It drew upon Greek values and reinterpreted them in strength, loyalty, and practicality across the Mediterranean world for 500 years in the West and 1,500 years in the East.</a:t>
            </a:r>
          </a:p>
          <a:p>
            <a:pPr>
              <a:spcAft>
                <a:spcPts val="1200"/>
              </a:spcAft>
            </a:pPr>
            <a:r>
              <a:rPr lang="en-US" sz="2800" dirty="0">
                <a:latin typeface="Times New Roman" panose="02020603050405020304" pitchFamily="18" charset="0"/>
                <a:cs typeface="Times New Roman" panose="02020603050405020304" pitchFamily="18" charset="0"/>
              </a:rPr>
              <a:t>	At its height (CE 117) the Empire controlled nearly 2 million square miles and included 20% of the world’s population (70 million people). Its capitals were the largest cities in the world: Rome from 100 BCE – CE c.400, and Constantinople (New Rome) after AD 500.</a:t>
            </a:r>
          </a:p>
        </p:txBody>
      </p:sp>
    </p:spTree>
    <p:extLst>
      <p:ext uri="{BB962C8B-B14F-4D97-AF65-F5344CB8AC3E}">
        <p14:creationId xmlns:p14="http://schemas.microsoft.com/office/powerpoint/2010/main" val="285541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0" y="3810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Roman Empire</a:t>
            </a:r>
            <a:endParaRPr lang="en-US" sz="3200" b="1" dirty="0"/>
          </a:p>
        </p:txBody>
      </p:sp>
      <p:sp>
        <p:nvSpPr>
          <p:cNvPr id="8" name="Rectangle 7"/>
          <p:cNvSpPr/>
          <p:nvPr/>
        </p:nvSpPr>
        <p:spPr>
          <a:xfrm>
            <a:off x="76200" y="965775"/>
            <a:ext cx="8991600" cy="5847755"/>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	Early on the empire brought unprecedented political stability and prosperity known as the </a:t>
            </a:r>
            <a:r>
              <a:rPr lang="en-US" sz="2800" i="1" dirty="0" err="1">
                <a:latin typeface="Times New Roman" panose="02020603050405020304" pitchFamily="18" charset="0"/>
                <a:cs typeface="Times New Roman" panose="02020603050405020304" pitchFamily="18" charset="0"/>
              </a:rPr>
              <a:t>Pax</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Romana</a:t>
            </a:r>
            <a:r>
              <a:rPr lang="en-US" sz="2800" dirty="0">
                <a:latin typeface="Times New Roman" panose="02020603050405020304" pitchFamily="18" charset="0"/>
                <a:cs typeface="Times New Roman" panose="02020603050405020304" pitchFamily="18" charset="0"/>
              </a:rPr>
              <a:t>, or “Roman Peace.” </a:t>
            </a:r>
          </a:p>
          <a:p>
            <a:pPr>
              <a:spcAft>
                <a:spcPts val="1200"/>
              </a:spcAft>
            </a:pPr>
            <a:r>
              <a:rPr lang="en-US" sz="2800" dirty="0">
                <a:latin typeface="Times New Roman" panose="02020603050405020304" pitchFamily="18" charset="0"/>
                <a:cs typeface="Times New Roman" panose="02020603050405020304" pitchFamily="18" charset="0"/>
              </a:rPr>
              <a:t>	The Roman Empire was among the most powerful economic, cultural, political and military forces in the world of its time. The longevity and vast extent of the empire ensured the lasting influence of Latin and Greek language, culture, religion, inventions, architecture, philosophy, law and forms of government on the empire's descendants. By means of European colonialism following the Renaissance, and their descendant states, Greco Roman and </a:t>
            </a:r>
            <a:r>
              <a:rPr lang="en-US" sz="2800" dirty="0" err="1">
                <a:latin typeface="Times New Roman" panose="02020603050405020304" pitchFamily="18" charset="0"/>
                <a:cs typeface="Times New Roman" panose="02020603050405020304" pitchFamily="18" charset="0"/>
              </a:rPr>
              <a:t>Judaeo-Christian</a:t>
            </a:r>
            <a:r>
              <a:rPr lang="en-US" sz="2800" dirty="0">
                <a:latin typeface="Times New Roman" panose="02020603050405020304" pitchFamily="18" charset="0"/>
                <a:cs typeface="Times New Roman" panose="02020603050405020304" pitchFamily="18" charset="0"/>
              </a:rPr>
              <a:t> culture was exported on a worldwide scale, playing a crucial role in the development of the modern world.</a:t>
            </a:r>
          </a:p>
        </p:txBody>
      </p:sp>
    </p:spTree>
    <p:extLst>
      <p:ext uri="{BB962C8B-B14F-4D97-AF65-F5344CB8AC3E}">
        <p14:creationId xmlns:p14="http://schemas.microsoft.com/office/powerpoint/2010/main" val="30462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19744" y="-10886"/>
            <a:ext cx="8991599" cy="954107"/>
          </a:xfrm>
          <a:prstGeom prst="rect">
            <a:avLst/>
          </a:prstGeom>
        </p:spPr>
        <p:txBody>
          <a:bodyPr wrap="square">
            <a:spAutoFit/>
          </a:bodyPr>
          <a:lstStyle/>
          <a:p>
            <a:pPr algn="ctr"/>
            <a:r>
              <a:rPr lang="en-US" sz="2800" b="1" dirty="0">
                <a:latin typeface="Times New Roman" panose="02020603050405020304" pitchFamily="18" charset="0"/>
                <a:ea typeface="Times New Roman" panose="02020603050405020304" pitchFamily="18" charset="0"/>
              </a:rPr>
              <a:t>Roman culture and ideals dramatically shaped the Western Culture, even to today.</a:t>
            </a:r>
            <a:endParaRPr lang="en-US" sz="2800" b="1" dirty="0"/>
          </a:p>
        </p:txBody>
      </p:sp>
      <p:sp>
        <p:nvSpPr>
          <p:cNvPr id="8" name="Rectangle 7"/>
          <p:cNvSpPr/>
          <p:nvPr/>
        </p:nvSpPr>
        <p:spPr>
          <a:xfrm>
            <a:off x="76200" y="914400"/>
            <a:ext cx="8991600" cy="6001643"/>
          </a:xfrm>
          <a:prstGeom prst="rect">
            <a:avLst/>
          </a:prstGeom>
        </p:spPr>
        <p:txBody>
          <a:bodyPr wrap="square">
            <a:spAutoFit/>
          </a:bodyPr>
          <a:lstStyle/>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Latin gave rise to the romantic languages of Europe (even the word “romantic” comes from the word “Rome”), and 60% of English words are Roman in origin.</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“Roman arch” and other innovations revitalized architecture.</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Science: Rationalism, observation, objectivity. Medicine, biology, and other disciplines use Latin and Greek names. Seven of our planets are named after Roman gods.</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Politics: The Roman ideals of republic, representative government, citizenship, and justice. </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Art: Took Greek concepts of perfection and transposed it into real, dynamic life.</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Military: The Roman system is still taught at West Point. Rome rid the seas of piracy!</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Inventions and innovation: Roman culture borrowed and improved from other cultures; pragmatism brought great success, such as the Roman system of transportation and roads.</a:t>
            </a:r>
          </a:p>
        </p:txBody>
      </p:sp>
    </p:spTree>
    <p:extLst>
      <p:ext uri="{BB962C8B-B14F-4D97-AF65-F5344CB8AC3E}">
        <p14:creationId xmlns:p14="http://schemas.microsoft.com/office/powerpoint/2010/main" val="25665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228600"/>
            <a:ext cx="7317105" cy="1219200"/>
          </a:xfrm>
        </p:spPr>
        <p:txBody>
          <a:bodyPr anchor="t">
            <a:noAutofit/>
          </a:bodyPr>
          <a:lstStyle/>
          <a:p>
            <a:r>
              <a:rPr lang="en-US" sz="4000" b="1" dirty="0">
                <a:latin typeface="Times New Roman" panose="02020603050405020304" pitchFamily="18" charset="0"/>
                <a:cs typeface="Times New Roman" panose="02020603050405020304" pitchFamily="18" charset="0"/>
              </a:rPr>
              <a:t>History of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the Holy Land</a:t>
            </a:r>
          </a:p>
        </p:txBody>
      </p:sp>
      <p:sp>
        <p:nvSpPr>
          <p:cNvPr id="3" name="Subtitle 2"/>
          <p:cNvSpPr>
            <a:spLocks noGrp="1"/>
          </p:cNvSpPr>
          <p:nvPr>
            <p:ph type="subTitle" idx="1"/>
          </p:nvPr>
        </p:nvSpPr>
        <p:spPr>
          <a:xfrm>
            <a:off x="186951" y="5212977"/>
            <a:ext cx="8001000" cy="1420906"/>
          </a:xfrm>
        </p:spPr>
        <p:txBody>
          <a:bodyPr>
            <a:normAutofit lnSpcReduction="10000"/>
          </a:bodyPr>
          <a:lstStyle/>
          <a:p>
            <a:pPr>
              <a:tabLst>
                <a:tab pos="457200" algn="l"/>
              </a:tabLst>
            </a:pPr>
            <a:r>
              <a:rPr lang="en-US" sz="2400" b="1" dirty="0">
                <a:latin typeface="Times New Roman" panose="02020603050405020304" pitchFamily="18" charset="0"/>
                <a:cs typeface="Times New Roman" panose="02020603050405020304" pitchFamily="18" charset="0"/>
              </a:rPr>
              <a:t>By Rev. David Werner</a:t>
            </a:r>
          </a:p>
          <a:p>
            <a:pPr>
              <a:tabLst>
                <a:tab pos="457200" algn="l"/>
              </a:tabLst>
            </a:pPr>
            <a:r>
              <a:rPr lang="en-US" sz="2400" b="1" dirty="0">
                <a:latin typeface="Times New Roman" panose="02020603050405020304" pitchFamily="18" charset="0"/>
                <a:cs typeface="Times New Roman" panose="02020603050405020304" pitchFamily="18" charset="0"/>
              </a:rPr>
              <a:t>Sun., Nov. 6, 2016</a:t>
            </a:r>
          </a:p>
          <a:p>
            <a:pPr>
              <a:tabLst>
                <a:tab pos="457200" algn="l"/>
              </a:tabLst>
            </a:pPr>
            <a:endParaRPr lang="en-US" sz="2400" b="1" dirty="0">
              <a:latin typeface="Times New Roman" panose="02020603050405020304" pitchFamily="18" charset="0"/>
              <a:cs typeface="Times New Roman" panose="02020603050405020304" pitchFamily="18" charset="0"/>
            </a:endParaRPr>
          </a:p>
          <a:p>
            <a:pPr>
              <a:tabLst>
                <a:tab pos="457200" algn="l"/>
              </a:tabLst>
            </a:pPr>
            <a:r>
              <a:rPr lang="en-US" sz="3200" b="1" dirty="0">
                <a:latin typeface="Times New Roman" panose="02020603050405020304" pitchFamily="18" charset="0"/>
                <a:cs typeface="Times New Roman" panose="02020603050405020304" pitchFamily="18" charset="0"/>
              </a:rPr>
              <a:t>Session #3: The Earthly Life of Jesus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Image result for 1st temple of jerusal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5197" y="657420"/>
            <a:ext cx="3197225" cy="2192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76200"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Roman Empire: Early Dates</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2797406990"/>
              </p:ext>
            </p:extLst>
          </p:nvPr>
        </p:nvGraphicFramePr>
        <p:xfrm>
          <a:off x="163286" y="762000"/>
          <a:ext cx="8828314" cy="6006218"/>
        </p:xfrm>
        <a:graphic>
          <a:graphicData uri="http://schemas.openxmlformats.org/drawingml/2006/table">
            <a:tbl>
              <a:tblPr firstRow="1" bandRow="1">
                <a:tableStyleId>{5FD0F851-EC5A-4D38-B0AD-8093EC10F338}</a:tableStyleId>
              </a:tblPr>
              <a:tblGrid>
                <a:gridCol w="1261189">
                  <a:extLst>
                    <a:ext uri="{9D8B030D-6E8A-4147-A177-3AD203B41FA5}">
                      <a16:colId xmlns:a16="http://schemas.microsoft.com/office/drawing/2014/main" val="20000"/>
                    </a:ext>
                  </a:extLst>
                </a:gridCol>
                <a:gridCol w="7567125">
                  <a:extLst>
                    <a:ext uri="{9D8B030D-6E8A-4147-A177-3AD203B41FA5}">
                      <a16:colId xmlns:a16="http://schemas.microsoft.com/office/drawing/2014/main" val="20001"/>
                    </a:ext>
                  </a:extLst>
                </a:gridCol>
              </a:tblGrid>
              <a:tr h="296837">
                <a:tc>
                  <a:txBody>
                    <a:bodyPr/>
                    <a:lstStyle/>
                    <a:p>
                      <a:pPr algn="l" fontAlgn="ctr"/>
                      <a:r>
                        <a:rPr lang="en-US" sz="2400" b="0" u="none" strike="noStrike" dirty="0">
                          <a:effectLst/>
                          <a:latin typeface="Times New Roman" panose="02020603050405020304" pitchFamily="18" charset="0"/>
                          <a:cs typeface="Times New Roman" panose="02020603050405020304" pitchFamily="18" charset="0"/>
                        </a:rPr>
                        <a:t>753 BCE</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u="none" strike="noStrike" dirty="0">
                          <a:effectLst/>
                          <a:latin typeface="Times New Roman" panose="02020603050405020304" pitchFamily="18" charset="0"/>
                          <a:cs typeface="Times New Roman" panose="02020603050405020304" pitchFamily="18" charset="0"/>
                        </a:rPr>
                        <a:t>Legendary founding of  Rome</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7179">
                <a:tc>
                  <a:txBody>
                    <a:bodyPr/>
                    <a:lstStyle/>
                    <a:p>
                      <a:pPr algn="l" fontAlgn="ctr"/>
                      <a:r>
                        <a:rPr lang="en-US" sz="2400" u="none" strike="noStrike">
                          <a:effectLst/>
                          <a:latin typeface="Times New Roman" panose="02020603050405020304" pitchFamily="18" charset="0"/>
                          <a:cs typeface="Times New Roman" panose="02020603050405020304" pitchFamily="18" charset="0"/>
                        </a:rPr>
                        <a:t>509</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a:effectLst/>
                          <a:latin typeface="Times New Roman" panose="02020603050405020304" pitchFamily="18" charset="0"/>
                          <a:cs typeface="Times New Roman" panose="02020603050405020304" pitchFamily="18" charset="0"/>
                        </a:rPr>
                        <a:t>Romans ousted their neighboring Etruscan conquerors and formed a republic</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0398">
                <a:tc>
                  <a:txBody>
                    <a:bodyPr/>
                    <a:lstStyle/>
                    <a:p>
                      <a:pPr algn="l" fontAlgn="ctr"/>
                      <a:r>
                        <a:rPr lang="en-US" sz="2400" u="none" strike="noStrike">
                          <a:effectLst/>
                          <a:latin typeface="Times New Roman" panose="02020603050405020304" pitchFamily="18" charset="0"/>
                          <a:cs typeface="Times New Roman" panose="02020603050405020304" pitchFamily="18" charset="0"/>
                        </a:rPr>
                        <a:t>146</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a:effectLst/>
                          <a:latin typeface="Times New Roman" panose="02020603050405020304" pitchFamily="18" charset="0"/>
                          <a:cs typeface="Times New Roman" panose="02020603050405020304" pitchFamily="18" charset="0"/>
                        </a:rPr>
                        <a:t>Rome conquers Corinth marking the expansion of the Roman Republic</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7179">
                <a:tc>
                  <a:txBody>
                    <a:bodyPr/>
                    <a:lstStyle/>
                    <a:p>
                      <a:pPr algn="l" fontAlgn="ctr"/>
                      <a:r>
                        <a:rPr lang="en-US" sz="2400" u="none" strike="noStrike">
                          <a:effectLst/>
                          <a:latin typeface="Times New Roman" panose="02020603050405020304" pitchFamily="18" charset="0"/>
                          <a:cs typeface="Times New Roman" panose="02020603050405020304" pitchFamily="18" charset="0"/>
                        </a:rPr>
                        <a:t>63</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a:effectLst/>
                          <a:latin typeface="Times New Roman" panose="02020603050405020304" pitchFamily="18" charset="0"/>
                          <a:cs typeface="Times New Roman" panose="02020603050405020304" pitchFamily="18" charset="0"/>
                        </a:rPr>
                        <a:t>Roman general Pompey, captures Jerusalem; Palestine becomes tributary to Rome</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6837">
                <a:tc>
                  <a:txBody>
                    <a:bodyPr/>
                    <a:lstStyle/>
                    <a:p>
                      <a:pPr algn="l" fontAlgn="ctr"/>
                      <a:r>
                        <a:rPr lang="en-US" sz="2400" u="none" strike="noStrike">
                          <a:effectLst/>
                          <a:latin typeface="Times New Roman" panose="02020603050405020304" pitchFamily="18" charset="0"/>
                          <a:cs typeface="Times New Roman" panose="02020603050405020304" pitchFamily="18" charset="0"/>
                        </a:rPr>
                        <a:t>44</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a:effectLst/>
                          <a:latin typeface="Times New Roman" panose="02020603050405020304" pitchFamily="18" charset="0"/>
                          <a:cs typeface="Times New Roman" panose="02020603050405020304" pitchFamily="18" charset="0"/>
                        </a:rPr>
                        <a:t>Julius Caesar killed, March 15</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37179">
                <a:tc>
                  <a:txBody>
                    <a:bodyPr/>
                    <a:lstStyle/>
                    <a:p>
                      <a:pPr algn="l" fontAlgn="ctr"/>
                      <a:r>
                        <a:rPr lang="en-US" sz="2400" u="none" strike="noStrike">
                          <a:effectLst/>
                          <a:latin typeface="Times New Roman" panose="02020603050405020304" pitchFamily="18" charset="0"/>
                          <a:cs typeface="Times New Roman" panose="02020603050405020304" pitchFamily="18" charset="0"/>
                        </a:rPr>
                        <a:t>31</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a:effectLst/>
                          <a:latin typeface="Times New Roman" panose="02020603050405020304" pitchFamily="18" charset="0"/>
                          <a:cs typeface="Times New Roman" panose="02020603050405020304" pitchFamily="18" charset="0"/>
                        </a:rPr>
                        <a:t>Battle of Actium: Octavian (the later Emperor Augustus) defeats Cleopatra of Egypt</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0398">
                <a:tc>
                  <a:txBody>
                    <a:bodyPr/>
                    <a:lstStyle/>
                    <a:p>
                      <a:pPr algn="l" fontAlgn="ctr"/>
                      <a:r>
                        <a:rPr lang="en-US" sz="2400" u="none" strike="noStrike">
                          <a:effectLst/>
                          <a:latin typeface="Times New Roman" panose="02020603050405020304" pitchFamily="18" charset="0"/>
                          <a:cs typeface="Times New Roman" panose="02020603050405020304" pitchFamily="18" charset="0"/>
                        </a:rPr>
                        <a:t>27</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a:effectLst/>
                          <a:latin typeface="Times New Roman" panose="02020603050405020304" pitchFamily="18" charset="0"/>
                          <a:cs typeface="Times New Roman" panose="02020603050405020304" pitchFamily="18" charset="0"/>
                        </a:rPr>
                        <a:t>Roman Senate proclaims Octavian as Caesar Augustus, first Roman emperor</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3618">
                <a:tc>
                  <a:txBody>
                    <a:bodyPr/>
                    <a:lstStyle/>
                    <a:p>
                      <a:pPr algn="l" fontAlgn="ctr"/>
                      <a:r>
                        <a:rPr lang="en-US" sz="2400" u="none" strike="noStrike">
                          <a:effectLst/>
                          <a:latin typeface="Times New Roman" panose="02020603050405020304" pitchFamily="18" charset="0"/>
                          <a:cs typeface="Times New Roman" panose="02020603050405020304" pitchFamily="18" charset="0"/>
                        </a:rPr>
                        <a:t>14 CE</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a:effectLst/>
                          <a:latin typeface="Times New Roman" panose="02020603050405020304" pitchFamily="18" charset="0"/>
                          <a:cs typeface="Times New Roman" panose="02020603050405020304" pitchFamily="18" charset="0"/>
                        </a:rPr>
                        <a:t>Augustus dies, Tiberius becomes Emperor</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030740">
                <a:tc>
                  <a:txBody>
                    <a:bodyPr/>
                    <a:lstStyle/>
                    <a:p>
                      <a:pPr algn="l" fontAlgn="ctr"/>
                      <a:r>
                        <a:rPr lang="en-US" sz="2400" u="none" strike="noStrike" dirty="0">
                          <a:effectLst/>
                          <a:latin typeface="Times New Roman" panose="02020603050405020304" pitchFamily="18" charset="0"/>
                          <a:cs typeface="Times New Roman" panose="02020603050405020304" pitchFamily="18" charset="0"/>
                        </a:rPr>
                        <a:t>26</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400" u="none" strike="noStrike" dirty="0">
                          <a:effectLst/>
                          <a:latin typeface="Times New Roman" panose="02020603050405020304" pitchFamily="18" charset="0"/>
                          <a:cs typeface="Times New Roman" panose="02020603050405020304" pitchFamily="18" charset="0"/>
                        </a:rPr>
                        <a:t>Tiberius withdraws to the island of Capri until his death in 37. Sejanus, Prefect of the Praetorian Guard, is left as de facto ruler of Rome.</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7156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r="1000"/>
          <a:stretch/>
        </p:blipFill>
        <p:spPr>
          <a:xfrm>
            <a:off x="533400" y="241973"/>
            <a:ext cx="8077200" cy="63740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517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76200" y="1772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Israel / Judaea in the early Roman Empire</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1918366358"/>
              </p:ext>
            </p:extLst>
          </p:nvPr>
        </p:nvGraphicFramePr>
        <p:xfrm>
          <a:off x="163286" y="971550"/>
          <a:ext cx="8828314" cy="5657850"/>
        </p:xfrm>
        <a:graphic>
          <a:graphicData uri="http://schemas.openxmlformats.org/drawingml/2006/table">
            <a:tbl>
              <a:tblPr firstRow="1" bandRow="1">
                <a:tableStyleId>{5FD0F851-EC5A-4D38-B0AD-8093EC10F338}</a:tableStyleId>
              </a:tblPr>
              <a:tblGrid>
                <a:gridCol w="598714">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296837">
                <a:tc>
                  <a:txBody>
                    <a:bodyPr/>
                    <a:lstStyle/>
                    <a:p>
                      <a:pPr algn="just" fontAlgn="ctr"/>
                      <a:r>
                        <a:rPr lang="en-US" sz="2000" b="0" i="0" u="none" strike="noStrike" dirty="0">
                          <a:solidFill>
                            <a:srgbClr val="000000"/>
                          </a:solidFill>
                          <a:effectLst/>
                          <a:latin typeface="Times New Roman" panose="02020603050405020304" pitchFamily="18" charset="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rPr>
                        <a:t>Maccabean Revolt by the Jews in Judah against Seleucid Empire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7675">
                <a:tc>
                  <a:txBody>
                    <a:bodyPr/>
                    <a:lstStyle/>
                    <a:p>
                      <a:pPr algn="just" fontAlgn="ctr"/>
                      <a:r>
                        <a:rPr lang="en-US" sz="2000" b="0" i="0" u="none" strike="noStrike">
                          <a:solidFill>
                            <a:srgbClr val="000000"/>
                          </a:solidFill>
                          <a:effectLst/>
                          <a:latin typeface="Times New Roman" panose="02020603050405020304" pitchFamily="18" charset="0"/>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Times New Roman" panose="02020603050405020304" pitchFamily="18" charset="0"/>
                        </a:rPr>
                        <a:t>Hasmonean Dynasty rules Judah as vassals of the declining Seleucid Empire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0398">
                <a:tc>
                  <a:txBody>
                    <a:bodyPr/>
                    <a:lstStyle/>
                    <a:p>
                      <a:pPr algn="just" fontAlgn="ctr"/>
                      <a:r>
                        <a:rPr lang="en-US" sz="2000" b="0" i="0" u="none" strike="noStrike" dirty="0">
                          <a:solidFill>
                            <a:srgbClr val="000000"/>
                          </a:solidFill>
                          <a:effectLst/>
                          <a:latin typeface="Times New Roman" panose="02020603050405020304" pitchFamily="18" charset="0"/>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Times New Roman" panose="02020603050405020304" pitchFamily="18" charset="0"/>
                        </a:rPr>
                        <a:t>Hasmonean Dynasty secures autonomous rule and expands to include Samaria, Galilee, Iturea, Perea, and Idumea.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7179">
                <a:tc>
                  <a:txBody>
                    <a:bodyPr/>
                    <a:lstStyle/>
                    <a:p>
                      <a:pPr algn="just" fontAlgn="ctr"/>
                      <a:r>
                        <a:rPr lang="en-US" sz="2000" b="0" i="0" u="none" strike="noStrike">
                          <a:solidFill>
                            <a:srgbClr val="000000"/>
                          </a:solidFill>
                          <a:effectLst/>
                          <a:latin typeface="Times New Roman" panose="02020603050405020304" pitchFamily="18"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Times New Roman" panose="02020603050405020304" pitchFamily="18" charset="0"/>
                        </a:rPr>
                        <a:t>Roman general Pompey defeats the Seleucids in Syria. He also captures Jerusalem and conquers Judah (Roman: Judaea). Judaea becomes tributary to the Roman Republic. The Hasmonean kings serve as client kings to the Roman Republic.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6837">
                <a:tc>
                  <a:txBody>
                    <a:bodyPr/>
                    <a:lstStyle/>
                    <a:p>
                      <a:pPr algn="just" fontAlgn="ctr"/>
                      <a:r>
                        <a:rPr lang="en-US" sz="2000" b="0" i="0" u="none" strike="noStrike">
                          <a:solidFill>
                            <a:srgbClr val="000000"/>
                          </a:solidFill>
                          <a:effectLst/>
                          <a:latin typeface="Times New Roman" panose="02020603050405020304" pitchFamily="18"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Times New Roman" panose="02020603050405020304" pitchFamily="18" charset="0"/>
                        </a:rPr>
                        <a:t>Roman civil war between Pompeii and Julius Caesar. Pompeii defeated.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8625">
                <a:tc>
                  <a:txBody>
                    <a:bodyPr/>
                    <a:lstStyle/>
                    <a:p>
                      <a:pPr algn="just" fontAlgn="ctr"/>
                      <a:r>
                        <a:rPr lang="en-US" sz="2000" b="0" i="0" u="none" strike="noStrike">
                          <a:solidFill>
                            <a:srgbClr val="000000"/>
                          </a:solidFill>
                          <a:effectLst/>
                          <a:latin typeface="Times New Roman" panose="02020603050405020304" pitchFamily="18" charset="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Times New Roman" panose="02020603050405020304" pitchFamily="18" charset="0"/>
                        </a:rPr>
                        <a:t>Maccabean Revolt by the Jews in Judah against Seleucid Empire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algn="just" fontAlgn="ctr"/>
                      <a:r>
                        <a:rPr lang="en-US" sz="2000" b="0" i="0" u="none" strike="noStrike">
                          <a:solidFill>
                            <a:srgbClr val="000000"/>
                          </a:solidFill>
                          <a:effectLst/>
                          <a:latin typeface="Times New Roman" panose="02020603050405020304" pitchFamily="18" charset="0"/>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Times New Roman" panose="02020603050405020304" pitchFamily="18" charset="0"/>
                        </a:rPr>
                        <a:t>Hasmonean Dynasty rules Judah as vassals of the declining Seleucid Empire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3618">
                <a:tc>
                  <a:txBody>
                    <a:bodyPr/>
                    <a:lstStyle/>
                    <a:p>
                      <a:pPr algn="just" fontAlgn="ctr"/>
                      <a:r>
                        <a:rPr lang="en-US" sz="2000" b="0" i="0" u="none" strike="noStrike">
                          <a:solidFill>
                            <a:srgbClr val="000000"/>
                          </a:solidFill>
                          <a:effectLst/>
                          <a:latin typeface="Times New Roman" panose="02020603050405020304" pitchFamily="18" charset="0"/>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rgbClr val="000000"/>
                          </a:solidFill>
                          <a:effectLst/>
                          <a:latin typeface="Times New Roman" panose="02020603050405020304" pitchFamily="18" charset="0"/>
                        </a:rPr>
                        <a:t>Hasmonean Dynasty secures autonomous rule and expands to include Samaria, Galilee, Iturea, Perea, and Idumea.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030740">
                <a:tc>
                  <a:txBody>
                    <a:bodyPr/>
                    <a:lstStyle/>
                    <a:p>
                      <a:pPr algn="just" fontAlgn="ctr"/>
                      <a:r>
                        <a:rPr lang="en-US" sz="2000" b="0" i="0" u="none" strike="noStrike">
                          <a:solidFill>
                            <a:srgbClr val="000000"/>
                          </a:solidFill>
                          <a:effectLst/>
                          <a:latin typeface="Times New Roman" panose="02020603050405020304" pitchFamily="18"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rPr>
                        <a:t>Roman general Pompey defeats the Seleucids in Syria. He also captures Jerusalem and conquers Judah (Roman: Judaea). Judaea becomes tributary to the Roman Republic. The Hasmonean kings serve as client kings to the Roman Republic.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3997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76200" y="1772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Herodian Dynasty</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794432767"/>
              </p:ext>
            </p:extLst>
          </p:nvPr>
        </p:nvGraphicFramePr>
        <p:xfrm>
          <a:off x="157842" y="914400"/>
          <a:ext cx="8828314" cy="5562600"/>
        </p:xfrm>
        <a:graphic>
          <a:graphicData uri="http://schemas.openxmlformats.org/drawingml/2006/table">
            <a:tbl>
              <a:tblPr firstRow="1" bandRow="1">
                <a:tableStyleId>{5FD0F851-EC5A-4D38-B0AD-8093EC10F338}</a:tableStyleId>
              </a:tblPr>
              <a:tblGrid>
                <a:gridCol w="598714">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296837">
                <a:tc>
                  <a:txBody>
                    <a:bodyPr/>
                    <a:lstStyle/>
                    <a:p>
                      <a:pPr algn="just"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134-104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Hasmonean ruler John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Hyrcanus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conquered Edom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Idumea</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and forced the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Edomites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to convert to Judaism. Edomite leader Antipas I converts.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7675">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Antipas I (“the Edomite”) appointed governor of Edom.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0398">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Antipater I (“the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Idumean</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or “the Edomite”), son of Antipas I, serves as chief advisor to Hasmonean king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Hyrcanus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7179">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Roman Civil war between Pompeii and Julius Caesar. Antipater I sides with Caesar.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6837">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As an expression of gratitude, Julius Caesar appoints Antipater I to be procurator of Judaea, Antipater I’s son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Phasael</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Governor of Jerusalem, and Antipater I’s son Herod Governor of Galilee.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8625">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Julius Caesar is assassinated on March 15th (“the Ides of March”).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134-104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Hasmonean ruler John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Hyrcanus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conquered Edom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Idumea</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and forced the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Edomites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to convert to Judaism. Edomite leader Antipas I converts.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3618">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Antipas I (“the Edomite”) appointed governor of Edom.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24203">
                <a:tc>
                  <a:txBody>
                    <a:bodyPr/>
                    <a:lstStyle/>
                    <a:p>
                      <a:pPr algn="just"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Antipater I (“the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Idumean</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or “the Edomite”), son of Antipas I, serves as chief advisor to Hasmonean king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Hyrcanus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0920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76200" y="1772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Herodian Dynasty</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2839288457"/>
              </p:ext>
            </p:extLst>
          </p:nvPr>
        </p:nvGraphicFramePr>
        <p:xfrm>
          <a:off x="157842" y="914400"/>
          <a:ext cx="8828314" cy="4436745"/>
        </p:xfrm>
        <a:graphic>
          <a:graphicData uri="http://schemas.openxmlformats.org/drawingml/2006/table">
            <a:tbl>
              <a:tblPr firstRow="1" bandRow="1">
                <a:tableStyleId>{5FD0F851-EC5A-4D38-B0AD-8093EC10F338}</a:tableStyleId>
              </a:tblPr>
              <a:tblGrid>
                <a:gridCol w="598714">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296837">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Antipater I is murdered by poison.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5275">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Mark Antony comes to Judaea and becomes friends with Herod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Mark Antony elevates Herod to the rank of tetrarch of Jerusalem and Galilee.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7179">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Parthians attack eastern Roman provinces. Herod and his mother Cypros (a Nabataean) escape to Rome, where Herod appeals to the Roman Senate. The Senate proclaims Herod as “King of the Jews,” giving him the whole of Judaea as a vassal kingdom. Herod returns to Judaea and uses Roman soldiers against Antigonus II Mattathias, the last Hasmonean king.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6837">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Herod besieges Jerusalem; defeats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Antigonus</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II Mattathias, the last Hasmonean king.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994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0" y="3810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Herod the Great</a:t>
            </a:r>
            <a:endParaRPr lang="en-US" sz="3200" b="1" dirty="0"/>
          </a:p>
        </p:txBody>
      </p:sp>
      <p:sp>
        <p:nvSpPr>
          <p:cNvPr id="8" name="Rectangle 7"/>
          <p:cNvSpPr/>
          <p:nvPr/>
        </p:nvSpPr>
        <p:spPr>
          <a:xfrm>
            <a:off x="76200" y="965775"/>
            <a:ext cx="8991600" cy="3046988"/>
          </a:xfrm>
          <a:prstGeom prst="rect">
            <a:avLst/>
          </a:prstGeom>
        </p:spPr>
        <p:txBody>
          <a:bodyPr wrap="square">
            <a:spAutoFit/>
          </a:bodyPr>
          <a:lstStyle/>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King of Judaea (the Roman name for the county) 40/37 - 4 BCE.</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Roman Senate appointed him “King of the Jews” in 40 BCE.</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Friend of the Romans, Mark Antony in particular.</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Was of Edomite dissent (a Semitic Arab), but a practicing Jew.</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His grandfather converted to Judaism under threat of losing land holdings. Yet the Jews didn’t count conversion to Judaism under duress to be a legitimate conversion. Herod was raised in a Jewish home and was a practicing Jew.</a:t>
            </a:r>
          </a:p>
        </p:txBody>
      </p:sp>
      <p:pic>
        <p:nvPicPr>
          <p:cNvPr id="1026" name="Picture 2" descr="Image result for http://www.backfirealley.com/files/herod_the_grea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3657600"/>
            <a:ext cx="2724150" cy="2990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8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0" y="3810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Herod the Great</a:t>
            </a:r>
            <a:endParaRPr lang="en-US" sz="3200" b="1" dirty="0"/>
          </a:p>
        </p:txBody>
      </p:sp>
      <p:sp>
        <p:nvSpPr>
          <p:cNvPr id="8" name="Rectangle 7"/>
          <p:cNvSpPr/>
          <p:nvPr/>
        </p:nvSpPr>
        <p:spPr>
          <a:xfrm>
            <a:off x="76200" y="965775"/>
            <a:ext cx="5638800" cy="5262979"/>
          </a:xfrm>
          <a:prstGeom prst="rect">
            <a:avLst/>
          </a:prstGeom>
        </p:spPr>
        <p:txBody>
          <a:bodyPr wrap="square">
            <a:spAutoFit/>
          </a:bodyPr>
          <a:lstStyle/>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Was not popular with the Jewish people. His authority came from Rome, not the Jews.</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Ruthless and despotic, but his control brought stability.</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Terrified of threats to his reign. Ruthlessly crushed any opposition.</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Had 10 wives (including a Hasmonean princess (whom he later executed), a daughter of a Jewish High Priest, and a Samaritan)</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Had at least 9 sons and 4 daughters.</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Had 1 wife and 3 sons executed for treason.</a:t>
            </a:r>
          </a:p>
        </p:txBody>
      </p:sp>
      <p:pic>
        <p:nvPicPr>
          <p:cNvPr id="2050" name="Picture 2" descr="Image result for http://www.bible history.com/new testament/kingdom_of_herod_the_great.htm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264429"/>
            <a:ext cx="3074830" cy="4665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3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0" y="3810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Herod the Great</a:t>
            </a:r>
            <a:endParaRPr lang="en-US" sz="3200" b="1" dirty="0"/>
          </a:p>
        </p:txBody>
      </p:sp>
      <p:sp>
        <p:nvSpPr>
          <p:cNvPr id="8" name="Rectangle 7"/>
          <p:cNvSpPr/>
          <p:nvPr/>
        </p:nvSpPr>
        <p:spPr>
          <a:xfrm>
            <a:off x="76200" y="965775"/>
            <a:ext cx="8915400"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Although Herod was not liked by his people, Herod is called “The Great” for bringing stability to a land that had been convulsing in turmoil for over 100 years. He generally raised the prosperity of his land and people. His organization of resources propelled a vast building campaign, building many fortresses, aqueducts, </a:t>
            </a:r>
          </a:p>
          <a:p>
            <a:r>
              <a:rPr lang="en-US" sz="2800" dirty="0">
                <a:latin typeface="Times New Roman" panose="02020603050405020304" pitchFamily="18" charset="0"/>
                <a:cs typeface="Times New Roman" panose="02020603050405020304" pitchFamily="18" charset="0"/>
              </a:rPr>
              <a:t>theaters, and other public </a:t>
            </a:r>
          </a:p>
          <a:p>
            <a:r>
              <a:rPr lang="en-US" sz="2800" dirty="0">
                <a:latin typeface="Times New Roman" panose="02020603050405020304" pitchFamily="18" charset="0"/>
                <a:cs typeface="Times New Roman" panose="02020603050405020304" pitchFamily="18" charset="0"/>
              </a:rPr>
              <a:t>buildings. His projects included </a:t>
            </a:r>
          </a:p>
          <a:p>
            <a:r>
              <a:rPr lang="en-US" sz="2800" dirty="0">
                <a:latin typeface="Times New Roman" panose="02020603050405020304" pitchFamily="18" charset="0"/>
                <a:cs typeface="Times New Roman" panose="02020603050405020304" pitchFamily="18" charset="0"/>
              </a:rPr>
              <a:t>Jerusalem, a palace at Jericho </a:t>
            </a:r>
          </a:p>
          <a:p>
            <a:r>
              <a:rPr lang="en-US" sz="2800" dirty="0">
                <a:latin typeface="Times New Roman" panose="02020603050405020304" pitchFamily="18" charset="0"/>
                <a:cs typeface="Times New Roman" panose="02020603050405020304" pitchFamily="18" charset="0"/>
              </a:rPr>
              <a:t>(where he died), </a:t>
            </a:r>
            <a:r>
              <a:rPr lang="en-US" sz="2800" dirty="0" err="1">
                <a:latin typeface="Times New Roman" panose="02020603050405020304" pitchFamily="18" charset="0"/>
                <a:cs typeface="Times New Roman" panose="02020603050405020304" pitchFamily="18" charset="0"/>
              </a:rPr>
              <a:t>Herodium</a:t>
            </a:r>
            <a:r>
              <a:rPr lang="en-US" sz="2800" dirty="0">
                <a:latin typeface="Times New Roman" panose="02020603050405020304" pitchFamily="18" charset="0"/>
                <a:cs typeface="Times New Roman" panose="02020603050405020304" pitchFamily="18" charset="0"/>
              </a:rPr>
              <a:t> (a </a:t>
            </a:r>
          </a:p>
          <a:p>
            <a:r>
              <a:rPr lang="en-US" sz="2800" dirty="0">
                <a:latin typeface="Times New Roman" panose="02020603050405020304" pitchFamily="18" charset="0"/>
                <a:cs typeface="Times New Roman" panose="02020603050405020304" pitchFamily="18" charset="0"/>
              </a:rPr>
              <a:t>town built for his tomb), and </a:t>
            </a:r>
          </a:p>
          <a:p>
            <a:r>
              <a:rPr lang="en-US" sz="2800" dirty="0">
                <a:latin typeface="Times New Roman" panose="02020603050405020304" pitchFamily="18" charset="0"/>
                <a:cs typeface="Times New Roman" panose="02020603050405020304" pitchFamily="18" charset="0"/>
              </a:rPr>
              <a:t>Masada (fortress palace). </a:t>
            </a:r>
          </a:p>
        </p:txBody>
      </p:sp>
      <p:pic>
        <p:nvPicPr>
          <p:cNvPr id="3074" name="Picture 2" descr="Image result for https://www.pinterest.com/pin/4521192500677264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3228974"/>
            <a:ext cx="4114800" cy="3400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Caesarea </a:t>
            </a:r>
            <a:r>
              <a:rPr lang="en-US" sz="3200" b="1" dirty="0" err="1">
                <a:latin typeface="Times New Roman" panose="02020603050405020304" pitchFamily="18" charset="0"/>
                <a:ea typeface="Times New Roman" panose="02020603050405020304" pitchFamily="18" charset="0"/>
              </a:rPr>
              <a:t>Maritima</a:t>
            </a:r>
            <a:endParaRPr lang="en-US" sz="3200" b="1" dirty="0"/>
          </a:p>
        </p:txBody>
      </p:sp>
      <p:sp>
        <p:nvSpPr>
          <p:cNvPr id="8" name="Rectangle 7"/>
          <p:cNvSpPr/>
          <p:nvPr/>
        </p:nvSpPr>
        <p:spPr>
          <a:xfrm>
            <a:off x="114300" y="759587"/>
            <a:ext cx="8915400"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One of his most impressive feats was building an artificial harbor on the Mediterranean coast so massive that it was able to host the entire Roman fleet. Israel has no natural harbor, so this had to be created by transferring massive tons of stone. Herod did this to appease Rome while at the same time remind his people that the power of Rome backing Herod could come quickly. Remains of this harbor are still visible today.</a:t>
            </a:r>
          </a:p>
        </p:txBody>
      </p:sp>
      <p:pic>
        <p:nvPicPr>
          <p:cNvPr id="4098" name="Picture 2" descr="Image result for reconstruction of caesarea maritima in jud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8853" y="3459655"/>
            <a:ext cx="6900643" cy="3122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1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Caesarea </a:t>
            </a:r>
            <a:r>
              <a:rPr lang="en-US" sz="3200" b="1" dirty="0" err="1">
                <a:latin typeface="Times New Roman" panose="02020603050405020304" pitchFamily="18" charset="0"/>
                <a:ea typeface="Times New Roman" panose="02020603050405020304" pitchFamily="18" charset="0"/>
              </a:rPr>
              <a:t>Maritima</a:t>
            </a:r>
            <a:r>
              <a:rPr lang="en-US" sz="3200" b="1" dirty="0">
                <a:latin typeface="Times New Roman" panose="02020603050405020304" pitchFamily="18" charset="0"/>
                <a:ea typeface="Times New Roman" panose="02020603050405020304" pitchFamily="18" charset="0"/>
              </a:rPr>
              <a:t> Today</a:t>
            </a:r>
            <a:endParaRPr lang="en-US" sz="3200" b="1" dirty="0"/>
          </a:p>
        </p:txBody>
      </p:sp>
      <p:pic>
        <p:nvPicPr>
          <p:cNvPr id="5124" name="Picture 4" descr="Image result for https://en.wikipedia.org/wiki/Caesarea_Maritima#/media/File:Caesarea_Maritima_aqueduc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813" y="914401"/>
            <a:ext cx="4397187" cy="3297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Image result for https://ferrelljenkins.files.wordpress.com/2015/02/caesarea maritima_fjenkins051111_136t notes.jpgaritima_aqueduc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2963287"/>
            <a:ext cx="4991100" cy="37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0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Sessions: Sundays:</a:t>
            </a:r>
            <a:endParaRPr lang="en-US" sz="4000" b="1" dirty="0"/>
          </a:p>
        </p:txBody>
      </p:sp>
      <p:sp>
        <p:nvSpPr>
          <p:cNvPr id="8" name="Rectangle 7"/>
          <p:cNvSpPr/>
          <p:nvPr/>
        </p:nvSpPr>
        <p:spPr>
          <a:xfrm>
            <a:off x="152400" y="1600200"/>
            <a:ext cx="8982635" cy="4739759"/>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Session #1: From Creation through the First Temple - 	PowerPoint &amp; handouts online!</a:t>
            </a:r>
          </a:p>
          <a:p>
            <a:pPr>
              <a:spcAft>
                <a:spcPts val="1200"/>
              </a:spcAft>
            </a:pPr>
            <a:r>
              <a:rPr lang="en-US" sz="2800" dirty="0">
                <a:latin typeface="Times New Roman" panose="02020603050405020304" pitchFamily="18" charset="0"/>
                <a:cs typeface="Times New Roman" panose="02020603050405020304" pitchFamily="18" charset="0"/>
              </a:rPr>
              <a:t>Session #2: From the First Temple to the Life of Jesus - 	PowerPoint &amp; handouts online!</a:t>
            </a:r>
          </a:p>
          <a:p>
            <a:pPr>
              <a:spcAft>
                <a:spcPts val="1200"/>
              </a:spcAft>
            </a:pPr>
            <a:r>
              <a:rPr lang="en-US" sz="2800" dirty="0">
                <a:latin typeface="Times New Roman" panose="02020603050405020304" pitchFamily="18" charset="0"/>
                <a:cs typeface="Times New Roman" panose="02020603050405020304" pitchFamily="18" charset="0"/>
              </a:rPr>
              <a:t>Session #3: The Earthly Life of Jesus - Today!</a:t>
            </a:r>
          </a:p>
          <a:p>
            <a:pPr>
              <a:spcAft>
                <a:spcPts val="1200"/>
              </a:spcAft>
            </a:pPr>
            <a:r>
              <a:rPr lang="en-US" sz="2800" dirty="0">
                <a:latin typeface="Times New Roman" panose="02020603050405020304" pitchFamily="18" charset="0"/>
                <a:cs typeface="Times New Roman" panose="02020603050405020304" pitchFamily="18" charset="0"/>
              </a:rPr>
              <a:t>Session #4: From Jesus to Constantine: The Early Church - 	Dec. 4</a:t>
            </a:r>
          </a:p>
          <a:p>
            <a:pPr>
              <a:spcAft>
                <a:spcPts val="1200"/>
              </a:spcAft>
            </a:pPr>
            <a:r>
              <a:rPr lang="en-US" sz="2800" dirty="0">
                <a:latin typeface="Times New Roman" panose="02020603050405020304" pitchFamily="18" charset="0"/>
                <a:cs typeface="Times New Roman" panose="02020603050405020304" pitchFamily="18" charset="0"/>
              </a:rPr>
              <a:t>Session #5: From Constantine through WWII - Jan. 8</a:t>
            </a:r>
          </a:p>
          <a:p>
            <a:pPr>
              <a:spcAft>
                <a:spcPts val="1200"/>
              </a:spcAft>
            </a:pPr>
            <a:r>
              <a:rPr lang="en-US" sz="2800" dirty="0">
                <a:latin typeface="Times New Roman" panose="02020603050405020304" pitchFamily="18" charset="0"/>
                <a:cs typeface="Times New Roman" panose="02020603050405020304" pitchFamily="18" charset="0"/>
              </a:rPr>
              <a:t>Session #6: Since WWII - Feb. 12</a:t>
            </a:r>
          </a:p>
        </p:txBody>
      </p:sp>
    </p:spTree>
    <p:extLst>
      <p:ext uri="{BB962C8B-B14F-4D97-AF65-F5344CB8AC3E}">
        <p14:creationId xmlns:p14="http://schemas.microsoft.com/office/powerpoint/2010/main" val="3645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Temple in Jerusalem</a:t>
            </a:r>
            <a:endParaRPr lang="en-US" sz="3200" b="1" dirty="0"/>
          </a:p>
        </p:txBody>
      </p:sp>
      <p:sp>
        <p:nvSpPr>
          <p:cNvPr id="2" name="Rectangle 1"/>
          <p:cNvSpPr/>
          <p:nvPr/>
        </p:nvSpPr>
        <p:spPr>
          <a:xfrm>
            <a:off x="152401" y="990600"/>
            <a:ext cx="3581400" cy="5262979"/>
          </a:xfrm>
          <a:prstGeom prst="rect">
            <a:avLst/>
          </a:prstGeom>
        </p:spPr>
        <p:txBody>
          <a:bodyPr wrap="square">
            <a:spAutoFit/>
          </a:bodyPr>
          <a:lstStyle/>
          <a:p>
            <a:pPr marL="285750" marR="0" indent="-28575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Yet Herod’s most impressive building project was to rebuild the Temple in Jerusalem. </a:t>
            </a:r>
          </a:p>
          <a:p>
            <a:pPr marL="285750" marR="0" indent="-28575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Doing this earned cooperation from the Jewish leadership and people.</a:t>
            </a:r>
          </a:p>
          <a:p>
            <a:pPr marL="285750" indent="-285750">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He started it in 20 BCE, but it wasn’t finished until 60 CE.</a:t>
            </a:r>
          </a:p>
          <a:p>
            <a:pPr marL="285750" indent="-285750">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It was under construction all during the life of Jesus! (Mark 13:1-2)</a:t>
            </a:r>
            <a:endParaRPr lang="en-US" sz="2400" dirty="0">
              <a:effectLst/>
              <a:latin typeface="Times New Roman" panose="02020603050405020304" pitchFamily="18" charset="0"/>
              <a:ea typeface="Times New Roman" panose="02020603050405020304" pitchFamily="18" charset="0"/>
            </a:endParaRPr>
          </a:p>
        </p:txBody>
      </p:sp>
      <p:pic>
        <p:nvPicPr>
          <p:cNvPr id="6148" name="Picture 4" descr="https://nearemmaus.files.wordpress.com/2012/07/herodsinnertem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1542860"/>
            <a:ext cx="5003800" cy="3772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Temple in Jerusalem</a:t>
            </a:r>
            <a:endParaRPr lang="en-US" sz="3200" b="1" dirty="0"/>
          </a:p>
        </p:txBody>
      </p:sp>
      <p:sp>
        <p:nvSpPr>
          <p:cNvPr id="2" name="Rectangle 1"/>
          <p:cNvSpPr/>
          <p:nvPr/>
        </p:nvSpPr>
        <p:spPr>
          <a:xfrm>
            <a:off x="152400" y="990600"/>
            <a:ext cx="8839199" cy="4524315"/>
          </a:xfrm>
          <a:prstGeom prst="rect">
            <a:avLst/>
          </a:prstGeom>
        </p:spPr>
        <p:txBody>
          <a:bodyPr wrap="square">
            <a:spAutoFit/>
          </a:bodyPr>
          <a:lstStyle/>
          <a:p>
            <a:pPr marL="285750" marR="0" indent="-285750" algn="just">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Herod expanded the Temple Mount, adding a third more (for a total of 34 acres!) </a:t>
            </a:r>
          </a:p>
          <a:p>
            <a:pPr marL="285750" marR="0" indent="-285750" algn="just">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Expanded/Replaced Zerubbabel’s temple. It is called the Second Temple (some call it the third, counting Zerubbabel’s as the second).</a:t>
            </a:r>
          </a:p>
          <a:p>
            <a:pPr marL="285750" marR="0" indent="-285750" algn="just">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It was one of the largest building campaigns of the 1st century world!</a:t>
            </a:r>
          </a:p>
          <a:p>
            <a:pPr marL="285750" marR="0" indent="-285750" algn="just">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priests built the </a:t>
            </a:r>
          </a:p>
          <a:p>
            <a:pPr marR="0" algn="just">
              <a:spcBef>
                <a:spcPts val="0"/>
              </a:spcBef>
              <a:spcAft>
                <a:spcPts val="0"/>
              </a:spcAft>
            </a:pPr>
            <a:r>
              <a:rPr lang="en-US" sz="2400" dirty="0">
                <a:latin typeface="Times New Roman" panose="02020603050405020304" pitchFamily="18" charset="0"/>
                <a:ea typeface="Times New Roman" panose="02020603050405020304" pitchFamily="18" charset="0"/>
              </a:rPr>
              <a:t>actual temple itself.</a:t>
            </a:r>
          </a:p>
          <a:p>
            <a:pPr marL="285750" marR="0" indent="-285750" algn="just">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Was a glorious building</a:t>
            </a:r>
          </a:p>
          <a:p>
            <a:pPr marR="0" algn="just">
              <a:spcBef>
                <a:spcPts val="0"/>
              </a:spcBef>
              <a:spcAft>
                <a:spcPts val="0"/>
              </a:spcAft>
            </a:pPr>
            <a:r>
              <a:rPr lang="en-US" sz="2400" dirty="0">
                <a:latin typeface="Times New Roman" panose="02020603050405020304" pitchFamily="18" charset="0"/>
                <a:ea typeface="Times New Roman" panose="02020603050405020304" pitchFamily="18" charset="0"/>
              </a:rPr>
              <a:t> that won Herod fame </a:t>
            </a:r>
          </a:p>
          <a:p>
            <a:pPr marR="0" algn="just">
              <a:spcBef>
                <a:spcPts val="0"/>
              </a:spcBef>
              <a:spcAft>
                <a:spcPts val="0"/>
              </a:spcAft>
            </a:pPr>
            <a:r>
              <a:rPr lang="en-US" sz="2400" dirty="0">
                <a:latin typeface="Times New Roman" panose="02020603050405020304" pitchFamily="18" charset="0"/>
                <a:ea typeface="Times New Roman" panose="02020603050405020304" pitchFamily="18" charset="0"/>
              </a:rPr>
              <a:t>throughout the Roman </a:t>
            </a:r>
          </a:p>
          <a:p>
            <a:pPr marR="0" algn="just">
              <a:spcBef>
                <a:spcPts val="0"/>
              </a:spcBef>
              <a:spcAft>
                <a:spcPts val="0"/>
              </a:spcAft>
            </a:pPr>
            <a:r>
              <a:rPr lang="en-US" sz="2400" dirty="0">
                <a:latin typeface="Times New Roman" panose="02020603050405020304" pitchFamily="18" charset="0"/>
                <a:ea typeface="Times New Roman" panose="02020603050405020304" pitchFamily="18" charset="0"/>
              </a:rPr>
              <a:t>Empire.</a:t>
            </a:r>
          </a:p>
        </p:txBody>
      </p:sp>
      <p:pic>
        <p:nvPicPr>
          <p:cNvPr id="7170" name="Picture 2" descr="http://i.telegraph.co.uk/multimedia/archive/01355/temple-wide_1355306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3189122"/>
            <a:ext cx="5450540" cy="3516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9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Jesus’ birth</a:t>
            </a:r>
            <a:endParaRPr lang="en-US" sz="3200" b="1" dirty="0"/>
          </a:p>
        </p:txBody>
      </p:sp>
      <p:sp>
        <p:nvSpPr>
          <p:cNvPr id="2" name="Rectangle 1"/>
          <p:cNvSpPr/>
          <p:nvPr/>
        </p:nvSpPr>
        <p:spPr>
          <a:xfrm>
            <a:off x="152400" y="838200"/>
            <a:ext cx="8839199" cy="1815882"/>
          </a:xfrm>
          <a:prstGeom prst="rect">
            <a:avLst/>
          </a:prstGeom>
        </p:spPr>
        <p:txBody>
          <a:bodyPr wrap="square">
            <a:spAutoFit/>
          </a:bodyPr>
          <a:lstStyle/>
          <a:p>
            <a:pPr marL="285750" marR="0" indent="-28575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Joseph and Mary lived in Nazareth.</a:t>
            </a:r>
          </a:p>
          <a:p>
            <a:pPr marL="285750" marR="0" indent="-28575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In Nazareth there is a shrine marking the well where, according to tradition, the angel Gabriel appeared to Mary telling her she was going to bear the Christ child.</a:t>
            </a:r>
          </a:p>
        </p:txBody>
      </p:sp>
      <p:pic>
        <p:nvPicPr>
          <p:cNvPr id="8194" name="Picture 2" descr="Image result for Well of Mary in Nazare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2895600"/>
            <a:ext cx="5000625" cy="37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6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Jesus’ birth</a:t>
            </a:r>
            <a:endParaRPr lang="en-US" sz="3200" b="1" dirty="0"/>
          </a:p>
        </p:txBody>
      </p:sp>
      <p:sp>
        <p:nvSpPr>
          <p:cNvPr id="2" name="Rectangle 1"/>
          <p:cNvSpPr/>
          <p:nvPr/>
        </p:nvSpPr>
        <p:spPr>
          <a:xfrm>
            <a:off x="152400" y="838200"/>
            <a:ext cx="8839199" cy="5693866"/>
          </a:xfrm>
          <a:prstGeom prst="rect">
            <a:avLst/>
          </a:prstGeom>
        </p:spPr>
        <p:txBody>
          <a:bodyPr wrap="square">
            <a:spAutoFit/>
          </a:bodyPr>
          <a:lstStyle/>
          <a:p>
            <a:pPr marL="285750" marR="0" indent="-28575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Emperor Augustus Caesar called for censuses to be conducted in order to collect taxes. Since Jewish property was tied to the father, men and their families were required to go to their father’s estates. Joseph’s family was from Bethlehem, a little village 6 miles south of Jerusalem. Bethlehem’s claim to fame was that it was also the home town of King David.</a:t>
            </a:r>
          </a:p>
          <a:p>
            <a:pPr marL="285750" marR="0" indent="-28575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Herod was still king, and he died in 4 BCE. Therefore Jesus must have been born shortly before then.</a:t>
            </a:r>
          </a:p>
          <a:p>
            <a:pPr marL="285750" marR="0" indent="-28575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David was a shepherd in the nearby hills of Bethlehem. 1000 years later, when Jesus was born, there were still shepherds on the hills, and the angels called them to come see Jesus.</a:t>
            </a:r>
          </a:p>
        </p:txBody>
      </p:sp>
    </p:spTree>
    <p:extLst>
      <p:ext uri="{BB962C8B-B14F-4D97-AF65-F5344CB8AC3E}">
        <p14:creationId xmlns:p14="http://schemas.microsoft.com/office/powerpoint/2010/main" val="319567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1524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Church of the Nativity</a:t>
            </a:r>
            <a:endParaRPr lang="en-US" sz="3200" b="1" dirty="0"/>
          </a:p>
        </p:txBody>
      </p:sp>
      <p:sp>
        <p:nvSpPr>
          <p:cNvPr id="2" name="Rectangle 1"/>
          <p:cNvSpPr/>
          <p:nvPr/>
        </p:nvSpPr>
        <p:spPr>
          <a:xfrm>
            <a:off x="152400" y="838200"/>
            <a:ext cx="8839199" cy="1384995"/>
          </a:xfrm>
          <a:prstGeom prst="rect">
            <a:avLst/>
          </a:prstGeom>
        </p:spPr>
        <p:txBody>
          <a:bodyPr wrap="square">
            <a:spAutoFit/>
          </a:bodyPr>
          <a:lstStyle/>
          <a:p>
            <a:pPr marR="0">
              <a:spcBef>
                <a:spcPts val="0"/>
              </a:spcBef>
              <a:spcAft>
                <a:spcPts val="0"/>
              </a:spcAft>
            </a:pPr>
            <a:r>
              <a:rPr lang="en-US" sz="2800" dirty="0">
                <a:latin typeface="Times New Roman" panose="02020603050405020304" pitchFamily="18" charset="0"/>
                <a:ea typeface="Times New Roman" panose="02020603050405020304" pitchFamily="18" charset="0"/>
              </a:rPr>
              <a:t>	Today in Bethlehem (which is in the West Bank territory) the Church of the Nativity sits over the place believed to be where Jesus was born.</a:t>
            </a:r>
          </a:p>
        </p:txBody>
      </p:sp>
      <p:pic>
        <p:nvPicPr>
          <p:cNvPr id="9218" name="Picture 2" descr="Image result for Church of the Nativity and the st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3500" y="2324220"/>
            <a:ext cx="6477000" cy="4381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50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344352"/>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Jesus’ First Trip to the Temple</a:t>
            </a:r>
            <a:endParaRPr lang="en-US" sz="3200" b="1" dirty="0"/>
          </a:p>
        </p:txBody>
      </p:sp>
      <p:sp>
        <p:nvSpPr>
          <p:cNvPr id="2" name="Rectangle 1"/>
          <p:cNvSpPr/>
          <p:nvPr/>
        </p:nvSpPr>
        <p:spPr>
          <a:xfrm>
            <a:off x="152401" y="1295400"/>
            <a:ext cx="4876800" cy="3108543"/>
          </a:xfrm>
          <a:prstGeom prst="rect">
            <a:avLst/>
          </a:prstGeom>
        </p:spPr>
        <p:txBody>
          <a:bodyPr wrap="square">
            <a:spAutoFit/>
          </a:bodyPr>
          <a:lstStyle/>
          <a:p>
            <a:pPr marR="0">
              <a:spcBef>
                <a:spcPts val="0"/>
              </a:spcBef>
              <a:spcAft>
                <a:spcPts val="0"/>
              </a:spcAft>
            </a:pPr>
            <a:r>
              <a:rPr lang="en-US" sz="2800" dirty="0">
                <a:latin typeface="Times New Roman" panose="02020603050405020304" pitchFamily="18" charset="0"/>
                <a:ea typeface="Times New Roman" panose="02020603050405020304" pitchFamily="18" charset="0"/>
              </a:rPr>
              <a:t>	Jesus’ parents brought Him to be dedicated at the Temple in Jerusalem (6 miles from Jerusalem) and offer the sacrifices to “redeem” Him as their first born male (Luke 2:22ff). </a:t>
            </a:r>
          </a:p>
        </p:txBody>
      </p:sp>
      <p:pic>
        <p:nvPicPr>
          <p:cNvPr id="11266" name="Picture 2" descr="Image result for Holy Family and Simeon at the Te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487995"/>
            <a:ext cx="4168587" cy="5119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7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2401" y="344352"/>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Magi</a:t>
            </a:r>
            <a:endParaRPr lang="en-US" sz="3200" b="1" dirty="0"/>
          </a:p>
        </p:txBody>
      </p:sp>
      <p:sp>
        <p:nvSpPr>
          <p:cNvPr id="2" name="Rectangle 1"/>
          <p:cNvSpPr/>
          <p:nvPr/>
        </p:nvSpPr>
        <p:spPr>
          <a:xfrm>
            <a:off x="116542" y="929127"/>
            <a:ext cx="8762999" cy="3416320"/>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Probably Joseph moved in with a relative in Bethlehem and stayed on to do carpentry for a while. </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Magi came from the East. Most likely these were Zoroastrians, perhaps from Babylon or Persia.</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They first traveled to Jerusalem to speak with King Herod. Herod sent them to Bethlehem.</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magi arrive when Jesus is a toddler, and Joseph and Mary have moved into a home. They had been in Bethlehem perhaps a year.</a:t>
            </a:r>
          </a:p>
        </p:txBody>
      </p:sp>
      <p:pic>
        <p:nvPicPr>
          <p:cNvPr id="12290" name="Picture 2" descr="Image result for Magi visit toddler Jes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3866" y="4038600"/>
            <a:ext cx="6655734" cy="2558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2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79295" y="457200"/>
            <a:ext cx="8991599"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Herod the Great slaying of the babies in Bethlehem</a:t>
            </a:r>
            <a:endParaRPr lang="en-US" sz="2800" b="1" dirty="0"/>
          </a:p>
        </p:txBody>
      </p:sp>
      <p:sp>
        <p:nvSpPr>
          <p:cNvPr id="2" name="Rectangle 1"/>
          <p:cNvSpPr/>
          <p:nvPr/>
        </p:nvSpPr>
        <p:spPr>
          <a:xfrm>
            <a:off x="152401" y="1295400"/>
            <a:ext cx="8762999" cy="3539430"/>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Herod, likely old and sick, is still terrified of usurpers to his throne. He calls for all male babies 2 years old and younger to be killed in Bethlehem. There is no reference to this terrible tragedy anywhere else but in the Bible. Yet Herod did many cruel things, and Bethlehem was a small, insignificant village. </a:t>
            </a:r>
          </a:p>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Joseph and Mary flee down to Egypt until Herod dies.</a:t>
            </a:r>
          </a:p>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After he dies, they return to their home in Nazareth.</a:t>
            </a:r>
          </a:p>
        </p:txBody>
      </p:sp>
    </p:spTree>
    <p:extLst>
      <p:ext uri="{BB962C8B-B14F-4D97-AF65-F5344CB8AC3E}">
        <p14:creationId xmlns:p14="http://schemas.microsoft.com/office/powerpoint/2010/main" val="8364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13314" name="Picture 2" descr="Image result for Jesus Birth And Flight To Egyp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24520" y="240337"/>
            <a:ext cx="4494960" cy="6377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0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6883" y="268069"/>
            <a:ext cx="8991599"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Herodian Dynasty in Judaea</a:t>
            </a:r>
            <a:endParaRPr lang="en-US" sz="3600" b="1" dirty="0"/>
          </a:p>
        </p:txBody>
      </p:sp>
      <p:sp>
        <p:nvSpPr>
          <p:cNvPr id="2" name="Rectangle 1"/>
          <p:cNvSpPr/>
          <p:nvPr/>
        </p:nvSpPr>
        <p:spPr>
          <a:xfrm>
            <a:off x="156883" y="1143000"/>
            <a:ext cx="8946775" cy="5170646"/>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When Herod the Great died in 4 BCE, his kingdom was divided among his three sons. Rome granted them each the title of “Tetrarch.” </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Herod </a:t>
            </a:r>
            <a:r>
              <a:rPr lang="en-US" sz="2200" dirty="0" err="1">
                <a:latin typeface="Times New Roman" panose="02020603050405020304" pitchFamily="18" charset="0"/>
                <a:ea typeface="Times New Roman" panose="02020603050405020304" pitchFamily="18" charset="0"/>
              </a:rPr>
              <a:t>Archelaus</a:t>
            </a:r>
            <a:r>
              <a:rPr lang="en-US" sz="2200" dirty="0">
                <a:latin typeface="Times New Roman" panose="02020603050405020304" pitchFamily="18" charset="0"/>
                <a:ea typeface="Times New Roman" panose="02020603050405020304" pitchFamily="18" charset="0"/>
              </a:rPr>
              <a:t>, son of Herod and </a:t>
            </a:r>
            <a:r>
              <a:rPr lang="en-US" sz="2200" dirty="0" err="1">
                <a:latin typeface="Times New Roman" panose="02020603050405020304" pitchFamily="18" charset="0"/>
                <a:ea typeface="Times New Roman" panose="02020603050405020304" pitchFamily="18" charset="0"/>
              </a:rPr>
              <a:t>Malthace</a:t>
            </a:r>
            <a:r>
              <a:rPr lang="en-US" sz="2200" dirty="0">
                <a:latin typeface="Times New Roman" panose="02020603050405020304" pitchFamily="18" charset="0"/>
                <a:ea typeface="Times New Roman" panose="02020603050405020304" pitchFamily="18" charset="0"/>
              </a:rPr>
              <a:t> the Samaritan, was given half the kingdom: Judaea proper, Edom and Samaria. He governed the Jews ruthlessly, until he was banished to Gaul in AD 6. Rome took over direct rule, making it the Roman province of Judaea.</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Herod Philip I, son of Herod and his fifth wife Cleopatra of Jerusalem, was given jurisdiction over the northeast part of his father’s kingdom; he ruled there until his death in 34 CE. His area for three years was put under the province of Syria.</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Herod Antipas, another son of Herod and </a:t>
            </a:r>
            <a:r>
              <a:rPr lang="en-US" sz="2200" dirty="0" err="1">
                <a:latin typeface="Times New Roman" panose="02020603050405020304" pitchFamily="18" charset="0"/>
                <a:ea typeface="Times New Roman" panose="02020603050405020304" pitchFamily="18" charset="0"/>
              </a:rPr>
              <a:t>Malthace</a:t>
            </a:r>
            <a:r>
              <a:rPr lang="en-US" sz="2200" dirty="0">
                <a:latin typeface="Times New Roman" panose="02020603050405020304" pitchFamily="18" charset="0"/>
                <a:ea typeface="Times New Roman" panose="02020603050405020304" pitchFamily="18" charset="0"/>
              </a:rPr>
              <a:t> the Samaritan, was made ruler of the Galilee and </a:t>
            </a:r>
            <a:r>
              <a:rPr lang="en-US" sz="2200" dirty="0" err="1">
                <a:latin typeface="Times New Roman" panose="02020603050405020304" pitchFamily="18" charset="0"/>
                <a:ea typeface="Times New Roman" panose="02020603050405020304" pitchFamily="18" charset="0"/>
              </a:rPr>
              <a:t>Perea</a:t>
            </a:r>
            <a:r>
              <a:rPr lang="en-US" sz="2200" dirty="0">
                <a:latin typeface="Times New Roman" panose="02020603050405020304" pitchFamily="18" charset="0"/>
                <a:ea typeface="Times New Roman" panose="02020603050405020304" pitchFamily="18" charset="0"/>
              </a:rPr>
              <a:t>; he ruled there until he was also exiled to Gaul by Emperor Caligula in 39 CE. This is the Antipas in the New Testament Gospels who beheaded John the Baptist and was part of the trial of Jesus.</a:t>
            </a:r>
          </a:p>
        </p:txBody>
      </p:sp>
    </p:spTree>
    <p:extLst>
      <p:ext uri="{BB962C8B-B14F-4D97-AF65-F5344CB8AC3E}">
        <p14:creationId xmlns:p14="http://schemas.microsoft.com/office/powerpoint/2010/main" val="368794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Purpose</a:t>
            </a:r>
            <a:endParaRPr lang="en-US" sz="4000" b="1" dirty="0"/>
          </a:p>
        </p:txBody>
      </p:sp>
      <p:sp>
        <p:nvSpPr>
          <p:cNvPr id="8" name="Rectangle 7"/>
          <p:cNvSpPr/>
          <p:nvPr/>
        </p:nvSpPr>
        <p:spPr>
          <a:xfrm>
            <a:off x="123264" y="1143000"/>
            <a:ext cx="8906436" cy="5432256"/>
          </a:xfrm>
          <a:prstGeom prst="rect">
            <a:avLst/>
          </a:prstGeom>
        </p:spPr>
        <p:txBody>
          <a:bodyPr wrap="square">
            <a:spAutoFit/>
          </a:bodyPr>
          <a:lstStyle/>
          <a:p>
            <a:pPr marL="457200" indent="-457200">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Tour group taking a Church History Study Tour to Israel &amp; Jordan March 2017</a:t>
            </a:r>
          </a:p>
          <a:p>
            <a:pPr marL="457200" indent="-457200">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Learning the story arc of the Bible and its historical and geographical backdrop</a:t>
            </a:r>
          </a:p>
          <a:p>
            <a:pPr marL="457200" indent="-457200">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Understanding the geographical history of the biblical story</a:t>
            </a:r>
          </a:p>
          <a:p>
            <a:pPr marL="457200" indent="-457200">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Contextualization: “The Dirt of Salvation”</a:t>
            </a:r>
          </a:p>
          <a:p>
            <a:pPr marL="914400" lvl="1" indent="-457200">
              <a:spcAft>
                <a:spcPts val="600"/>
              </a:spcAf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Faith is not just ideas and beliefs, it is real history, people, and events</a:t>
            </a:r>
          </a:p>
          <a:p>
            <a:pPr marL="914400" lvl="1" indent="-457200">
              <a:spcAft>
                <a:spcPts val="600"/>
              </a:spcAf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Jesus was a real person who actually lived in a certain place</a:t>
            </a:r>
          </a:p>
          <a:p>
            <a:pPr marL="914400" lvl="1" indent="-457200">
              <a:spcAft>
                <a:spcPts val="600"/>
              </a:spcAf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Christian faith has no Holy Land, but it does have a historic location</a:t>
            </a:r>
          </a:p>
          <a:p>
            <a:pPr marL="457200" indent="-457200">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Understanding the history of the current situation of the Middle East</a:t>
            </a:r>
          </a:p>
        </p:txBody>
      </p:sp>
    </p:spTree>
    <p:extLst>
      <p:ext uri="{BB962C8B-B14F-4D97-AF65-F5344CB8AC3E}">
        <p14:creationId xmlns:p14="http://schemas.microsoft.com/office/powerpoint/2010/main" val="20688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56883" y="152400"/>
            <a:ext cx="8991599"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Kingdoms of Herod’s Sons</a:t>
            </a:r>
            <a:endParaRPr lang="en-US" sz="3600" b="1" dirty="0"/>
          </a:p>
        </p:txBody>
      </p:sp>
      <p:pic>
        <p:nvPicPr>
          <p:cNvPr id="15362" name="Picture 2" descr="Map showing Palestine ruled under Herod the Great and s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1033426"/>
            <a:ext cx="4267200" cy="559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7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79295" y="457200"/>
            <a:ext cx="8991599"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During the adult life and ministry of Jesus, the rulers of Judaea were:</a:t>
            </a:r>
            <a:endParaRPr lang="en-US" sz="3200" b="1" dirty="0"/>
          </a:p>
        </p:txBody>
      </p:sp>
      <p:sp>
        <p:nvSpPr>
          <p:cNvPr id="2" name="Rectangle 1"/>
          <p:cNvSpPr/>
          <p:nvPr/>
        </p:nvSpPr>
        <p:spPr>
          <a:xfrm>
            <a:off x="179295" y="1752600"/>
            <a:ext cx="8762999" cy="4401205"/>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Judaea proper, Edom and Samaria was governed by Roman prefects or governors.</a:t>
            </a:r>
          </a:p>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There were four prefects after Herod </a:t>
            </a:r>
            <a:r>
              <a:rPr lang="en-US" sz="2800" dirty="0" err="1">
                <a:latin typeface="Times New Roman" panose="02020603050405020304" pitchFamily="18" charset="0"/>
                <a:ea typeface="Times New Roman" panose="02020603050405020304" pitchFamily="18" charset="0"/>
              </a:rPr>
              <a:t>Archelaus</a:t>
            </a:r>
            <a:r>
              <a:rPr lang="en-US" sz="2800" dirty="0">
                <a:latin typeface="Times New Roman" panose="02020603050405020304" pitchFamily="18" charset="0"/>
                <a:ea typeface="Times New Roman" panose="02020603050405020304" pitchFamily="18" charset="0"/>
              </a:rPr>
              <a:t> was banished in 6 CE, and before 26 CE, when Pontius Pilate served as the fifth prefect (from 26–36 CE).</a:t>
            </a:r>
          </a:p>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Herod Philip I tetrarch of the northeast part of his father’s kingdom (until his death in 34 CE, when it was governed by Syria for 3 years).</a:t>
            </a:r>
          </a:p>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Herod Antipas tetrarch of the Galilee and </a:t>
            </a:r>
            <a:r>
              <a:rPr lang="en-US" sz="2800" dirty="0" err="1">
                <a:latin typeface="Times New Roman" panose="02020603050405020304" pitchFamily="18" charset="0"/>
                <a:ea typeface="Times New Roman" panose="02020603050405020304" pitchFamily="18" charset="0"/>
              </a:rPr>
              <a:t>Perea</a:t>
            </a:r>
            <a:r>
              <a:rPr lang="en-US" sz="2800" dirty="0">
                <a:latin typeface="Times New Roman" panose="02020603050405020304" pitchFamily="18" charset="0"/>
                <a:ea typeface="Times New Roman" panose="02020603050405020304" pitchFamily="18" charset="0"/>
              </a:rPr>
              <a:t> (until exiled in 39 CE).</a:t>
            </a:r>
          </a:p>
        </p:txBody>
      </p:sp>
    </p:spTree>
    <p:extLst>
      <p:ext uri="{BB962C8B-B14F-4D97-AF65-F5344CB8AC3E}">
        <p14:creationId xmlns:p14="http://schemas.microsoft.com/office/powerpoint/2010/main" val="341511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79295" y="457200"/>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End of the Herodian Dynasty</a:t>
            </a:r>
            <a:endParaRPr lang="en-US" sz="3200" b="1" dirty="0"/>
          </a:p>
        </p:txBody>
      </p:sp>
      <p:sp>
        <p:nvSpPr>
          <p:cNvPr id="2" name="Rectangle 1"/>
          <p:cNvSpPr/>
          <p:nvPr/>
        </p:nvSpPr>
        <p:spPr>
          <a:xfrm>
            <a:off x="165848" y="1266885"/>
            <a:ext cx="8901952" cy="4832092"/>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Agrippa I, grandson of Herod (son of executed </a:t>
            </a:r>
            <a:r>
              <a:rPr lang="en-US" sz="2400" dirty="0" err="1">
                <a:latin typeface="Times New Roman" panose="02020603050405020304" pitchFamily="18" charset="0"/>
                <a:ea typeface="Times New Roman" panose="02020603050405020304" pitchFamily="18" charset="0"/>
              </a:rPr>
              <a:t>Aristobulus</a:t>
            </a:r>
            <a:r>
              <a:rPr lang="en-US" sz="2400" dirty="0">
                <a:latin typeface="Times New Roman" panose="02020603050405020304" pitchFamily="18" charset="0"/>
                <a:ea typeface="Times New Roman" panose="02020603050405020304" pitchFamily="18" charset="0"/>
              </a:rPr>
              <a:t> IV), was friends with Emperor Caligula, who appointed him ruler with the title of king over the territories of Herod Philip I in 37 CE. In 39 CE he was given the territories of Herod Antipas. Then, in 41 CE, Emperor Claudius added Judaea province, that previously belonged to Herod </a:t>
            </a:r>
            <a:r>
              <a:rPr lang="en-US" sz="2400" dirty="0" err="1">
                <a:latin typeface="Times New Roman" panose="02020603050405020304" pitchFamily="18" charset="0"/>
                <a:ea typeface="Times New Roman" panose="02020603050405020304" pitchFamily="18" charset="0"/>
              </a:rPr>
              <a:t>Archelaus</a:t>
            </a:r>
            <a:r>
              <a:rPr lang="en-US" sz="2400" dirty="0">
                <a:latin typeface="Times New Roman" panose="02020603050405020304" pitchFamily="18" charset="0"/>
                <a:ea typeface="Times New Roman" panose="02020603050405020304" pitchFamily="18" charset="0"/>
              </a:rPr>
              <a:t>. Thus Agrippa I reunited his grandfather’s kingdom under his rule for three years before he died.</a:t>
            </a:r>
          </a:p>
          <a:p>
            <a:pPr marL="457200" marR="0" indent="-457200">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When Agrippa died in 44 CE, his son, Agrippa II was appointed King and ruler of the norther part of his father’s kingdom. </a:t>
            </a:r>
          </a:p>
          <a:p>
            <a:pPr marL="457200" marR="0" indent="-457200">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southern part, the Roman province of Judaea, was ruled by a prefect. In 92 CE, Agrippa II died and all of the Province of Judaea was ruled directly by a Roman prefect.</a:t>
            </a:r>
          </a:p>
        </p:txBody>
      </p:sp>
    </p:spTree>
    <p:extLst>
      <p:ext uri="{BB962C8B-B14F-4D97-AF65-F5344CB8AC3E}">
        <p14:creationId xmlns:p14="http://schemas.microsoft.com/office/powerpoint/2010/main" val="30010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79295" y="304800"/>
            <a:ext cx="8991599"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Jesus at the Temple at the Age of 12</a:t>
            </a:r>
            <a:endParaRPr lang="en-US" sz="3600" b="1" dirty="0"/>
          </a:p>
        </p:txBody>
      </p:sp>
      <p:sp>
        <p:nvSpPr>
          <p:cNvPr id="2" name="Rectangle 1"/>
          <p:cNvSpPr/>
          <p:nvPr/>
        </p:nvSpPr>
        <p:spPr>
          <a:xfrm>
            <a:off x="165848" y="1143000"/>
            <a:ext cx="8901952" cy="5693866"/>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Jesus’ parents were devout Jews, as evidenced by their dedication of Jesus at the Temple and that they returned to Jerusalem to celebrate important holidays: “Every year Jesus’ parents went to Jerusalem for the Festival of the Passover” (Luke 2:41).</a:t>
            </a:r>
          </a:p>
          <a:p>
            <a:pPr marL="457200" marR="0" indent="-457200">
              <a:spcBef>
                <a:spcPts val="0"/>
              </a:spcBef>
              <a:spcAft>
                <a:spcPts val="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only legitimate story of Jesus’ childhood is the story from Luke 2:41-52. At the age of 12, Jesus was in the Temple courtyard talking (for 1-3 days!) with the priests and scribes: “After three days they found Him in the temple courts, sitting among the teachers, listening to them and asking them questions. Everyone who heard Him was amazed at His understanding and His answers.” (Luke 2:46-47)</a:t>
            </a:r>
          </a:p>
        </p:txBody>
      </p:sp>
    </p:spTree>
    <p:extLst>
      <p:ext uri="{BB962C8B-B14F-4D97-AF65-F5344CB8AC3E}">
        <p14:creationId xmlns:p14="http://schemas.microsoft.com/office/powerpoint/2010/main" val="31842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3200" b="1" dirty="0">
                <a:latin typeface="Times New Roman" panose="02020603050405020304" pitchFamily="18" charset="0"/>
                <a:ea typeface="Times New Roman" panose="02020603050405020304" pitchFamily="18" charset="0"/>
              </a:rPr>
              <a:t>	Roman Palestine</a:t>
            </a:r>
            <a:endParaRPr lang="en-US" sz="3200" b="1" dirty="0"/>
          </a:p>
        </p:txBody>
      </p:sp>
      <p:sp>
        <p:nvSpPr>
          <p:cNvPr id="2" name="Rectangle 1"/>
          <p:cNvSpPr/>
          <p:nvPr/>
        </p:nvSpPr>
        <p:spPr>
          <a:xfrm>
            <a:off x="165848" y="1143000"/>
            <a:ext cx="8901952" cy="5509200"/>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Palestine was the Roman name of the region that includes modern day Israel, Lebanon, and parts of Jordan, Syria and Egypt.</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Rome was unusually generous with the Jews in Judaea, allowing them to practice their own religion (something they didn’t allow in other regions) and be governed by their own kings. They also allowed the Sanhedrin, the Jewish religious council, to govern all matters of religion and culture.</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Yet, as the unrest again erupted after Herod the Great’s death, Rome had to slowly take over ruling the area directly.</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Judaea was considered the “armpit of the Empire,” due to its location at the edge of the empire, and its stubborn Jews. Pontius Pilate did NOT want to go there!</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The area was of little importance for taxes to the Roman treasury, but it controlled the land and coastal sea routes to the bread basket Egypt and was a border province against the Parthian Empire because of the Jewish connections to Babylonia (since the Babylonian exile).</a:t>
            </a:r>
          </a:p>
          <a:p>
            <a:pPr marL="457200" marR="0" indent="-457200">
              <a:spcBef>
                <a:spcPts val="0"/>
              </a:spcBef>
              <a:spcAft>
                <a:spcPts val="0"/>
              </a:spcAf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The Roman capital was at Caesarea </a:t>
            </a:r>
            <a:r>
              <a:rPr lang="en-US" sz="2200" dirty="0" err="1">
                <a:latin typeface="Times New Roman" panose="02020603050405020304" pitchFamily="18" charset="0"/>
                <a:ea typeface="Times New Roman" panose="02020603050405020304" pitchFamily="18" charset="0"/>
              </a:rPr>
              <a:t>Maritima</a:t>
            </a:r>
            <a:r>
              <a:rPr lang="en-US" sz="2200" dirty="0">
                <a:latin typeface="Times New Roman" panose="02020603050405020304" pitchFamily="18" charset="0"/>
                <a:ea typeface="Times New Roman" panose="02020603050405020304" pitchFamily="18" charset="0"/>
              </a:rPr>
              <a:t> (not Jerusalem).</a:t>
            </a:r>
          </a:p>
        </p:txBody>
      </p:sp>
    </p:spTree>
    <p:extLst>
      <p:ext uri="{BB962C8B-B14F-4D97-AF65-F5344CB8AC3E}">
        <p14:creationId xmlns:p14="http://schemas.microsoft.com/office/powerpoint/2010/main" val="144862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Archeology - Pontius Pilate</a:t>
            </a:r>
            <a:endParaRPr lang="en-US" sz="3600" b="1" dirty="0"/>
          </a:p>
        </p:txBody>
      </p:sp>
      <p:sp>
        <p:nvSpPr>
          <p:cNvPr id="2" name="Rectangle 1"/>
          <p:cNvSpPr/>
          <p:nvPr/>
        </p:nvSpPr>
        <p:spPr>
          <a:xfrm>
            <a:off x="165848" y="673225"/>
            <a:ext cx="8901952" cy="4647426"/>
          </a:xfrm>
          <a:prstGeom prst="rect">
            <a:avLst/>
          </a:prstGeom>
        </p:spPr>
        <p:txBody>
          <a:bodyPr wrap="square">
            <a:spAutoFit/>
          </a:bodyPr>
          <a:lstStyle/>
          <a:p>
            <a:pPr marR="0">
              <a:spcBef>
                <a:spcPts val="0"/>
              </a:spcBef>
              <a:spcAft>
                <a:spcPts val="0"/>
              </a:spcAft>
            </a:pPr>
            <a:r>
              <a:rPr lang="en-US" sz="2800" dirty="0">
                <a:latin typeface="Times New Roman" panose="02020603050405020304" pitchFamily="18" charset="0"/>
                <a:ea typeface="Times New Roman" panose="02020603050405020304" pitchFamily="18" charset="0"/>
              </a:rPr>
              <a:t>Until recently, the only record of Pontius Pilate was in Christian literature. Many claimed he never existed. Then in 1961, a stone fragment was discovered (“The Pilate Stone”) at Caesarea </a:t>
            </a:r>
            <a:r>
              <a:rPr lang="en-US" sz="2800" dirty="0" err="1">
                <a:latin typeface="Times New Roman" panose="02020603050405020304" pitchFamily="18" charset="0"/>
                <a:ea typeface="Times New Roman" panose="02020603050405020304" pitchFamily="18" charset="0"/>
              </a:rPr>
              <a:t>Maritima</a:t>
            </a:r>
            <a:r>
              <a:rPr lang="en-US" sz="2800" dirty="0">
                <a:latin typeface="Times New Roman" panose="02020603050405020304" pitchFamily="18" charset="0"/>
                <a:ea typeface="Times New Roman" panose="02020603050405020304" pitchFamily="18" charset="0"/>
              </a:rPr>
              <a:t> with the following inscription: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endParaRPr>
          </a:p>
          <a:p>
            <a:pPr lvl="1"/>
            <a:r>
              <a:rPr lang="en-US" sz="2000" dirty="0">
                <a:latin typeface="Times New Roman" panose="02020603050405020304" pitchFamily="18" charset="0"/>
                <a:ea typeface="Times New Roman" panose="02020603050405020304" pitchFamily="18" charset="0"/>
              </a:rPr>
              <a:t>[DIS AUGUSTI]S TIBERIÉUM	To the Divine </a:t>
            </a:r>
            <a:r>
              <a:rPr lang="en-US" sz="2000" dirty="0" err="1">
                <a:latin typeface="Times New Roman" panose="02020603050405020304" pitchFamily="18" charset="0"/>
                <a:ea typeface="Times New Roman" panose="02020603050405020304" pitchFamily="18" charset="0"/>
              </a:rPr>
              <a:t>Augusti</a:t>
            </a:r>
            <a:r>
              <a:rPr lang="en-US" sz="2000" dirty="0">
                <a:latin typeface="Times New Roman" panose="02020603050405020304" pitchFamily="18" charset="0"/>
                <a:ea typeface="Times New Roman" panose="02020603050405020304" pitchFamily="18" charset="0"/>
              </a:rPr>
              <a:t> [this] </a:t>
            </a:r>
            <a:r>
              <a:rPr lang="en-US" sz="2000" dirty="0" err="1">
                <a:latin typeface="Times New Roman" panose="02020603050405020304" pitchFamily="18" charset="0"/>
                <a:ea typeface="Times New Roman" panose="02020603050405020304" pitchFamily="18" charset="0"/>
              </a:rPr>
              <a:t>Tiberieum</a:t>
            </a:r>
            <a:endParaRPr lang="en-US" sz="2000" dirty="0">
              <a:latin typeface="Times New Roman" panose="02020603050405020304" pitchFamily="18" charset="0"/>
              <a:ea typeface="Times New Roman" panose="02020603050405020304" pitchFamily="18" charset="0"/>
            </a:endParaRPr>
          </a:p>
          <a:p>
            <a:pPr lvl="1"/>
            <a:r>
              <a:rPr lang="en-US" sz="2000" dirty="0">
                <a:latin typeface="Times New Roman" panose="02020603050405020304" pitchFamily="18" charset="0"/>
                <a:ea typeface="Times New Roman" panose="02020603050405020304" pitchFamily="18" charset="0"/>
              </a:rPr>
              <a:t>[...PO]NTIUS PILATUS		...Pontius Pilate</a:t>
            </a:r>
          </a:p>
          <a:p>
            <a:pPr lvl="1"/>
            <a:r>
              <a:rPr lang="en-US" sz="2000" dirty="0">
                <a:latin typeface="Times New Roman" panose="02020603050405020304" pitchFamily="18" charset="0"/>
                <a:ea typeface="Times New Roman" panose="02020603050405020304" pitchFamily="18" charset="0"/>
              </a:rPr>
              <a:t>[...PRAEF]ECTUS IUDA[EA]E	...prefect of Judea</a:t>
            </a:r>
          </a:p>
          <a:p>
            <a:pPr lvl="1"/>
            <a:r>
              <a:rPr lang="en-US" sz="2000" dirty="0">
                <a:latin typeface="Times New Roman" panose="02020603050405020304" pitchFamily="18" charset="0"/>
                <a:ea typeface="Times New Roman" panose="02020603050405020304" pitchFamily="18" charset="0"/>
              </a:rPr>
              <a:t>[...FECIT D]E[DICAVIT]		...has dedicated [this]</a:t>
            </a:r>
          </a:p>
          <a:p>
            <a:pPr lvl="1"/>
            <a:endParaRPr lang="en-US" sz="20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ea typeface="Times New Roman" panose="02020603050405020304" pitchFamily="18" charset="0"/>
              </a:rPr>
              <a:t>It is the only non-Christian reference to</a:t>
            </a:r>
          </a:p>
          <a:p>
            <a:pPr marR="0">
              <a:spcBef>
                <a:spcPts val="0"/>
              </a:spcBef>
              <a:spcAft>
                <a:spcPts val="0"/>
              </a:spcAft>
            </a:pPr>
            <a:r>
              <a:rPr lang="en-US" sz="2800" dirty="0">
                <a:latin typeface="Times New Roman" panose="02020603050405020304" pitchFamily="18" charset="0"/>
                <a:ea typeface="Times New Roman" panose="02020603050405020304" pitchFamily="18" charset="0"/>
              </a:rPr>
              <a:t> Pilate contemporary with his life.</a:t>
            </a:r>
          </a:p>
        </p:txBody>
      </p:sp>
      <p:pic>
        <p:nvPicPr>
          <p:cNvPr id="17410" name="Picture 2" descr="https://upload.wikimedia.org/wikipedia/commons/thumb/a/af/Pontius_Pilate_Inscription.JPG/1024px-Pontius_Pilate_Inscription.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6477000" y="4191000"/>
            <a:ext cx="2099722" cy="2462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7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228600"/>
            <a:ext cx="8991599" cy="707886"/>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Rulers of First Century Judaea</a:t>
            </a:r>
            <a:endParaRPr lang="en-US" sz="4000" b="1" dirty="0"/>
          </a:p>
        </p:txBody>
      </p:sp>
      <p:sp>
        <p:nvSpPr>
          <p:cNvPr id="2" name="Rectangle 1"/>
          <p:cNvSpPr/>
          <p:nvPr/>
        </p:nvSpPr>
        <p:spPr>
          <a:xfrm>
            <a:off x="165848" y="1143000"/>
            <a:ext cx="8901952" cy="3016210"/>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3600" dirty="0">
                <a:latin typeface="Times New Roman" panose="02020603050405020304" pitchFamily="18" charset="0"/>
                <a:ea typeface="Times New Roman" panose="02020603050405020304" pitchFamily="18" charset="0"/>
              </a:rPr>
              <a:t>The Roman Emperor &amp; Senate had ultimate jurisdiction over the entire empire.</a:t>
            </a:r>
          </a:p>
          <a:p>
            <a:pPr marL="457200" marR="0" indent="-457200">
              <a:spcBef>
                <a:spcPts val="0"/>
              </a:spcBef>
              <a:spcAft>
                <a:spcPts val="1200"/>
              </a:spcAft>
              <a:buFont typeface="Wingdings" panose="05000000000000000000" pitchFamily="2" charset="2"/>
              <a:buChar char="Ø"/>
            </a:pPr>
            <a:r>
              <a:rPr lang="en-US" sz="3600" dirty="0">
                <a:latin typeface="Times New Roman" panose="02020603050405020304" pitchFamily="18" charset="0"/>
                <a:ea typeface="Times New Roman" panose="02020603050405020304" pitchFamily="18" charset="0"/>
              </a:rPr>
              <a:t>Judaea was a satellite of Syria, and of its Governor of Syria (</a:t>
            </a:r>
            <a:r>
              <a:rPr lang="en-US" sz="3600" dirty="0" err="1">
                <a:latin typeface="Times New Roman" panose="02020603050405020304" pitchFamily="18" charset="0"/>
                <a:ea typeface="Times New Roman" panose="02020603050405020304" pitchFamily="18" charset="0"/>
              </a:rPr>
              <a:t>Quirinius</a:t>
            </a:r>
            <a:r>
              <a:rPr lang="en-US" sz="3600" dirty="0">
                <a:latin typeface="Times New Roman" panose="02020603050405020304" pitchFamily="18" charset="0"/>
                <a:ea typeface="Times New Roman" panose="02020603050405020304" pitchFamily="18" charset="0"/>
              </a:rPr>
              <a:t> at Jesus’ birth) was located at the capital of Damascus.</a:t>
            </a:r>
          </a:p>
        </p:txBody>
      </p:sp>
    </p:spTree>
    <p:extLst>
      <p:ext uri="{BB962C8B-B14F-4D97-AF65-F5344CB8AC3E}">
        <p14:creationId xmlns:p14="http://schemas.microsoft.com/office/powerpoint/2010/main" val="2005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21024" y="428178"/>
            <a:ext cx="8901952" cy="6001643"/>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Roman authority was exercised locally through either the tetrarchs (Herod’s sons) or the prefect (Pilate), who answered directly to the Governor of Syria.</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prefect of Judaea was seated at Caesarea </a:t>
            </a:r>
            <a:r>
              <a:rPr lang="en-US" sz="2400" dirty="0" err="1">
                <a:latin typeface="Times New Roman" panose="02020603050405020304" pitchFamily="18" charset="0"/>
                <a:ea typeface="Times New Roman" panose="02020603050405020304" pitchFamily="18" charset="0"/>
              </a:rPr>
              <a:t>Maritima</a:t>
            </a:r>
            <a:r>
              <a:rPr lang="en-US" sz="2400" dirty="0">
                <a:latin typeface="Times New Roman" panose="02020603050405020304" pitchFamily="18" charset="0"/>
                <a:ea typeface="Times New Roman" panose="02020603050405020304" pitchFamily="18" charset="0"/>
              </a:rPr>
              <a:t>, the Roman capital.</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Judaea was theocracy in that Jewish laws were enforced among Jews.</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Sanhedrin was the Jewish religious governing body, made up of 30 leaders.</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Sanhedrin was centered in the Temple in Jerusalem.</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Sanhedrin was allowed autonomous enforcement of all their rules except capital punishment, which was reserved for the Roman tetrarch or prefect.</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High Priest was in charge of the Sanhedrin, elected annually and appointed by the tetrarch or prefect. The Governor of Syria could (and did!) depose the High Priest.</a:t>
            </a:r>
          </a:p>
        </p:txBody>
      </p:sp>
    </p:spTree>
    <p:extLst>
      <p:ext uri="{BB962C8B-B14F-4D97-AF65-F5344CB8AC3E}">
        <p14:creationId xmlns:p14="http://schemas.microsoft.com/office/powerpoint/2010/main" val="9275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121024" y="428178"/>
            <a:ext cx="8901952" cy="5816977"/>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Antonia Fortress: Housed some of the Roman soldiers stationed in Jerusalem. Also stored the Jewish High Priest’s vestments.</a:t>
            </a:r>
          </a:p>
          <a:p>
            <a:pPr marL="457200" marR="0" indent="-457200">
              <a:spcBef>
                <a:spcPts val="0"/>
              </a:spcBef>
              <a:spcAft>
                <a:spcPts val="12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Herod’s Palace: Where the prefect would have stayed while in Jerusalem. Probably along the East wall of Jerusalem.</a:t>
            </a:r>
          </a:p>
          <a:p>
            <a:pPr marL="457200" marR="0" indent="-457200">
              <a:spcBef>
                <a:spcPts val="0"/>
              </a:spcBef>
              <a:spcAft>
                <a:spcPts val="12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Pilate’s </a:t>
            </a:r>
            <a:r>
              <a:rPr lang="en-US" sz="3200" dirty="0" err="1">
                <a:latin typeface="Times New Roman" panose="02020603050405020304" pitchFamily="18" charset="0"/>
                <a:ea typeface="Times New Roman" panose="02020603050405020304" pitchFamily="18" charset="0"/>
              </a:rPr>
              <a:t>Praetorium</a:t>
            </a:r>
            <a:r>
              <a:rPr lang="en-US" sz="3200" dirty="0">
                <a:latin typeface="Times New Roman" panose="02020603050405020304" pitchFamily="18" charset="0"/>
                <a:ea typeface="Times New Roman" panose="02020603050405020304" pitchFamily="18" charset="0"/>
              </a:rPr>
              <a:t> (where he tried Jesus) was traditionally located in the Antonia Fortress. Recent archeology suggest it was located near Herod’s Palace, on the Western Hill on the opposite site of the city.</a:t>
            </a:r>
          </a:p>
        </p:txBody>
      </p:sp>
    </p:spTree>
    <p:extLst>
      <p:ext uri="{BB962C8B-B14F-4D97-AF65-F5344CB8AC3E}">
        <p14:creationId xmlns:p14="http://schemas.microsoft.com/office/powerpoint/2010/main" val="14544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Religious Map of 1st Century Israel Background</a:t>
            </a:r>
          </a:p>
        </p:txBody>
      </p:sp>
      <p:sp>
        <p:nvSpPr>
          <p:cNvPr id="2" name="Rectangle 1"/>
          <p:cNvSpPr/>
          <p:nvPr/>
        </p:nvSpPr>
        <p:spPr>
          <a:xfrm>
            <a:off x="165848" y="1143000"/>
            <a:ext cx="8901952" cy="4985980"/>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Assyrian takeover of Israel and the Babylonian Exile of Judah radically changed the socio-political setting of Israel.</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Shortly after Solomon’s death, King Jeroboam of Israel established a royal sanctuary for the northern kingdom of Israel in the city of Dan to compete with the Jerusalem Temple. (1 Kings 12) Thus Dan became the center of worship for Israel. Later, a temple was built at Mt. Gerizim for sacrificial worship. Yet, Israel did not maintain pure Yahweh worship and began incorporating other religious practices almost immediately.</a:t>
            </a:r>
          </a:p>
        </p:txBody>
      </p:sp>
    </p:spTree>
    <p:extLst>
      <p:ext uri="{BB962C8B-B14F-4D97-AF65-F5344CB8AC3E}">
        <p14:creationId xmlns:p14="http://schemas.microsoft.com/office/powerpoint/2010/main" val="356270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4191000"/>
            <a:ext cx="7317105" cy="1219200"/>
          </a:xfrm>
        </p:spPr>
        <p:txBody>
          <a:bodyPr anchor="t">
            <a:normAutofit fontScale="90000"/>
          </a:bodyPr>
          <a:lstStyle/>
          <a:p>
            <a:r>
              <a:rPr lang="en-US" sz="6000" b="1" dirty="0">
                <a:latin typeface="Times New Roman" panose="02020603050405020304" pitchFamily="18" charset="0"/>
                <a:cs typeface="Times New Roman" panose="02020603050405020304" pitchFamily="18" charset="0"/>
              </a:rPr>
              <a:t>Questions</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	or </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Comments?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223421"/>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Religious Map of 1st Century Israel Background</a:t>
            </a:r>
          </a:p>
        </p:txBody>
      </p:sp>
      <p:sp>
        <p:nvSpPr>
          <p:cNvPr id="2" name="Rectangle 1"/>
          <p:cNvSpPr/>
          <p:nvPr/>
        </p:nvSpPr>
        <p:spPr>
          <a:xfrm>
            <a:off x="165848" y="1366421"/>
            <a:ext cx="8901952" cy="5262979"/>
          </a:xfrm>
          <a:prstGeom prst="rect">
            <a:avLst/>
          </a:prstGeom>
        </p:spPr>
        <p:txBody>
          <a:bodyPr wrap="square">
            <a:spAutoFit/>
          </a:bodyPr>
          <a:lstStyle/>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When Assyria conquered the northern Kingdom of Israel in 722 BCE, it removed the leaders and influential people and transported them throughout the wider empire. They assimilated and intermarried with local people, and their unique ethnic identity was lost.</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Those who were left in the country were the lower classes of people, kept mainly to do the hard labor of the land and services. Assyria brought in leaders and owners from other areas. Over time, they assimilated and intermarried with the local Israelites. Again the ethnic purity of the Israelites was lost. (The 10 Lost Tribes of Israel.) </a:t>
            </a:r>
          </a:p>
          <a:p>
            <a:pPr marL="457200" marR="0" indent="-457200">
              <a:spcBef>
                <a:spcPts val="0"/>
              </a:spcBef>
              <a:spcAft>
                <a:spcPts val="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northern people also adopted the religious practices of the neighboring and immigrant peoples. The holy site of Dan continued, but it was religious practices varied from place to place.</a:t>
            </a:r>
          </a:p>
        </p:txBody>
      </p:sp>
    </p:spTree>
    <p:extLst>
      <p:ext uri="{BB962C8B-B14F-4D97-AF65-F5344CB8AC3E}">
        <p14:creationId xmlns:p14="http://schemas.microsoft.com/office/powerpoint/2010/main" val="229134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Religious Map of 1st Century Israel Background</a:t>
            </a:r>
          </a:p>
        </p:txBody>
      </p:sp>
      <p:sp>
        <p:nvSpPr>
          <p:cNvPr id="2" name="Rectangle 1"/>
          <p:cNvSpPr/>
          <p:nvPr/>
        </p:nvSpPr>
        <p:spPr>
          <a:xfrm>
            <a:off x="165848" y="1143000"/>
            <a:ext cx="8901952" cy="4678204"/>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When Babylon conquered the southern Kingdom of Judah, they slowly removed leaders and influential people and transported them to a place near Babylon. They kept the Jews together in one location. The Jews in exile and the Jew who remained in Judea maintained ethnic purity.</a:t>
            </a:r>
          </a:p>
          <a:p>
            <a:pPr marL="457200" marR="0" indent="-457200">
              <a:spcBef>
                <a:spcPts val="0"/>
              </a:spcBef>
              <a:spcAft>
                <a:spcPts val="12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At the end of the Exile, the Jews were able to return back to Judah and restore Jewish religion and culture.</a:t>
            </a:r>
          </a:p>
        </p:txBody>
      </p:sp>
    </p:spTree>
    <p:extLst>
      <p:ext uri="{BB962C8B-B14F-4D97-AF65-F5344CB8AC3E}">
        <p14:creationId xmlns:p14="http://schemas.microsoft.com/office/powerpoint/2010/main" val="34286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585049"/>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Religious Map of 1st Century Israel Background</a:t>
            </a:r>
          </a:p>
          <a:p>
            <a:r>
              <a:rPr lang="en-US" sz="800" b="1" dirty="0">
                <a:latin typeface="Times New Roman" panose="02020603050405020304" pitchFamily="18" charset="0"/>
                <a:ea typeface="Times New Roman" panose="02020603050405020304" pitchFamily="18" charset="0"/>
              </a:rPr>
              <a:t> </a:t>
            </a:r>
          </a:p>
          <a:p>
            <a:r>
              <a:rPr lang="en-US" sz="2800" b="1" i="1" dirty="0">
                <a:latin typeface="Times New Roman" panose="02020603050405020304" pitchFamily="18" charset="0"/>
                <a:ea typeface="Times New Roman" panose="02020603050405020304" pitchFamily="18" charset="0"/>
              </a:rPr>
              <a:t>During the time of the Maccabees</a:t>
            </a:r>
          </a:p>
        </p:txBody>
      </p:sp>
      <p:sp>
        <p:nvSpPr>
          <p:cNvPr id="2" name="Rectangle 1"/>
          <p:cNvSpPr/>
          <p:nvPr/>
        </p:nvSpPr>
        <p:spPr>
          <a:xfrm>
            <a:off x="165848" y="1595021"/>
            <a:ext cx="8901952" cy="5262979"/>
          </a:xfrm>
          <a:prstGeom prst="rect">
            <a:avLst/>
          </a:prstGeom>
        </p:spPr>
        <p:txBody>
          <a:bodyPr wrap="square">
            <a:spAutoFit/>
          </a:bodyPr>
          <a:lstStyle/>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area around Jerusalem and Jericho, called Judah, staunchly held to Yahweh worship.</a:t>
            </a:r>
          </a:p>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area south of Judah, called </a:t>
            </a:r>
            <a:r>
              <a:rPr lang="en-US" sz="2800" dirty="0" err="1">
                <a:latin typeface="Times New Roman" panose="02020603050405020304" pitchFamily="18" charset="0"/>
                <a:ea typeface="Times New Roman" panose="02020603050405020304" pitchFamily="18" charset="0"/>
              </a:rPr>
              <a:t>Idumaea</a:t>
            </a:r>
            <a:r>
              <a:rPr lang="en-US" sz="2800" dirty="0">
                <a:latin typeface="Times New Roman" panose="02020603050405020304" pitchFamily="18" charset="0"/>
                <a:ea typeface="Times New Roman" panose="02020603050405020304" pitchFamily="18" charset="0"/>
              </a:rPr>
              <a:t> (including Hebron and Beersheba), had a population of Arab dissent. These people were forcibly converted to Judaism. </a:t>
            </a:r>
          </a:p>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middle part of the kingdom was called Samaria (including Samaria and Beth-</a:t>
            </a:r>
            <a:r>
              <a:rPr lang="en-US" sz="2800" dirty="0" err="1">
                <a:latin typeface="Times New Roman" panose="02020603050405020304" pitchFamily="18" charset="0"/>
                <a:ea typeface="Times New Roman" panose="02020603050405020304" pitchFamily="18" charset="0"/>
              </a:rPr>
              <a:t>shean</a:t>
            </a:r>
            <a:r>
              <a:rPr lang="en-US" sz="2800" dirty="0">
                <a:latin typeface="Times New Roman" panose="02020603050405020304" pitchFamily="18" charset="0"/>
                <a:ea typeface="Times New Roman" panose="02020603050405020304" pitchFamily="18" charset="0"/>
              </a:rPr>
              <a:t>) and it failed to conform to strict Yahweh worship. This led to a great resentment between the Jews and Samaritans. </a:t>
            </a:r>
          </a:p>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northern part of the kingdom, called Galilee (including Nazareth and Capernaum), largely returned to authentic Yahweh worship.</a:t>
            </a:r>
          </a:p>
        </p:txBody>
      </p:sp>
    </p:spTree>
    <p:extLst>
      <p:ext uri="{BB962C8B-B14F-4D97-AF65-F5344CB8AC3E}">
        <p14:creationId xmlns:p14="http://schemas.microsoft.com/office/powerpoint/2010/main" val="74901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585049"/>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Religious Map of 1st Century Israel Background</a:t>
            </a:r>
          </a:p>
          <a:p>
            <a:r>
              <a:rPr lang="en-US" sz="800" b="1" dirty="0">
                <a:latin typeface="Times New Roman" panose="02020603050405020304" pitchFamily="18" charset="0"/>
                <a:ea typeface="Times New Roman" panose="02020603050405020304" pitchFamily="18" charset="0"/>
              </a:rPr>
              <a:t> </a:t>
            </a:r>
          </a:p>
          <a:p>
            <a:r>
              <a:rPr lang="en-US" sz="2800" b="1" i="1" dirty="0">
                <a:latin typeface="Times New Roman" panose="02020603050405020304" pitchFamily="18" charset="0"/>
                <a:ea typeface="Times New Roman" panose="02020603050405020304" pitchFamily="18" charset="0"/>
              </a:rPr>
              <a:t>During the time of King Herod</a:t>
            </a:r>
          </a:p>
        </p:txBody>
      </p:sp>
      <p:sp>
        <p:nvSpPr>
          <p:cNvPr id="2" name="Rectangle 1"/>
          <p:cNvSpPr/>
          <p:nvPr/>
        </p:nvSpPr>
        <p:spPr>
          <a:xfrm>
            <a:off x="76200" y="2057400"/>
            <a:ext cx="8901952" cy="4278094"/>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All the areas were united. Yet Samaria continued its own religious practices, and Jews traveling between Galilee and Judah began the custom of walking around Samaria.</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area east of Samaria was directly controlled by Rome, a region called The Decapolis (or 10 cities). </a:t>
            </a:r>
          </a:p>
          <a:p>
            <a:pPr marL="457200" marR="0" indent="-457200">
              <a:spcBef>
                <a:spcPts val="0"/>
              </a:spcBef>
              <a:buFont typeface="Wingdings" panose="05000000000000000000" pitchFamily="2" charset="2"/>
              <a:buChar char="Ø"/>
            </a:pPr>
            <a:endParaRPr lang="en-US" sz="2800" dirty="0">
              <a:latin typeface="Times New Roman" panose="02020603050405020304" pitchFamily="18" charset="0"/>
              <a:ea typeface="Times New Roman" panose="02020603050405020304" pitchFamily="18" charset="0"/>
            </a:endParaRPr>
          </a:p>
          <a:p>
            <a:pPr marR="0">
              <a:spcBef>
                <a:spcPts val="0"/>
              </a:spcBef>
            </a:pPr>
            <a:r>
              <a:rPr lang="en-US" sz="2800" i="1" dirty="0">
                <a:latin typeface="Times New Roman" panose="02020603050405020304" pitchFamily="18" charset="0"/>
                <a:ea typeface="Times New Roman" panose="02020603050405020304" pitchFamily="18" charset="0"/>
              </a:rPr>
              <a:t>Note: Jews traveling between Galilee and Judah traveled through pagan Decapolis rather than through apostate Samaria!</a:t>
            </a:r>
          </a:p>
        </p:txBody>
      </p:sp>
    </p:spTree>
    <p:extLst>
      <p:ext uri="{BB962C8B-B14F-4D97-AF65-F5344CB8AC3E}">
        <p14:creationId xmlns:p14="http://schemas.microsoft.com/office/powerpoint/2010/main" val="395675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585049"/>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Religious Map of 1st Century Israel Background</a:t>
            </a:r>
          </a:p>
          <a:p>
            <a:r>
              <a:rPr lang="en-US" sz="800" b="1" dirty="0">
                <a:latin typeface="Times New Roman" panose="02020603050405020304" pitchFamily="18" charset="0"/>
                <a:ea typeface="Times New Roman" panose="02020603050405020304" pitchFamily="18" charset="0"/>
              </a:rPr>
              <a:t> </a:t>
            </a:r>
          </a:p>
          <a:p>
            <a:r>
              <a:rPr lang="en-US" sz="2800" b="1" i="1" dirty="0">
                <a:latin typeface="Times New Roman" panose="02020603050405020304" pitchFamily="18" charset="0"/>
                <a:ea typeface="Times New Roman" panose="02020603050405020304" pitchFamily="18" charset="0"/>
              </a:rPr>
              <a:t>During the time of Jesus’ ministry</a:t>
            </a:r>
          </a:p>
        </p:txBody>
      </p:sp>
      <p:sp>
        <p:nvSpPr>
          <p:cNvPr id="2" name="Rectangle 1"/>
          <p:cNvSpPr/>
          <p:nvPr/>
        </p:nvSpPr>
        <p:spPr>
          <a:xfrm>
            <a:off x="76200" y="2057400"/>
            <a:ext cx="8901952" cy="2554545"/>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Galilee and Judaea (including </a:t>
            </a:r>
            <a:r>
              <a:rPr lang="en-US" sz="2800" dirty="0" err="1">
                <a:latin typeface="Times New Roman" panose="02020603050405020304" pitchFamily="18" charset="0"/>
                <a:ea typeface="Times New Roman" panose="02020603050405020304" pitchFamily="18" charset="0"/>
              </a:rPr>
              <a:t>Idumaea</a:t>
            </a:r>
            <a:r>
              <a:rPr lang="en-US" sz="2800" dirty="0">
                <a:latin typeface="Times New Roman" panose="02020603050405020304" pitchFamily="18" charset="0"/>
                <a:ea typeface="Times New Roman" panose="02020603050405020304" pitchFamily="18" charset="0"/>
              </a:rPr>
              <a:t>) held strict Yahweh worship. </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Samaria maintained their own religion, a blend of Jewish and pagan worship.</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Decapolis followed Roman worship.</a:t>
            </a:r>
          </a:p>
        </p:txBody>
      </p:sp>
    </p:spTree>
    <p:extLst>
      <p:ext uri="{BB962C8B-B14F-4D97-AF65-F5344CB8AC3E}">
        <p14:creationId xmlns:p14="http://schemas.microsoft.com/office/powerpoint/2010/main" val="32056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27337"/>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Scriptures &amp; Worship</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21024" y="1335643"/>
            <a:ext cx="8901952" cy="5293757"/>
          </a:xfrm>
          <a:prstGeom prst="rect">
            <a:avLst/>
          </a:prstGeom>
        </p:spPr>
        <p:txBody>
          <a:bodyPr wrap="square">
            <a:spAutoFit/>
          </a:bodyPr>
          <a:lstStyle/>
          <a:p>
            <a:pPr marL="457200" marR="0" indent="-457200">
              <a:spcBef>
                <a:spcPts val="0"/>
              </a:spcBef>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The Jewish Scriptures were completed in the form we know today as the Old Testament during the time of the Exile.</a:t>
            </a:r>
          </a:p>
          <a:p>
            <a:pPr marL="457200" marR="0" indent="-457200">
              <a:spcBef>
                <a:spcPts val="0"/>
              </a:spcBef>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Most of the older books had been passed down through oral tradition. It was not until the time of the divided kingdom that the inspired Word of God was written down by the priests in the Temple. Some were not finished until the time of the Exile and return.</a:t>
            </a:r>
          </a:p>
          <a:p>
            <a:pPr marL="457200" marR="0" indent="-457200">
              <a:spcBef>
                <a:spcPts val="0"/>
              </a:spcBef>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Torah / Books of Moses / Pentateuch / Books of Law</a:t>
            </a:r>
          </a:p>
          <a:p>
            <a:pPr marL="457200" marR="0" indent="-457200">
              <a:spcBef>
                <a:spcPts val="0"/>
              </a:spcBef>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History - 12 books from Joshua through Ezra</a:t>
            </a:r>
          </a:p>
          <a:p>
            <a:pPr marL="457200" marR="0" indent="-457200">
              <a:spcBef>
                <a:spcPts val="0"/>
              </a:spcBef>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Scrolls / Poetry - 5 books from different periods (Job being the earliest, Solomon’s books the most recent)</a:t>
            </a:r>
          </a:p>
          <a:p>
            <a:pPr marL="457200" marR="0" indent="-457200">
              <a:spcBef>
                <a:spcPts val="0"/>
              </a:spcBef>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5 Major Prophets - “Major” refers to longer length</a:t>
            </a:r>
          </a:p>
          <a:p>
            <a:pPr marL="457200" marR="0" indent="-457200">
              <a:spcBef>
                <a:spcPts val="0"/>
              </a:spcBef>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12 Minor Prophets - “Minor” refers to shorter length</a:t>
            </a:r>
          </a:p>
        </p:txBody>
      </p:sp>
    </p:spTree>
    <p:extLst>
      <p:ext uri="{BB962C8B-B14F-4D97-AF65-F5344CB8AC3E}">
        <p14:creationId xmlns:p14="http://schemas.microsoft.com/office/powerpoint/2010/main" val="10646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27337"/>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Scriptures &amp; Worship</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21024" y="1335643"/>
            <a:ext cx="8901952" cy="4278094"/>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During 1st century Palestine there were two versions of the Hebrew texts. </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One was the Greek translation, called the Septuagint (39 books that are in the Christian Old Testament), which was translated in stages during the Hasmonean Dynasty	 (3rd-2nd century BCE).</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The other, the Masoretic Text (the 24 books that are the official Hebrew version) was not finalized until at least the Herodian dynasty, perhaps even after the life of Jesus.</a:t>
            </a:r>
          </a:p>
        </p:txBody>
      </p:sp>
    </p:spTree>
    <p:extLst>
      <p:ext uri="{BB962C8B-B14F-4D97-AF65-F5344CB8AC3E}">
        <p14:creationId xmlns:p14="http://schemas.microsoft.com/office/powerpoint/2010/main" val="33695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66199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Scriptures &amp; Worship</a:t>
            </a:r>
          </a:p>
          <a:p>
            <a:r>
              <a:rPr lang="en-US" sz="1100" b="1" i="1" dirty="0">
                <a:latin typeface="Times New Roman" panose="02020603050405020304" pitchFamily="18" charset="0"/>
                <a:ea typeface="Times New Roman" panose="02020603050405020304" pitchFamily="18" charset="0"/>
              </a:rPr>
              <a:t> </a:t>
            </a:r>
          </a:p>
          <a:p>
            <a:r>
              <a:rPr lang="en-US" sz="2800" b="1" i="1" dirty="0">
                <a:latin typeface="Times New Roman" panose="02020603050405020304" pitchFamily="18" charset="0"/>
                <a:ea typeface="Times New Roman" panose="02020603050405020304" pitchFamily="18" charset="0"/>
              </a:rPr>
              <a:t>Synagogue</a:t>
            </a:r>
          </a:p>
        </p:txBody>
      </p:sp>
      <p:sp>
        <p:nvSpPr>
          <p:cNvPr id="2" name="Rectangle 1"/>
          <p:cNvSpPr/>
          <p:nvPr/>
        </p:nvSpPr>
        <p:spPr>
          <a:xfrm>
            <a:off x="0" y="1661993"/>
            <a:ext cx="8901952" cy="5262979"/>
          </a:xfrm>
          <a:prstGeom prst="rect">
            <a:avLst/>
          </a:prstGeom>
        </p:spPr>
        <p:txBody>
          <a:bodyPr wrap="square">
            <a:spAutoFit/>
          </a:bodyPr>
          <a:lstStyle/>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During the time of the Exile, faithful Jews far from the Temple gathered together to maintain Jewish worship. This centered around reading, learning, and discussing the Torah and other Holy Scriptures.</a:t>
            </a:r>
          </a:p>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Worship evolved into weekly gathering, on the Sabbath, to read, pray, and discuss the Scriptures.</a:t>
            </a:r>
          </a:p>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Requirements to form a synagogue was to have 10 Jewish adult men.</a:t>
            </a:r>
          </a:p>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Each Synagogue had a board of elders that governed the Synagogue</a:t>
            </a:r>
          </a:p>
          <a:p>
            <a:pPr marL="457200" marR="0" indent="-457200">
              <a:spcBef>
                <a:spcPts val="0"/>
              </a:spcBef>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Elders would elect a Ruler of the Synagogue to organize and lead the services.</a:t>
            </a:r>
          </a:p>
        </p:txBody>
      </p:sp>
    </p:spTree>
    <p:extLst>
      <p:ext uri="{BB962C8B-B14F-4D97-AF65-F5344CB8AC3E}">
        <p14:creationId xmlns:p14="http://schemas.microsoft.com/office/powerpoint/2010/main" val="337521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66199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Scriptures &amp; Worship</a:t>
            </a:r>
          </a:p>
          <a:p>
            <a:r>
              <a:rPr lang="en-US" sz="1100" b="1" i="1" dirty="0">
                <a:latin typeface="Times New Roman" panose="02020603050405020304" pitchFamily="18" charset="0"/>
                <a:ea typeface="Times New Roman" panose="02020603050405020304" pitchFamily="18" charset="0"/>
              </a:rPr>
              <a:t> </a:t>
            </a:r>
          </a:p>
          <a:p>
            <a:r>
              <a:rPr lang="en-US" sz="2800" b="1" i="1" dirty="0">
                <a:latin typeface="Times New Roman" panose="02020603050405020304" pitchFamily="18" charset="0"/>
                <a:ea typeface="Times New Roman" panose="02020603050405020304" pitchFamily="18" charset="0"/>
              </a:rPr>
              <a:t>Rabbis</a:t>
            </a:r>
          </a:p>
        </p:txBody>
      </p:sp>
      <p:sp>
        <p:nvSpPr>
          <p:cNvPr id="2" name="Rectangle 1"/>
          <p:cNvSpPr/>
          <p:nvPr/>
        </p:nvSpPr>
        <p:spPr>
          <a:xfrm>
            <a:off x="0" y="1661993"/>
            <a:ext cx="8901952" cy="4862870"/>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When a Jew went through extra training to become an expert in the Scriptures, they were given the title of Rabbi, or “Teacher of the Law.”</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It became customary to have at least one Rabbi connected to each Synagogue.</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Other Rabbis wandered from place to place teaching in local Synagogues. Learners, or disciples, would follow the Rabbi around learning from him as they traveled. </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Today the title Rabbi is reserved for Jewish clergy who lead and conduct worship.</a:t>
            </a:r>
          </a:p>
        </p:txBody>
      </p:sp>
    </p:spTree>
    <p:extLst>
      <p:ext uri="{BB962C8B-B14F-4D97-AF65-F5344CB8AC3E}">
        <p14:creationId xmlns:p14="http://schemas.microsoft.com/office/powerpoint/2010/main" val="42014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371600"/>
            <a:ext cx="8901952" cy="5047536"/>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Levites</a:t>
            </a:r>
            <a:r>
              <a:rPr lang="en-US" sz="2400" dirty="0">
                <a:latin typeface="Times New Roman" panose="02020603050405020304" pitchFamily="18" charset="0"/>
                <a:ea typeface="Times New Roman" panose="02020603050405020304" pitchFamily="18" charset="0"/>
              </a:rPr>
              <a:t>: Descendants of the tribe of Levi. They were originally charged with assisting the priests in the worship system of Israel. They had no land in Israel but lived among the rest of the tribes. They received 48 cities, however, some in each tribe’s land. Levites received the tithe from the population, and they, in turn, turned over a tenth of what they received to the priests. The Levites took turns serving at the Temple, perhaps a few weeks out of the year.</a:t>
            </a:r>
          </a:p>
          <a:p>
            <a:pPr marL="457200" marR="0" indent="-457200">
              <a:spcBef>
                <a:spcPts val="0"/>
              </a:spcBef>
              <a:spcAft>
                <a:spcPts val="12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Priests</a:t>
            </a:r>
            <a:r>
              <a:rPr lang="en-US" sz="2400" dirty="0">
                <a:latin typeface="Times New Roman" panose="02020603050405020304" pitchFamily="18" charset="0"/>
                <a:ea typeface="Times New Roman" panose="02020603050405020304" pitchFamily="18" charset="0"/>
              </a:rPr>
              <a:t>: Descendants of Aaron. They were the official ministers or worship leaders in Israel. Priests were charged with the sacrificial rights of the Tabernacle and Temple. During Jesus’ day priests took turns serving at the temple (Zechariah, in Luke 1, for example). They had distinctive and symbolic clothes. They also went through special training and education in the Scriptures.</a:t>
            </a:r>
          </a:p>
        </p:txBody>
      </p:sp>
    </p:spTree>
    <p:extLst>
      <p:ext uri="{BB962C8B-B14F-4D97-AF65-F5344CB8AC3E}">
        <p14:creationId xmlns:p14="http://schemas.microsoft.com/office/powerpoint/2010/main" val="4609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9603"/>
            <a:ext cx="9135035"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Psalm 147</a:t>
            </a:r>
            <a:endParaRPr lang="en-US" sz="4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399" y="1087934"/>
            <a:ext cx="8982635" cy="5693866"/>
          </a:xfrm>
          <a:prstGeom prst="rect">
            <a:avLst/>
          </a:prstGeom>
        </p:spPr>
        <p:txBody>
          <a:bodyPr wrap="square">
            <a:spAutoFit/>
          </a:bodyPr>
          <a:lstStyle/>
          <a:p>
            <a:pPr marR="0">
              <a:spcBef>
                <a:spcPts val="0"/>
              </a:spcBef>
              <a:spcAft>
                <a:spcPts val="0"/>
              </a:spcAft>
            </a:pPr>
            <a:r>
              <a:rPr lang="en-US" sz="2600" baseline="30000" dirty="0">
                <a:latin typeface="Times New Roman" panose="02020603050405020304" pitchFamily="18" charset="0"/>
                <a:ea typeface="Times New Roman" panose="02020603050405020304" pitchFamily="18" charset="0"/>
              </a:rPr>
              <a:t>1 </a:t>
            </a:r>
            <a:r>
              <a:rPr lang="en-US" sz="2600" dirty="0">
                <a:latin typeface="Times New Roman" panose="02020603050405020304" pitchFamily="18" charset="0"/>
                <a:ea typeface="Times New Roman" panose="02020603050405020304" pitchFamily="18" charset="0"/>
              </a:rPr>
              <a:t>Praise the Lord! Because it is good to sing praise to our God!</a:t>
            </a:r>
          </a:p>
          <a:p>
            <a:r>
              <a:rPr lang="en-US" sz="2600" b="1" dirty="0">
                <a:latin typeface="Times New Roman" panose="02020603050405020304" pitchFamily="18" charset="0"/>
                <a:ea typeface="Times New Roman" panose="02020603050405020304" pitchFamily="18" charset="0"/>
              </a:rPr>
              <a:t>Because it is a pleasure to make beautiful praise!</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2 </a:t>
            </a:r>
            <a:r>
              <a:rPr lang="en-US" sz="2600" dirty="0">
                <a:latin typeface="Times New Roman" panose="02020603050405020304" pitchFamily="18" charset="0"/>
                <a:ea typeface="Times New Roman" panose="02020603050405020304" pitchFamily="18" charset="0"/>
              </a:rPr>
              <a:t>The Lord rebuilds Jerusalem, gathering up Israel’s exiles.</a:t>
            </a:r>
          </a:p>
          <a:p>
            <a:r>
              <a:rPr lang="en-US" sz="2600" b="1" baseline="30000" dirty="0">
                <a:latin typeface="Times New Roman" panose="02020603050405020304" pitchFamily="18" charset="0"/>
                <a:ea typeface="Times New Roman" panose="02020603050405020304" pitchFamily="18" charset="0"/>
              </a:rPr>
              <a:t>3 </a:t>
            </a:r>
            <a:r>
              <a:rPr lang="en-US" sz="2600" b="1" dirty="0">
                <a:latin typeface="Times New Roman" panose="02020603050405020304" pitchFamily="18" charset="0"/>
                <a:ea typeface="Times New Roman" panose="02020603050405020304" pitchFamily="18" charset="0"/>
              </a:rPr>
              <a:t>God heals the brokenhearted and bandages their wounds.</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4 </a:t>
            </a:r>
            <a:r>
              <a:rPr lang="en-US" sz="2600" dirty="0">
                <a:latin typeface="Times New Roman" panose="02020603050405020304" pitchFamily="18" charset="0"/>
                <a:ea typeface="Times New Roman" panose="02020603050405020304" pitchFamily="18" charset="0"/>
              </a:rPr>
              <a:t>God counts the stars by number, giving each one a name.</a:t>
            </a:r>
          </a:p>
          <a:p>
            <a:r>
              <a:rPr lang="en-US" sz="2600" b="1" baseline="30000" dirty="0">
                <a:latin typeface="Times New Roman" panose="02020603050405020304" pitchFamily="18" charset="0"/>
                <a:ea typeface="Times New Roman" panose="02020603050405020304" pitchFamily="18" charset="0"/>
              </a:rPr>
              <a:t>5 </a:t>
            </a:r>
            <a:r>
              <a:rPr lang="en-US" sz="2600" b="1" dirty="0">
                <a:latin typeface="Times New Roman" panose="02020603050405020304" pitchFamily="18" charset="0"/>
                <a:ea typeface="Times New Roman" panose="02020603050405020304" pitchFamily="18" charset="0"/>
              </a:rPr>
              <a:t>Our Lord is great and so strong! God’s knowledge can’t be 	grasped!</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6 </a:t>
            </a:r>
            <a:r>
              <a:rPr lang="en-US" sz="2600" dirty="0">
                <a:latin typeface="Times New Roman" panose="02020603050405020304" pitchFamily="18" charset="0"/>
                <a:ea typeface="Times New Roman" panose="02020603050405020304" pitchFamily="18" charset="0"/>
              </a:rPr>
              <a:t>The Lord helps the poor, but throws the wicked down on the dirt!</a:t>
            </a:r>
          </a:p>
          <a:p>
            <a:r>
              <a:rPr lang="en-US" sz="2600" b="1" baseline="30000" dirty="0">
                <a:latin typeface="Times New Roman" panose="02020603050405020304" pitchFamily="18" charset="0"/>
                <a:ea typeface="Times New Roman" panose="02020603050405020304" pitchFamily="18" charset="0"/>
              </a:rPr>
              <a:t>7 </a:t>
            </a:r>
            <a:r>
              <a:rPr lang="en-US" sz="2600" b="1" dirty="0">
                <a:latin typeface="Times New Roman" panose="02020603050405020304" pitchFamily="18" charset="0"/>
                <a:ea typeface="Times New Roman" panose="02020603050405020304" pitchFamily="18" charset="0"/>
              </a:rPr>
              <a:t>Sing to the Lord with thanks; sing praises to our God with a 	lyre!</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10 </a:t>
            </a:r>
            <a:r>
              <a:rPr lang="en-US" sz="2600" dirty="0">
                <a:latin typeface="Times New Roman" panose="02020603050405020304" pitchFamily="18" charset="0"/>
                <a:ea typeface="Times New Roman" panose="02020603050405020304" pitchFamily="18" charset="0"/>
              </a:rPr>
              <a:t>God doesn’t prize the strength of a horse; God doesn’t treasure 	the legs of a runner.</a:t>
            </a:r>
          </a:p>
          <a:p>
            <a:pPr marR="0">
              <a:spcBef>
                <a:spcPts val="0"/>
              </a:spcBef>
              <a:spcAft>
                <a:spcPts val="0"/>
              </a:spcAft>
            </a:pPr>
            <a:r>
              <a:rPr lang="en-US" sz="2600" b="1" baseline="30000" dirty="0">
                <a:latin typeface="Times New Roman" panose="02020603050405020304" pitchFamily="18" charset="0"/>
                <a:ea typeface="Times New Roman" panose="02020603050405020304" pitchFamily="18" charset="0"/>
              </a:rPr>
              <a:t>11 </a:t>
            </a:r>
            <a:r>
              <a:rPr lang="en-US" sz="2600" b="1" dirty="0">
                <a:latin typeface="Times New Roman" panose="02020603050405020304" pitchFamily="18" charset="0"/>
                <a:ea typeface="Times New Roman" panose="02020603050405020304" pitchFamily="18" charset="0"/>
              </a:rPr>
              <a:t>No. The Lord treasures the people who honor Him, the 	people who wait for his faithful love.</a:t>
            </a:r>
            <a:endParaRPr lang="en-US" sz="2600" dirty="0"/>
          </a:p>
        </p:txBody>
      </p:sp>
    </p:spTree>
    <p:extLst>
      <p:ext uri="{BB962C8B-B14F-4D97-AF65-F5344CB8AC3E}">
        <p14:creationId xmlns:p14="http://schemas.microsoft.com/office/powerpoint/2010/main" val="113965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371600"/>
            <a:ext cx="8901952" cy="5416868"/>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b="1" dirty="0">
                <a:latin typeface="Times New Roman" panose="02020603050405020304" pitchFamily="18" charset="0"/>
                <a:ea typeface="Times New Roman" panose="02020603050405020304" pitchFamily="18" charset="0"/>
              </a:rPr>
              <a:t>Chief Priests</a:t>
            </a:r>
            <a:r>
              <a:rPr lang="en-US" sz="2800" dirty="0">
                <a:latin typeface="Times New Roman" panose="02020603050405020304" pitchFamily="18" charset="0"/>
                <a:ea typeface="Times New Roman" panose="02020603050405020304" pitchFamily="18" charset="0"/>
              </a:rPr>
              <a:t>: During Jesus’ life, because the number of priests had grown so large, the main duties of Temple worship were reserved for a group designated “chief priests.” Other priests did more academic work, translating and teaching the Scriptures. Leaders of the Sanhedrin were chief priests. Chief Priests were usually Sadducees.</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Members of the </a:t>
            </a:r>
            <a:r>
              <a:rPr lang="en-US" sz="2800" b="1" dirty="0">
                <a:latin typeface="Times New Roman" panose="02020603050405020304" pitchFamily="18" charset="0"/>
                <a:ea typeface="Times New Roman" panose="02020603050405020304" pitchFamily="18" charset="0"/>
              </a:rPr>
              <a:t>Sanhedrin</a:t>
            </a:r>
            <a:r>
              <a:rPr lang="en-US" sz="2800" dirty="0">
                <a:latin typeface="Times New Roman" panose="02020603050405020304" pitchFamily="18" charset="0"/>
                <a:ea typeface="Times New Roman" panose="02020603050405020304" pitchFamily="18" charset="0"/>
              </a:rPr>
              <a:t>: The Sanhedrin was the highest ruling body on matters of religion and daily life and the court of justice among the Jewish people. It was comprised of 70 members and the High Priest. Members included chief priests, Pharisees, and scribes.</a:t>
            </a:r>
          </a:p>
        </p:txBody>
      </p:sp>
    </p:spTree>
    <p:extLst>
      <p:ext uri="{BB962C8B-B14F-4D97-AF65-F5344CB8AC3E}">
        <p14:creationId xmlns:p14="http://schemas.microsoft.com/office/powerpoint/2010/main" val="196645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225689"/>
            <a:ext cx="5060577" cy="5632311"/>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High Priest</a:t>
            </a:r>
            <a:r>
              <a:rPr lang="en-US" sz="2400" dirty="0">
                <a:latin typeface="Times New Roman" panose="02020603050405020304" pitchFamily="18" charset="0"/>
                <a:ea typeface="Times New Roman" panose="02020603050405020304" pitchFamily="18" charset="0"/>
              </a:rPr>
              <a:t>: Elected chief of the priests, ruler of the Temple. He was also President of the Sanhedrin. His position was as mediator between God and the people. He had special vestments passed down since the time of the Exodus (Exodus 28). Included was the breastplate of the 12 stones representing the 12 Tribes of Israel, and the </a:t>
            </a:r>
            <a:r>
              <a:rPr lang="en-US" sz="2400" dirty="0" err="1">
                <a:latin typeface="Times New Roman" panose="02020603050405020304" pitchFamily="18" charset="0"/>
                <a:ea typeface="Times New Roman" panose="02020603050405020304" pitchFamily="18" charset="0"/>
              </a:rPr>
              <a:t>Urim</a:t>
            </a:r>
            <a:r>
              <a:rPr lang="en-US" sz="2400" dirty="0">
                <a:latin typeface="Times New Roman" panose="02020603050405020304" pitchFamily="18" charset="0"/>
                <a:ea typeface="Times New Roman" panose="02020603050405020304" pitchFamily="18" charset="0"/>
              </a:rPr>
              <a:t> and </a:t>
            </a:r>
            <a:r>
              <a:rPr lang="en-US" sz="2400" dirty="0" err="1">
                <a:latin typeface="Times New Roman" panose="02020603050405020304" pitchFamily="18" charset="0"/>
                <a:ea typeface="Times New Roman" panose="02020603050405020304" pitchFamily="18" charset="0"/>
              </a:rPr>
              <a:t>Thummim</a:t>
            </a:r>
            <a:r>
              <a:rPr lang="en-US" sz="2400" dirty="0">
                <a:latin typeface="Times New Roman" panose="02020603050405020304" pitchFamily="18" charset="0"/>
                <a:ea typeface="Times New Roman" panose="02020603050405020304" pitchFamily="18" charset="0"/>
              </a:rPr>
              <a:t> which were used to divine God’s will. He was the only person allowed to ever enter the Holy of Holies, and only once a year, on the Day of Atonement.</a:t>
            </a:r>
          </a:p>
        </p:txBody>
      </p:sp>
      <p:pic>
        <p:nvPicPr>
          <p:cNvPr id="22530" name="Picture 2" descr="Image result for http://mtbiblestudies.com/clndrdte_Feb11_more.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0577" y="2175125"/>
            <a:ext cx="3931023" cy="4530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9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066800"/>
            <a:ext cx="8901952" cy="5786199"/>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Pharisees</a:t>
            </a:r>
            <a:r>
              <a:rPr lang="en-US" sz="2400" dirty="0">
                <a:latin typeface="Times New Roman" panose="02020603050405020304" pitchFamily="18" charset="0"/>
                <a:ea typeface="Times New Roman" panose="02020603050405020304" pitchFamily="18" charset="0"/>
              </a:rPr>
              <a:t>: Members of a religious and political party that insisted on a legalistic observance of the Jewish law as interpreted by the scribes (the “tradition of the elders”). They loathed the presence of “pagan” Rome and insisted on keeping separate from them as much as possible. Jesus seems most closely aligned with Pharisees. Paul was also a Pharisee. Many Pharisees were ordinary people.</a:t>
            </a:r>
          </a:p>
          <a:p>
            <a:pPr marL="457200" marR="0" indent="-457200">
              <a:spcBef>
                <a:spcPts val="0"/>
              </a:spcBef>
              <a:spcAft>
                <a:spcPts val="1200"/>
              </a:spcAft>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Sadducees</a:t>
            </a:r>
            <a:r>
              <a:rPr lang="en-US" sz="2400" dirty="0">
                <a:latin typeface="Times New Roman" panose="02020603050405020304" pitchFamily="18" charset="0"/>
                <a:ea typeface="Times New Roman" panose="02020603050405020304" pitchFamily="18" charset="0"/>
              </a:rPr>
              <a:t>: Influential Jewish people usually made up of leading families of rich landowners, aristocrats, merchants and powerful priests. The high priest and the most powerful members of the priesthood were mainly Sadducees (Acts 5:17). Theologically they denied the “tradition of the elders,” the handed-down interpretations and commentary on the Scriptures. They only held the Torah (the first five books) as Scripture, and denied the bodily resurrection. Politically they aligned themselves with the Romans, often trying to manipulate their position for political benefit.</a:t>
            </a:r>
          </a:p>
        </p:txBody>
      </p:sp>
    </p:spTree>
    <p:extLst>
      <p:ext uri="{BB962C8B-B14F-4D97-AF65-F5344CB8AC3E}">
        <p14:creationId xmlns:p14="http://schemas.microsoft.com/office/powerpoint/2010/main" val="36254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212532"/>
            <a:ext cx="8901952" cy="5416868"/>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b="1" dirty="0" err="1">
                <a:latin typeface="Times New Roman" panose="02020603050405020304" pitchFamily="18" charset="0"/>
                <a:ea typeface="Times New Roman" panose="02020603050405020304" pitchFamily="18" charset="0"/>
              </a:rPr>
              <a:t>Herodians</a:t>
            </a:r>
            <a:r>
              <a:rPr lang="en-US" sz="2800" dirty="0">
                <a:latin typeface="Times New Roman" panose="02020603050405020304" pitchFamily="18" charset="0"/>
                <a:ea typeface="Times New Roman" panose="02020603050405020304" pitchFamily="18" charset="0"/>
              </a:rPr>
              <a:t>: Influential Jews who encouraged the adopting of Greek customs and Roman law. They sided with the Sadducees against the Pharisees with their pro-Roman sympathies. </a:t>
            </a:r>
            <a:r>
              <a:rPr lang="en-US" sz="2800" dirty="0" err="1">
                <a:latin typeface="Times New Roman" panose="02020603050405020304" pitchFamily="18" charset="0"/>
                <a:ea typeface="Times New Roman" panose="02020603050405020304" pitchFamily="18" charset="0"/>
              </a:rPr>
              <a:t>Herodians</a:t>
            </a:r>
            <a:r>
              <a:rPr lang="en-US" sz="2800" dirty="0">
                <a:latin typeface="Times New Roman" panose="02020603050405020304" pitchFamily="18" charset="0"/>
                <a:ea typeface="Times New Roman" panose="02020603050405020304" pitchFamily="18" charset="0"/>
              </a:rPr>
              <a:t> are only mentioned a few times in the New Testament.</a:t>
            </a:r>
          </a:p>
          <a:p>
            <a:pPr marL="457200" marR="0" indent="-457200">
              <a:spcBef>
                <a:spcPts val="0"/>
              </a:spcBef>
              <a:spcAft>
                <a:spcPts val="1200"/>
              </a:spcAft>
              <a:buFont typeface="Wingdings" panose="05000000000000000000" pitchFamily="2" charset="2"/>
              <a:buChar char="Ø"/>
            </a:pPr>
            <a:r>
              <a:rPr lang="en-US" sz="2800" b="1" dirty="0">
                <a:latin typeface="Times New Roman" panose="02020603050405020304" pitchFamily="18" charset="0"/>
                <a:ea typeface="Times New Roman" panose="02020603050405020304" pitchFamily="18" charset="0"/>
              </a:rPr>
              <a:t>Elders</a:t>
            </a:r>
            <a:r>
              <a:rPr lang="en-US" sz="2800" dirty="0">
                <a:latin typeface="Times New Roman" panose="02020603050405020304" pitchFamily="18" charset="0"/>
                <a:ea typeface="Times New Roman" panose="02020603050405020304" pitchFamily="18" charset="0"/>
              </a:rPr>
              <a:t>: Leaders responsible for governing the Jewish communities. They were usually from the upper class who drew heavily from experts of the Law, such as the priests, scribes, Rabbis, and Pharisees. It also refers to the authors of the commentary and passed-down interpretations on the Scriptures (The Talmud and Mishnah, and later the </a:t>
            </a:r>
            <a:r>
              <a:rPr lang="en-US" sz="2800" dirty="0" err="1">
                <a:latin typeface="Times New Roman" panose="02020603050405020304" pitchFamily="18" charset="0"/>
                <a:ea typeface="Times New Roman" panose="02020603050405020304" pitchFamily="18" charset="0"/>
              </a:rPr>
              <a:t>Gemara</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35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212532"/>
            <a:ext cx="8901952" cy="5447645"/>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600" b="1" dirty="0">
                <a:latin typeface="Times New Roman" panose="02020603050405020304" pitchFamily="18" charset="0"/>
                <a:ea typeface="Times New Roman" panose="02020603050405020304" pitchFamily="18" charset="0"/>
              </a:rPr>
              <a:t>Scribes</a:t>
            </a:r>
            <a:r>
              <a:rPr lang="en-US" sz="2600" dirty="0">
                <a:latin typeface="Times New Roman" panose="02020603050405020304" pitchFamily="18" charset="0"/>
                <a:ea typeface="Times New Roman" panose="02020603050405020304" pitchFamily="18" charset="0"/>
              </a:rPr>
              <a:t>: Highly educated people who studied the Scriptures and served as copyists, editors, and teachers. The Scribes were the “keepers of the Torah.” Their interpretation of the Law became legally binding. May priests served as scribes. Sometimes the Gospels refer to Scribes as lawyers or Teachers of the Law. Scribes could not be paid for their services and had to work in other ways for income. This led to many scribes being from wealthy families.</a:t>
            </a:r>
          </a:p>
          <a:p>
            <a:pPr marL="457200" marR="0" indent="-457200">
              <a:spcBef>
                <a:spcPts val="0"/>
              </a:spcBef>
              <a:spcAft>
                <a:spcPts val="1200"/>
              </a:spcAft>
              <a:buFont typeface="Wingdings" panose="05000000000000000000" pitchFamily="2" charset="2"/>
              <a:buChar char="Ø"/>
            </a:pPr>
            <a:r>
              <a:rPr lang="en-US" sz="2600" b="1" dirty="0">
                <a:latin typeface="Times New Roman" panose="02020603050405020304" pitchFamily="18" charset="0"/>
                <a:ea typeface="Times New Roman" panose="02020603050405020304" pitchFamily="18" charset="0"/>
              </a:rPr>
              <a:t>Samaritans</a:t>
            </a:r>
            <a:r>
              <a:rPr lang="en-US" sz="2600" dirty="0">
                <a:latin typeface="Times New Roman" panose="02020603050405020304" pitchFamily="18" charset="0"/>
                <a:ea typeface="Times New Roman" panose="02020603050405020304" pitchFamily="18" charset="0"/>
              </a:rPr>
              <a:t>: Racially mixed people from the area of Roman Judaea called Samaria. They had their own religious practices that where somewhat based on Jewish religious practices. Jews considered Samaritans worse than pagans because the Samaritans “should know better!”</a:t>
            </a:r>
          </a:p>
        </p:txBody>
      </p:sp>
    </p:spTree>
    <p:extLst>
      <p:ext uri="{BB962C8B-B14F-4D97-AF65-F5344CB8AC3E}">
        <p14:creationId xmlns:p14="http://schemas.microsoft.com/office/powerpoint/2010/main" val="29462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225689"/>
            <a:ext cx="8901952" cy="5632311"/>
          </a:xfrm>
          <a:prstGeom prst="rect">
            <a:avLst/>
          </a:prstGeom>
        </p:spPr>
        <p:txBody>
          <a:bodyPr wrap="square">
            <a:spAutoFit/>
          </a:bodyPr>
          <a:lstStyle/>
          <a:p>
            <a:pPr marL="457200" marR="0" indent="-457200">
              <a:spcBef>
                <a:spcPts val="0"/>
              </a:spcBef>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Essenes</a:t>
            </a:r>
            <a:r>
              <a:rPr lang="en-US" sz="2400" dirty="0">
                <a:latin typeface="Times New Roman" panose="02020603050405020304" pitchFamily="18" charset="0"/>
                <a:ea typeface="Times New Roman" panose="02020603050405020304" pitchFamily="18" charset="0"/>
              </a:rPr>
              <a:t>: A monastic Jewish sect, the largest group of 	         whom had a monastery at Qumran. They collected ancient writings–Jewish and others–and tried to live in a way that honored them all. They stored their older manuscripts in clay jars in the adjacent hillside. They were wiped out when the Romans put down the Jewish Rebellion in CE 66-70. The texts in the jars were discovered in the 10 years following WWII and became known as “The Dead Sea Scrolls.”</a:t>
            </a:r>
          </a:p>
          <a:p>
            <a:pPr marL="457200" marR="0" indent="-457200">
              <a:spcBef>
                <a:spcPts val="0"/>
              </a:spcBef>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Zealots</a:t>
            </a:r>
            <a:r>
              <a:rPr lang="en-US" sz="2400" dirty="0">
                <a:latin typeface="Times New Roman" panose="02020603050405020304" pitchFamily="18" charset="0"/>
                <a:ea typeface="Times New Roman" panose="02020603050405020304" pitchFamily="18" charset="0"/>
              </a:rPr>
              <a:t>: Fanatical group devoted to the Jewish Law and tradition and to the removal of the Romans from Judea. They considered it treason against God to pay Roman taxes since God alone was their King. As they became more radical, many were known as Sicarii (Latin meaning </a:t>
            </a:r>
            <a:r>
              <a:rPr lang="en-US" sz="2400" dirty="0" err="1">
                <a:latin typeface="Times New Roman" panose="02020603050405020304" pitchFamily="18" charset="0"/>
                <a:ea typeface="Times New Roman" panose="02020603050405020304" pitchFamily="18" charset="0"/>
              </a:rPr>
              <a:t>daggermen</a:t>
            </a:r>
            <a:r>
              <a:rPr lang="en-US" sz="2400" dirty="0">
                <a:latin typeface="Times New Roman" panose="02020603050405020304" pitchFamily="18" charset="0"/>
                <a:ea typeface="Times New Roman" panose="02020603050405020304" pitchFamily="18" charset="0"/>
              </a:rPr>
              <a:t>) who made it their mission to kill any Roman or supporter of Rome. Their fanaticism was one factor that provoked Roman retaliation in the Roman-Jewish war CE 66-70.</a:t>
            </a:r>
          </a:p>
        </p:txBody>
      </p:sp>
      <p:pic>
        <p:nvPicPr>
          <p:cNvPr id="40962" name="Picture 2" descr="Image result for dead sea scroll ja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76200"/>
            <a:ext cx="1362635" cy="1593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66199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Jewish sects during Jesus’ ministry </a:t>
            </a:r>
          </a:p>
          <a:p>
            <a:r>
              <a:rPr lang="en-US" sz="1100" b="1" dirty="0">
                <a:latin typeface="Times New Roman" panose="02020603050405020304" pitchFamily="18" charset="0"/>
                <a:ea typeface="Times New Roman" panose="02020603050405020304" pitchFamily="18" charset="0"/>
              </a:rPr>
              <a:t> </a:t>
            </a:r>
          </a:p>
          <a:p>
            <a:r>
              <a:rPr lang="en-US" sz="2800" b="1" i="1" dirty="0">
                <a:latin typeface="Times New Roman" panose="02020603050405020304" pitchFamily="18" charset="0"/>
                <a:ea typeface="Times New Roman" panose="02020603050405020304" pitchFamily="18" charset="0"/>
              </a:rPr>
              <a:t>High Priests of the Jews in First Century Judah</a:t>
            </a:r>
            <a:r>
              <a:rPr lang="en-US" sz="2800" b="1" dirty="0">
                <a:latin typeface="Times New Roman" panose="02020603050405020304" pitchFamily="18" charset="0"/>
                <a:ea typeface="Times New Roman" panose="02020603050405020304" pitchFamily="18" charset="0"/>
              </a:rPr>
              <a:t>	</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76200" y="1735753"/>
            <a:ext cx="9144000" cy="4893647"/>
          </a:xfrm>
          <a:prstGeom prst="rect">
            <a:avLst/>
          </a:prstGeom>
        </p:spPr>
        <p:txBody>
          <a:bodyPr wrap="square">
            <a:spAutoFit/>
          </a:bodyPr>
          <a:lstStyle/>
          <a:p>
            <a:pPr marR="0">
              <a:spcBef>
                <a:spcPts val="0"/>
              </a:spcBef>
            </a:pPr>
            <a:r>
              <a:rPr lang="en-US" sz="2600" dirty="0">
                <a:latin typeface="Times New Roman" panose="02020603050405020304" pitchFamily="18" charset="0"/>
                <a:ea typeface="Times New Roman" panose="02020603050405020304" pitchFamily="18" charset="0"/>
              </a:rPr>
              <a:t>Simon ben </a:t>
            </a:r>
            <a:r>
              <a:rPr lang="en-US" sz="2600" dirty="0" err="1">
                <a:latin typeface="Times New Roman" panose="02020603050405020304" pitchFamily="18" charset="0"/>
                <a:ea typeface="Times New Roman" panose="02020603050405020304" pitchFamily="18" charset="0"/>
              </a:rPr>
              <a:t>Boethus</a:t>
            </a:r>
            <a:r>
              <a:rPr lang="en-US" sz="2600" dirty="0">
                <a:latin typeface="Times New Roman" panose="02020603050405020304" pitchFamily="18" charset="0"/>
                <a:ea typeface="Times New Roman" panose="02020603050405020304" pitchFamily="18" charset="0"/>
              </a:rPr>
              <a:t>, 23-5 BCE (his daughter </a:t>
            </a:r>
            <a:r>
              <a:rPr lang="en-US" sz="2600" dirty="0" err="1">
                <a:latin typeface="Times New Roman" panose="02020603050405020304" pitchFamily="18" charset="0"/>
                <a:ea typeface="Times New Roman" panose="02020603050405020304" pitchFamily="18" charset="0"/>
              </a:rPr>
              <a:t>Mariamne</a:t>
            </a:r>
            <a:r>
              <a:rPr lang="en-US" sz="2600" dirty="0">
                <a:latin typeface="Times New Roman" panose="02020603050405020304" pitchFamily="18" charset="0"/>
                <a:ea typeface="Times New Roman" panose="02020603050405020304" pitchFamily="18" charset="0"/>
              </a:rPr>
              <a:t> was third 	wife of Herod the Great)</a:t>
            </a:r>
          </a:p>
          <a:p>
            <a:pPr marR="0">
              <a:spcBef>
                <a:spcPts val="0"/>
              </a:spcBef>
            </a:pPr>
            <a:r>
              <a:rPr lang="en-US" sz="2600" dirty="0">
                <a:latin typeface="Times New Roman" panose="02020603050405020304" pitchFamily="18" charset="0"/>
                <a:ea typeface="Times New Roman" panose="02020603050405020304" pitchFamily="18" charset="0"/>
              </a:rPr>
              <a:t>Matthias ben </a:t>
            </a:r>
            <a:r>
              <a:rPr lang="en-US" sz="2600" dirty="0" err="1">
                <a:latin typeface="Times New Roman" panose="02020603050405020304" pitchFamily="18" charset="0"/>
                <a:ea typeface="Times New Roman" panose="02020603050405020304" pitchFamily="18" charset="0"/>
              </a:rPr>
              <a:t>Theophilus</a:t>
            </a:r>
            <a:r>
              <a:rPr lang="en-US" sz="2600" dirty="0">
                <a:latin typeface="Times New Roman" panose="02020603050405020304" pitchFamily="18" charset="0"/>
                <a:ea typeface="Times New Roman" panose="02020603050405020304" pitchFamily="18" charset="0"/>
              </a:rPr>
              <a:t>, 5-4</a:t>
            </a:r>
          </a:p>
          <a:p>
            <a:pPr marR="0">
              <a:spcBef>
                <a:spcPts val="0"/>
              </a:spcBef>
            </a:pPr>
            <a:r>
              <a:rPr lang="en-US" sz="2600" dirty="0" err="1">
                <a:latin typeface="Times New Roman" panose="02020603050405020304" pitchFamily="18" charset="0"/>
                <a:ea typeface="Times New Roman" panose="02020603050405020304" pitchFamily="18" charset="0"/>
              </a:rPr>
              <a:t>Joazar</a:t>
            </a:r>
            <a:r>
              <a:rPr lang="en-US" sz="2600" dirty="0">
                <a:latin typeface="Times New Roman" panose="02020603050405020304" pitchFamily="18" charset="0"/>
                <a:ea typeface="Times New Roman" panose="02020603050405020304" pitchFamily="18" charset="0"/>
              </a:rPr>
              <a:t> ben </a:t>
            </a:r>
            <a:r>
              <a:rPr lang="en-US" sz="2600" dirty="0" err="1">
                <a:latin typeface="Times New Roman" panose="02020603050405020304" pitchFamily="18" charset="0"/>
                <a:ea typeface="Times New Roman" panose="02020603050405020304" pitchFamily="18" charset="0"/>
              </a:rPr>
              <a:t>Boethus</a:t>
            </a:r>
            <a:r>
              <a:rPr lang="en-US" sz="2600" dirty="0">
                <a:latin typeface="Times New Roman" panose="02020603050405020304" pitchFamily="18" charset="0"/>
                <a:ea typeface="Times New Roman" panose="02020603050405020304" pitchFamily="18" charset="0"/>
              </a:rPr>
              <a:t>, 4</a:t>
            </a:r>
          </a:p>
          <a:p>
            <a:pPr marR="0">
              <a:spcBef>
                <a:spcPts val="0"/>
              </a:spcBef>
            </a:pPr>
            <a:r>
              <a:rPr lang="en-US" sz="2600" dirty="0" err="1">
                <a:latin typeface="Times New Roman" panose="02020603050405020304" pitchFamily="18" charset="0"/>
                <a:ea typeface="Times New Roman" panose="02020603050405020304" pitchFamily="18" charset="0"/>
              </a:rPr>
              <a:t>Eleazar</a:t>
            </a:r>
            <a:r>
              <a:rPr lang="en-US" sz="2600" dirty="0">
                <a:latin typeface="Times New Roman" panose="02020603050405020304" pitchFamily="18" charset="0"/>
                <a:ea typeface="Times New Roman" panose="02020603050405020304" pitchFamily="18" charset="0"/>
              </a:rPr>
              <a:t> ben </a:t>
            </a:r>
            <a:r>
              <a:rPr lang="en-US" sz="2600" dirty="0" err="1">
                <a:latin typeface="Times New Roman" panose="02020603050405020304" pitchFamily="18" charset="0"/>
                <a:ea typeface="Times New Roman" panose="02020603050405020304" pitchFamily="18" charset="0"/>
              </a:rPr>
              <a:t>Boethus</a:t>
            </a:r>
            <a:r>
              <a:rPr lang="en-US" sz="2600" dirty="0">
                <a:latin typeface="Times New Roman" panose="02020603050405020304" pitchFamily="18" charset="0"/>
                <a:ea typeface="Times New Roman" panose="02020603050405020304" pitchFamily="18" charset="0"/>
              </a:rPr>
              <a:t>, 4-3</a:t>
            </a:r>
          </a:p>
          <a:p>
            <a:pPr marR="0">
              <a:spcBef>
                <a:spcPts val="0"/>
              </a:spcBef>
            </a:pPr>
            <a:r>
              <a:rPr lang="en-US" sz="2600" dirty="0">
                <a:latin typeface="Times New Roman" panose="02020603050405020304" pitchFamily="18" charset="0"/>
                <a:ea typeface="Times New Roman" panose="02020603050405020304" pitchFamily="18" charset="0"/>
              </a:rPr>
              <a:t>Joshua ben </a:t>
            </a:r>
            <a:r>
              <a:rPr lang="en-US" sz="2600" dirty="0" err="1">
                <a:latin typeface="Times New Roman" panose="02020603050405020304" pitchFamily="18" charset="0"/>
                <a:ea typeface="Times New Roman" panose="02020603050405020304" pitchFamily="18" charset="0"/>
              </a:rPr>
              <a:t>Sie</a:t>
            </a:r>
            <a:r>
              <a:rPr lang="en-US" sz="2600" dirty="0">
                <a:latin typeface="Times New Roman" panose="02020603050405020304" pitchFamily="18" charset="0"/>
                <a:ea typeface="Times New Roman" panose="02020603050405020304" pitchFamily="18" charset="0"/>
              </a:rPr>
              <a:t>, 3    ?</a:t>
            </a:r>
          </a:p>
          <a:p>
            <a:pPr marR="0">
              <a:spcBef>
                <a:spcPts val="0"/>
              </a:spcBef>
            </a:pPr>
            <a:r>
              <a:rPr lang="en-US" sz="2600" dirty="0" err="1">
                <a:latin typeface="Times New Roman" panose="02020603050405020304" pitchFamily="18" charset="0"/>
                <a:ea typeface="Times New Roman" panose="02020603050405020304" pitchFamily="18" charset="0"/>
              </a:rPr>
              <a:t>Joazar</a:t>
            </a:r>
            <a:r>
              <a:rPr lang="en-US" sz="2600" dirty="0">
                <a:latin typeface="Times New Roman" panose="02020603050405020304" pitchFamily="18" charset="0"/>
                <a:ea typeface="Times New Roman" panose="02020603050405020304" pitchFamily="18" charset="0"/>
              </a:rPr>
              <a:t> ben </a:t>
            </a:r>
            <a:r>
              <a:rPr lang="en-US" sz="2600" dirty="0" err="1">
                <a:latin typeface="Times New Roman" panose="02020603050405020304" pitchFamily="18" charset="0"/>
                <a:ea typeface="Times New Roman" panose="02020603050405020304" pitchFamily="18" charset="0"/>
              </a:rPr>
              <a:t>Boethus</a:t>
            </a:r>
            <a:r>
              <a:rPr lang="en-US" sz="2600" dirty="0">
                <a:latin typeface="Times New Roman" panose="02020603050405020304" pitchFamily="18" charset="0"/>
                <a:ea typeface="Times New Roman" panose="02020603050405020304" pitchFamily="18" charset="0"/>
              </a:rPr>
              <a:t> (restored), ?  CE 6</a:t>
            </a:r>
          </a:p>
          <a:p>
            <a:pPr marR="0">
              <a:spcBef>
                <a:spcPts val="0"/>
              </a:spcBef>
            </a:pPr>
            <a:r>
              <a:rPr lang="en-US" sz="2600" dirty="0" err="1">
                <a:latin typeface="Times New Roman" panose="02020603050405020304" pitchFamily="18" charset="0"/>
                <a:ea typeface="Times New Roman" panose="02020603050405020304" pitchFamily="18" charset="0"/>
              </a:rPr>
              <a:t>Ananus</a:t>
            </a:r>
            <a:r>
              <a:rPr lang="en-US" sz="2600" dirty="0">
                <a:latin typeface="Times New Roman" panose="02020603050405020304" pitchFamily="18" charset="0"/>
                <a:ea typeface="Times New Roman" panose="02020603050405020304" pitchFamily="18" charset="0"/>
              </a:rPr>
              <a:t> ben Seth, 6-15</a:t>
            </a:r>
          </a:p>
          <a:p>
            <a:pPr marR="0">
              <a:spcBef>
                <a:spcPts val="0"/>
              </a:spcBef>
            </a:pPr>
            <a:r>
              <a:rPr lang="en-US" sz="2600" dirty="0">
                <a:latin typeface="Times New Roman" panose="02020603050405020304" pitchFamily="18" charset="0"/>
                <a:ea typeface="Times New Roman" panose="02020603050405020304" pitchFamily="18" charset="0"/>
              </a:rPr>
              <a:t>Ishmael ben </a:t>
            </a:r>
            <a:r>
              <a:rPr lang="en-US" sz="2600" dirty="0" err="1">
                <a:latin typeface="Times New Roman" panose="02020603050405020304" pitchFamily="18" charset="0"/>
                <a:ea typeface="Times New Roman" panose="02020603050405020304" pitchFamily="18" charset="0"/>
              </a:rPr>
              <a:t>Fabus</a:t>
            </a:r>
            <a:r>
              <a:rPr lang="en-US" sz="2600" dirty="0">
                <a:latin typeface="Times New Roman" panose="02020603050405020304" pitchFamily="18" charset="0"/>
                <a:ea typeface="Times New Roman" panose="02020603050405020304" pitchFamily="18" charset="0"/>
              </a:rPr>
              <a:t>, 15-16</a:t>
            </a:r>
          </a:p>
          <a:p>
            <a:pPr marR="0">
              <a:spcBef>
                <a:spcPts val="0"/>
              </a:spcBef>
            </a:pPr>
            <a:r>
              <a:rPr lang="en-US" sz="2600" dirty="0" err="1">
                <a:latin typeface="Times New Roman" panose="02020603050405020304" pitchFamily="18" charset="0"/>
                <a:ea typeface="Times New Roman" panose="02020603050405020304" pitchFamily="18" charset="0"/>
              </a:rPr>
              <a:t>Eleazar</a:t>
            </a:r>
            <a:r>
              <a:rPr lang="en-US" sz="2600" dirty="0">
                <a:latin typeface="Times New Roman" panose="02020603050405020304" pitchFamily="18" charset="0"/>
                <a:ea typeface="Times New Roman" panose="02020603050405020304" pitchFamily="18" charset="0"/>
              </a:rPr>
              <a:t> ben </a:t>
            </a:r>
            <a:r>
              <a:rPr lang="en-US" sz="2600" dirty="0" err="1">
                <a:latin typeface="Times New Roman" panose="02020603050405020304" pitchFamily="18" charset="0"/>
                <a:ea typeface="Times New Roman" panose="02020603050405020304" pitchFamily="18" charset="0"/>
              </a:rPr>
              <a:t>Ananus</a:t>
            </a:r>
            <a:r>
              <a:rPr lang="en-US" sz="2600" dirty="0">
                <a:latin typeface="Times New Roman" panose="02020603050405020304" pitchFamily="18" charset="0"/>
                <a:ea typeface="Times New Roman" panose="02020603050405020304" pitchFamily="18" charset="0"/>
              </a:rPr>
              <a:t>, 16-17</a:t>
            </a:r>
          </a:p>
          <a:p>
            <a:pPr marR="0">
              <a:spcBef>
                <a:spcPts val="0"/>
              </a:spcBef>
            </a:pPr>
            <a:r>
              <a:rPr lang="en-US" sz="2600" dirty="0">
                <a:latin typeface="Times New Roman" panose="02020603050405020304" pitchFamily="18" charset="0"/>
                <a:ea typeface="Times New Roman" panose="02020603050405020304" pitchFamily="18" charset="0"/>
              </a:rPr>
              <a:t>Simon ben </a:t>
            </a:r>
            <a:r>
              <a:rPr lang="en-US" sz="2600" dirty="0" err="1">
                <a:latin typeface="Times New Roman" panose="02020603050405020304" pitchFamily="18" charset="0"/>
                <a:ea typeface="Times New Roman" panose="02020603050405020304" pitchFamily="18" charset="0"/>
              </a:rPr>
              <a:t>Camithus</a:t>
            </a:r>
            <a:r>
              <a:rPr lang="en-US" sz="2600" dirty="0">
                <a:latin typeface="Times New Roman" panose="02020603050405020304" pitchFamily="18" charset="0"/>
                <a:ea typeface="Times New Roman" panose="02020603050405020304" pitchFamily="18" charset="0"/>
              </a:rPr>
              <a:t>, 17-18</a:t>
            </a:r>
          </a:p>
          <a:p>
            <a:pPr marR="0">
              <a:spcBef>
                <a:spcPts val="0"/>
              </a:spcBef>
            </a:pPr>
            <a:r>
              <a:rPr lang="en-US" sz="2600" dirty="0">
                <a:latin typeface="Times New Roman" panose="02020603050405020304" pitchFamily="18" charset="0"/>
                <a:ea typeface="Times New Roman" panose="02020603050405020304" pitchFamily="18" charset="0"/>
              </a:rPr>
              <a:t>Joseph Caiaphas, 18-36 (son in law of high priest </a:t>
            </a:r>
            <a:r>
              <a:rPr lang="en-US" sz="2600" dirty="0" err="1">
                <a:latin typeface="Times New Roman" panose="02020603050405020304" pitchFamily="18" charset="0"/>
                <a:ea typeface="Times New Roman" panose="02020603050405020304" pitchFamily="18" charset="0"/>
              </a:rPr>
              <a:t>Ananus</a:t>
            </a:r>
            <a:r>
              <a:rPr lang="en-US" sz="2600" dirty="0">
                <a:latin typeface="Times New Roman" panose="02020603050405020304" pitchFamily="18" charset="0"/>
                <a:ea typeface="Times New Roman" panose="02020603050405020304" pitchFamily="18" charset="0"/>
              </a:rPr>
              <a:t> ben Seth)</a:t>
            </a:r>
          </a:p>
        </p:txBody>
      </p:sp>
    </p:spTree>
    <p:extLst>
      <p:ext uri="{BB962C8B-B14F-4D97-AF65-F5344CB8AC3E}">
        <p14:creationId xmlns:p14="http://schemas.microsoft.com/office/powerpoint/2010/main" val="184629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Messianic Expectations</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351776"/>
            <a:ext cx="8901952" cy="5201424"/>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The Jewish Scriptures prophesied of a coming Messiah. Main passages include Genesis 3:15, Genesis 12:3, Isaiah 7:14, Isaiah 9 and 11, Isaiah 52:13-53:12, Micah 5:2, etc.</a:t>
            </a:r>
          </a:p>
          <a:p>
            <a:pPr marL="457200" marR="0" indent="-457200">
              <a:spcBef>
                <a:spcPts val="0"/>
              </a:spcBef>
              <a:spcAft>
                <a:spcPts val="1200"/>
              </a:spcAft>
              <a:buFont typeface="Wingdings" panose="05000000000000000000" pitchFamily="2" charset="2"/>
              <a:buChar char="Ø"/>
            </a:pPr>
            <a:r>
              <a:rPr lang="en-US" sz="2600" dirty="0">
                <a:latin typeface="Times New Roman" panose="02020603050405020304" pitchFamily="18" charset="0"/>
                <a:ea typeface="Times New Roman" panose="02020603050405020304" pitchFamily="18" charset="0"/>
              </a:rPr>
              <a:t>Many of the prophesies could be interpreted in “layers,” applying to 1) The current situation, 2) The coming of the Messiah, and 3) The end times.</a:t>
            </a:r>
          </a:p>
          <a:p>
            <a:pPr marL="914400" lvl="1" indent="-457200">
              <a:spcAft>
                <a:spcPts val="1200"/>
              </a:spcAft>
              <a:buFont typeface="Courier New" panose="02070309020205020404" pitchFamily="49" charset="0"/>
              <a:buChar char="o"/>
            </a:pPr>
            <a:r>
              <a:rPr lang="en-US" sz="2600" dirty="0">
                <a:latin typeface="Times New Roman" panose="02020603050405020304" pitchFamily="18" charset="0"/>
                <a:ea typeface="Times New Roman" panose="02020603050405020304" pitchFamily="18" charset="0"/>
              </a:rPr>
              <a:t>For example, the prophesy that God would raise up a “shoot from the stump of Jesse” (Isaiah 11:1) meant 1) To the Jews in Exile that God would restore the kingdom of Judah, 2) That the Messiah would be a King in the royal line of David, and 3) The Messiah would be a King that would reign in eternity.</a:t>
            </a:r>
          </a:p>
        </p:txBody>
      </p:sp>
    </p:spTree>
    <p:extLst>
      <p:ext uri="{BB962C8B-B14F-4D97-AF65-F5344CB8AC3E}">
        <p14:creationId xmlns:p14="http://schemas.microsoft.com/office/powerpoint/2010/main" val="16691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Messianic Expectations</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133356"/>
            <a:ext cx="8901952" cy="5724644"/>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 current political climate of 1st century Judaea, and that the Jews were chafing under the political rule of the Romans, provided a context for the Teacher of the Law to interpret the messianic passages to mean that God would bring a military warrior who would “throw off the yolk of oppression” [Rome] and set up an autonomous rule Kingdom of the Jews.</a:t>
            </a:r>
          </a:p>
          <a:p>
            <a:pPr marL="457200" marR="0" indent="-457200">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This political climate made Judaea a “tinderbox” of turmoil almost always ready to boil over.</a:t>
            </a:r>
          </a:p>
          <a:p>
            <a:pPr marL="457200" marR="0" indent="-457200">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There were many people who claimed to be the messiah and tried to lead the people into revolt against the Romans.</a:t>
            </a:r>
          </a:p>
          <a:p>
            <a:pPr marL="457200" marR="0" indent="-457200">
              <a:spcBef>
                <a:spcPts val="0"/>
              </a:spcBef>
              <a:spcAft>
                <a:spcPts val="1200"/>
              </a:spcAft>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Many of Jesus’ followers considered Him to be a military messiah (see John 6:15). This was the official charge the Jewish leaders brought against Jesus at His trial before Pilate (John 19:15). This also may have been Judas’ expectation as well.</a:t>
            </a:r>
          </a:p>
        </p:txBody>
      </p:sp>
    </p:spTree>
    <p:extLst>
      <p:ext uri="{BB962C8B-B14F-4D97-AF65-F5344CB8AC3E}">
        <p14:creationId xmlns:p14="http://schemas.microsoft.com/office/powerpoint/2010/main" val="373310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0"/>
            <a:ext cx="8991599" cy="101566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Understanding Jesus’ Adult Ministry: </a:t>
            </a:r>
          </a:p>
          <a:p>
            <a:r>
              <a:rPr lang="en-US" sz="2800" b="1" dirty="0">
                <a:latin typeface="Times New Roman" panose="02020603050405020304" pitchFamily="18" charset="0"/>
                <a:ea typeface="Times New Roman" panose="02020603050405020304" pitchFamily="18" charset="0"/>
              </a:rPr>
              <a:t>	Messianic Expectations</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133356"/>
            <a:ext cx="8901952" cy="5416868"/>
          </a:xfrm>
          <a:prstGeom prst="rect">
            <a:avLst/>
          </a:prstGeom>
        </p:spPr>
        <p:txBody>
          <a:bodyPr wrap="square">
            <a:spAutoFit/>
          </a:bodyPr>
          <a:lstStyle/>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Yet, this militaristic interpretation of the Messiah neglects the main purpose of the Messiah, which is to serve as the Answer God brings to the problem of sin. Further, it does not fit with the overall mission of God’s people (whom God called for a purpose) to serve as a blessing, a light, to all the people of earth. For example: </a:t>
            </a:r>
          </a:p>
          <a:p>
            <a:pPr marL="457200" marR="0" indent="-457200">
              <a:spcBef>
                <a:spcPts val="0"/>
              </a:spcBef>
              <a:spcAft>
                <a:spcPts val="1200"/>
              </a:spcAft>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rPr>
              <a:t>Isaiah 42:6-7 “I, the Lord, have called you in righteousness; I will take hold of your hand. I will keep you and will make you to be a covenant for the people and a light for the Gentiles, </a:t>
            </a:r>
            <a:r>
              <a:rPr lang="en-US" sz="2800" baseline="30000" dirty="0">
                <a:latin typeface="Times New Roman" panose="02020603050405020304" pitchFamily="18" charset="0"/>
                <a:ea typeface="Times New Roman" panose="02020603050405020304" pitchFamily="18" charset="0"/>
              </a:rPr>
              <a:t>7 </a:t>
            </a:r>
            <a:r>
              <a:rPr lang="en-US" sz="2800" dirty="0">
                <a:latin typeface="Times New Roman" panose="02020603050405020304" pitchFamily="18" charset="0"/>
                <a:ea typeface="Times New Roman" panose="02020603050405020304" pitchFamily="18" charset="0"/>
              </a:rPr>
              <a:t>to open eyes that are blind, to free captives from prison and to release from the dungeon those who sit in darkness.”</a:t>
            </a:r>
          </a:p>
        </p:txBody>
      </p:sp>
    </p:spTree>
    <p:extLst>
      <p:ext uri="{BB962C8B-B14F-4D97-AF65-F5344CB8AC3E}">
        <p14:creationId xmlns:p14="http://schemas.microsoft.com/office/powerpoint/2010/main" val="77343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9603"/>
            <a:ext cx="9135035" cy="830997"/>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Psalm 147</a:t>
            </a:r>
            <a:endParaRPr lang="en-US" sz="4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399" y="1126153"/>
            <a:ext cx="8982635" cy="4893647"/>
          </a:xfrm>
          <a:prstGeom prst="rect">
            <a:avLst/>
          </a:prstGeom>
        </p:spPr>
        <p:txBody>
          <a:bodyPr wrap="square">
            <a:spAutoFit/>
          </a:bodyPr>
          <a:lstStyle/>
          <a:p>
            <a:r>
              <a:rPr lang="en-US" sz="2600" baseline="30000" dirty="0">
                <a:latin typeface="Times New Roman" panose="02020603050405020304" pitchFamily="18" charset="0"/>
                <a:ea typeface="Times New Roman" panose="02020603050405020304" pitchFamily="18" charset="0"/>
              </a:rPr>
              <a:t>12 </a:t>
            </a:r>
            <a:r>
              <a:rPr lang="en-US" sz="2600" dirty="0">
                <a:latin typeface="Times New Roman" panose="02020603050405020304" pitchFamily="18" charset="0"/>
                <a:ea typeface="Times New Roman" panose="02020603050405020304" pitchFamily="18" charset="0"/>
              </a:rPr>
              <a:t>Worship the Lord, Jerusalem! Praise your God, Zion!</a:t>
            </a:r>
          </a:p>
          <a:p>
            <a:r>
              <a:rPr lang="en-US" sz="2600" b="1" baseline="30000" dirty="0">
                <a:latin typeface="Times New Roman" panose="02020603050405020304" pitchFamily="18" charset="0"/>
                <a:ea typeface="Times New Roman" panose="02020603050405020304" pitchFamily="18" charset="0"/>
              </a:rPr>
              <a:t>13 </a:t>
            </a:r>
            <a:r>
              <a:rPr lang="en-US" sz="2600" b="1" dirty="0">
                <a:latin typeface="Times New Roman" panose="02020603050405020304" pitchFamily="18" charset="0"/>
                <a:ea typeface="Times New Roman" panose="02020603050405020304" pitchFamily="18" charset="0"/>
              </a:rPr>
              <a:t>Because God secures the bars on your gates, God blesses the 	children you have there.</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14 </a:t>
            </a:r>
            <a:r>
              <a:rPr lang="en-US" sz="2600" dirty="0">
                <a:latin typeface="Times New Roman" panose="02020603050405020304" pitchFamily="18" charset="0"/>
                <a:ea typeface="Times New Roman" panose="02020603050405020304" pitchFamily="18" charset="0"/>
              </a:rPr>
              <a:t>God establishes your borders peacefully. God fills you full with 	the very best wheat.</a:t>
            </a:r>
          </a:p>
          <a:p>
            <a:r>
              <a:rPr lang="en-US" sz="2600" b="1" baseline="30000" dirty="0">
                <a:latin typeface="Times New Roman" panose="02020603050405020304" pitchFamily="18" charset="0"/>
                <a:ea typeface="Times New Roman" panose="02020603050405020304" pitchFamily="18" charset="0"/>
              </a:rPr>
              <a:t>15 </a:t>
            </a:r>
            <a:r>
              <a:rPr lang="en-US" sz="2600" b="1" dirty="0">
                <a:latin typeface="Times New Roman" panose="02020603050405020304" pitchFamily="18" charset="0"/>
                <a:ea typeface="Times New Roman" panose="02020603050405020304" pitchFamily="18" charset="0"/>
              </a:rPr>
              <a:t>God issues His command to the earth–God’s word speeds 	off fast!</a:t>
            </a:r>
            <a:endParaRPr lang="en-US" sz="2600" dirty="0">
              <a:latin typeface="Times New Roman" panose="02020603050405020304" pitchFamily="18" charset="0"/>
              <a:ea typeface="Times New Roman" panose="02020603050405020304" pitchFamily="18" charset="0"/>
            </a:endParaRPr>
          </a:p>
          <a:p>
            <a:r>
              <a:rPr lang="en-US" sz="2600" baseline="30000" dirty="0">
                <a:latin typeface="Times New Roman" panose="02020603050405020304" pitchFamily="18" charset="0"/>
                <a:ea typeface="Times New Roman" panose="02020603050405020304" pitchFamily="18" charset="0"/>
              </a:rPr>
              <a:t>19 </a:t>
            </a:r>
            <a:r>
              <a:rPr lang="en-US" sz="2600" dirty="0">
                <a:latin typeface="Times New Roman" panose="02020603050405020304" pitchFamily="18" charset="0"/>
                <a:ea typeface="Times New Roman" panose="02020603050405020304" pitchFamily="18" charset="0"/>
              </a:rPr>
              <a:t>God proclaims his word to Jacob; His statutes and rules to 	Israel.</a:t>
            </a:r>
          </a:p>
          <a:p>
            <a:r>
              <a:rPr lang="en-US" sz="2600" b="1" baseline="30000" dirty="0">
                <a:latin typeface="Times New Roman" panose="02020603050405020304" pitchFamily="18" charset="0"/>
                <a:ea typeface="Times New Roman" panose="02020603050405020304" pitchFamily="18" charset="0"/>
              </a:rPr>
              <a:t>20 </a:t>
            </a:r>
            <a:r>
              <a:rPr lang="en-US" sz="2600" b="1" dirty="0">
                <a:latin typeface="Times New Roman" panose="02020603050405020304" pitchFamily="18" charset="0"/>
                <a:ea typeface="Times New Roman" panose="02020603050405020304" pitchFamily="18" charset="0"/>
              </a:rPr>
              <a:t>God hasn’t done that with any other nation;</a:t>
            </a:r>
            <a:br>
              <a:rPr lang="en-US" sz="2600" b="1" dirty="0">
                <a:latin typeface="Times New Roman" panose="02020603050405020304" pitchFamily="18" charset="0"/>
                <a:ea typeface="Times New Roman" panose="02020603050405020304" pitchFamily="18" charset="0"/>
              </a:rPr>
            </a:br>
            <a:r>
              <a:rPr lang="en-US" sz="2600" b="1" dirty="0">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those nations have no knowledge of God’s rules.</a:t>
            </a:r>
          </a:p>
          <a:p>
            <a:r>
              <a:rPr lang="en-US" sz="2600" b="1" dirty="0">
                <a:latin typeface="Times New Roman" panose="02020603050405020304" pitchFamily="18" charset="0"/>
                <a:ea typeface="Times New Roman" panose="02020603050405020304" pitchFamily="18" charset="0"/>
              </a:rPr>
              <a:t>Praise the Lord!</a:t>
            </a:r>
            <a:endParaRPr lang="en-US" sz="2600" dirty="0"/>
          </a:p>
        </p:txBody>
      </p:sp>
    </p:spTree>
    <p:extLst>
      <p:ext uri="{BB962C8B-B14F-4D97-AF65-F5344CB8AC3E}">
        <p14:creationId xmlns:p14="http://schemas.microsoft.com/office/powerpoint/2010/main" val="37590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45058" name="Picture 2" descr="First Century Hom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371600"/>
            <a:ext cx="4611449" cy="4619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57447" cy="1015663"/>
          </a:xfrm>
          <a:prstGeom prst="rect">
            <a:avLst/>
          </a:prstGeom>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rPr>
              <a:t>Understanding Jesus’ Adult Ministry: </a:t>
            </a:r>
            <a:r>
              <a:rPr lang="en-US" sz="2800" b="1" dirty="0">
                <a:solidFill>
                  <a:schemeClr val="bg1"/>
                </a:solidFill>
                <a:latin typeface="Times New Roman" panose="02020603050405020304" pitchFamily="18" charset="0"/>
                <a:ea typeface="Times New Roman" panose="02020603050405020304" pitchFamily="18" charset="0"/>
              </a:rPr>
              <a:t>Common Life</a:t>
            </a:r>
          </a:p>
          <a:p>
            <a:r>
              <a:rPr lang="en-US" sz="2800" b="1" i="1" dirty="0">
                <a:solidFill>
                  <a:schemeClr val="bg1"/>
                </a:solidFill>
                <a:latin typeface="Times New Roman" panose="02020603050405020304" pitchFamily="18" charset="0"/>
                <a:ea typeface="Times New Roman" panose="02020603050405020304" pitchFamily="18" charset="0"/>
              </a:rPr>
              <a:t>Typical 1st Century Jewish home</a:t>
            </a:r>
          </a:p>
        </p:txBody>
      </p:sp>
      <p:pic>
        <p:nvPicPr>
          <p:cNvPr id="45060" name="Picture 4" descr="Image result for Typical 1st Century Jewish hom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1828800"/>
            <a:ext cx="368046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57447" cy="1015663"/>
          </a:xfrm>
          <a:prstGeom prst="rect">
            <a:avLst/>
          </a:prstGeom>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rPr>
              <a:t>Understanding Jesus’ Adult Ministry: </a:t>
            </a:r>
            <a:r>
              <a:rPr lang="en-US" sz="2800" b="1" dirty="0">
                <a:solidFill>
                  <a:schemeClr val="bg1"/>
                </a:solidFill>
                <a:latin typeface="Times New Roman" panose="02020603050405020304" pitchFamily="18" charset="0"/>
                <a:ea typeface="Times New Roman" panose="02020603050405020304" pitchFamily="18" charset="0"/>
              </a:rPr>
              <a:t>Common Life</a:t>
            </a:r>
          </a:p>
          <a:p>
            <a:r>
              <a:rPr lang="en-US" sz="2800" b="1" i="1" dirty="0">
                <a:solidFill>
                  <a:schemeClr val="bg1"/>
                </a:solidFill>
                <a:latin typeface="Times New Roman" panose="02020603050405020304" pitchFamily="18" charset="0"/>
                <a:ea typeface="Times New Roman" panose="02020603050405020304" pitchFamily="18" charset="0"/>
              </a:rPr>
              <a:t>Typical 1st Century Jewish village</a:t>
            </a:r>
          </a:p>
        </p:txBody>
      </p:sp>
      <p:pic>
        <p:nvPicPr>
          <p:cNvPr id="51202" name="Picture 2" descr="Image result for Nazareth: The Village: http://www.bible archaeology.info/nazareth.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295400"/>
            <a:ext cx="5000625" cy="37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04" name="Picture 4" descr="Image result for http://jesustrail.com/hike the jesus trail/points of interest/nazareth vill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0" y="3093720"/>
            <a:ext cx="4857750" cy="3497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57447" cy="1015663"/>
          </a:xfrm>
          <a:prstGeom prst="rect">
            <a:avLst/>
          </a:prstGeom>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rPr>
              <a:t>Understanding Jesus’ Adult Ministry: </a:t>
            </a:r>
            <a:r>
              <a:rPr lang="en-US" sz="2800" b="1" dirty="0">
                <a:solidFill>
                  <a:schemeClr val="bg1"/>
                </a:solidFill>
                <a:latin typeface="Times New Roman" panose="02020603050405020304" pitchFamily="18" charset="0"/>
                <a:ea typeface="Times New Roman" panose="02020603050405020304" pitchFamily="18" charset="0"/>
              </a:rPr>
              <a:t>Common Life</a:t>
            </a:r>
          </a:p>
          <a:p>
            <a:r>
              <a:rPr lang="en-US" sz="2800" b="1" i="1" dirty="0">
                <a:solidFill>
                  <a:schemeClr val="bg1"/>
                </a:solidFill>
                <a:latin typeface="Times New Roman" panose="02020603050405020304" pitchFamily="18" charset="0"/>
                <a:ea typeface="Times New Roman" panose="02020603050405020304" pitchFamily="18" charset="0"/>
              </a:rPr>
              <a:t>Typical 1st Century Jewish synagogue</a:t>
            </a:r>
          </a:p>
        </p:txBody>
      </p:sp>
      <p:pic>
        <p:nvPicPr>
          <p:cNvPr id="52226" name="Picture 2" descr="Image result for http://www.100words.ca/?p=167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219200"/>
            <a:ext cx="4876800" cy="3248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4" descr="Image result for http://stephensizer.com/wp content/uploads/2016/01/Jesus Luke 023.jpg"/>
          <p:cNvSpPr>
            <a:spLocks noChangeAspect="1" noChangeArrowheads="1"/>
          </p:cNvSpPr>
          <p:nvPr/>
        </p:nvSpPr>
        <p:spPr bwMode="auto">
          <a:xfrm>
            <a:off x="155575" y="-1790700"/>
            <a:ext cx="55340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230" name="Picture 6" descr="Image result for http://stephensizer.com/wp content/uploads/2016/01/Jesus Luke 0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3307946"/>
            <a:ext cx="4924425" cy="3330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7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57447" cy="1015663"/>
          </a:xfrm>
          <a:prstGeom prst="rect">
            <a:avLst/>
          </a:prstGeom>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rPr>
              <a:t>Understanding Jesus’ Adult Ministry: </a:t>
            </a:r>
            <a:r>
              <a:rPr lang="en-US" sz="2800" b="1" dirty="0">
                <a:solidFill>
                  <a:schemeClr val="bg1"/>
                </a:solidFill>
                <a:latin typeface="Times New Roman" panose="02020603050405020304" pitchFamily="18" charset="0"/>
                <a:ea typeface="Times New Roman" panose="02020603050405020304" pitchFamily="18" charset="0"/>
              </a:rPr>
              <a:t>Common Life</a:t>
            </a:r>
          </a:p>
          <a:p>
            <a:r>
              <a:rPr lang="en-US" sz="2800" b="1" i="1" dirty="0">
                <a:solidFill>
                  <a:schemeClr val="bg1"/>
                </a:solidFill>
                <a:latin typeface="Times New Roman" panose="02020603050405020304" pitchFamily="18" charset="0"/>
                <a:ea typeface="Times New Roman" panose="02020603050405020304" pitchFamily="18" charset="0"/>
              </a:rPr>
              <a:t>Typical 1st Century Jewish fishing boat</a:t>
            </a:r>
          </a:p>
        </p:txBody>
      </p:sp>
      <p:sp>
        <p:nvSpPr>
          <p:cNvPr id="2" name="AutoShape 4" descr="Image result for http://stephensizer.com/wp content/uploads/2016/01/Jesus Luke 023.jpg"/>
          <p:cNvSpPr>
            <a:spLocks noChangeAspect="1" noChangeArrowheads="1"/>
          </p:cNvSpPr>
          <p:nvPr/>
        </p:nvSpPr>
        <p:spPr bwMode="auto">
          <a:xfrm>
            <a:off x="155575" y="-1790700"/>
            <a:ext cx="55340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250" name="Picture 2" descr="WORK: BIBLE ARCHAEOLOGY: remains of an ancient boat discovered in the Sea of Galilee near Magdal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75" y="1143000"/>
            <a:ext cx="4604302" cy="307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3252" name="Picture 4" descr="WORK: BIBLE ARCHAEOLOGY: reconstruction of an ancient boat as it would have looked at the time of Jesu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5009" y="2679064"/>
            <a:ext cx="4658017" cy="3408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3254" name="Picture 6" descr="Image result for http://photonotesandpoems.blogspot.com/2012/01/fishers net separation of good bad.htm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551" y="3951195"/>
            <a:ext cx="3530212"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1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57447" cy="1015663"/>
          </a:xfrm>
          <a:prstGeom prst="rect">
            <a:avLst/>
          </a:prstGeom>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rPr>
              <a:t>Understanding Jesus’ Adult Ministry: </a:t>
            </a:r>
            <a:r>
              <a:rPr lang="en-US" sz="2800" b="1" dirty="0">
                <a:solidFill>
                  <a:schemeClr val="bg1"/>
                </a:solidFill>
                <a:latin typeface="Times New Roman" panose="02020603050405020304" pitchFamily="18" charset="0"/>
                <a:ea typeface="Times New Roman" panose="02020603050405020304" pitchFamily="18" charset="0"/>
              </a:rPr>
              <a:t>Common Life</a:t>
            </a:r>
          </a:p>
          <a:p>
            <a:r>
              <a:rPr lang="en-US" sz="2800" b="1" i="1" dirty="0">
                <a:solidFill>
                  <a:schemeClr val="bg1"/>
                </a:solidFill>
                <a:latin typeface="Times New Roman" panose="02020603050405020304" pitchFamily="18" charset="0"/>
                <a:ea typeface="Times New Roman" panose="02020603050405020304" pitchFamily="18" charset="0"/>
              </a:rPr>
              <a:t>Typical 1st Century Jewish farmer</a:t>
            </a:r>
          </a:p>
        </p:txBody>
      </p:sp>
      <p:sp>
        <p:nvSpPr>
          <p:cNvPr id="2" name="AutoShape 4" descr="Image result for http://stephensizer.com/wp content/uploads/2016/01/Jesus Luke 023.jpg"/>
          <p:cNvSpPr>
            <a:spLocks noChangeAspect="1" noChangeArrowheads="1"/>
          </p:cNvSpPr>
          <p:nvPr/>
        </p:nvSpPr>
        <p:spPr bwMode="auto">
          <a:xfrm>
            <a:off x="155575" y="-1790700"/>
            <a:ext cx="55340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4274" name="Picture 2" descr="Image result for http://www.alamy.com/stock photo nazareth village recreating nazareth in the time of jesus nazareth 58036898.htm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4398" y="1318372"/>
            <a:ext cx="4495800" cy="3377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276" name="Picture 4" descr="Image result for https://www.pinterest.com/pin/48814804708775097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0" y="2940970"/>
            <a:ext cx="4381499" cy="3679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57447" cy="1015663"/>
          </a:xfrm>
          <a:prstGeom prst="rect">
            <a:avLst/>
          </a:prstGeom>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rPr>
              <a:t>Understanding Jesus’ Adult Ministry: </a:t>
            </a:r>
            <a:r>
              <a:rPr lang="en-US" sz="2800" b="1" dirty="0">
                <a:solidFill>
                  <a:schemeClr val="bg1"/>
                </a:solidFill>
                <a:latin typeface="Times New Roman" panose="02020603050405020304" pitchFamily="18" charset="0"/>
                <a:ea typeface="Times New Roman" panose="02020603050405020304" pitchFamily="18" charset="0"/>
              </a:rPr>
              <a:t>Common Life</a:t>
            </a:r>
          </a:p>
          <a:p>
            <a:r>
              <a:rPr lang="en-US" sz="2800" b="1" i="1" dirty="0">
                <a:solidFill>
                  <a:schemeClr val="bg1"/>
                </a:solidFill>
                <a:latin typeface="Times New Roman" panose="02020603050405020304" pitchFamily="18" charset="0"/>
                <a:ea typeface="Times New Roman" panose="02020603050405020304" pitchFamily="18" charset="0"/>
              </a:rPr>
              <a:t>Typical 1st Century Jewish carpenter</a:t>
            </a:r>
          </a:p>
        </p:txBody>
      </p:sp>
      <p:sp>
        <p:nvSpPr>
          <p:cNvPr id="2" name="AutoShape 4" descr="Image result for http://stephensizer.com/wp content/uploads/2016/01/Jesus Luke 023.jpg"/>
          <p:cNvSpPr>
            <a:spLocks noChangeAspect="1" noChangeArrowheads="1"/>
          </p:cNvSpPr>
          <p:nvPr/>
        </p:nvSpPr>
        <p:spPr bwMode="auto">
          <a:xfrm>
            <a:off x="155575" y="-1790700"/>
            <a:ext cx="55340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5298" name="Picture 2" descr="Image result for http://www.alamy.com/stock photo israel galilee nazareth village recreating nazareth in the time of 30614659.htm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9123" y="1295400"/>
            <a:ext cx="44196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300" name="Picture 4" descr="Image result for http://www.panoramio.com/photo/10131219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3502627"/>
            <a:ext cx="4724400" cy="3136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2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58DFCD"/>
            </a:gs>
            <a:gs pos="87000">
              <a:schemeClr val="accent5">
                <a:lumMod val="60000"/>
                <a:lumOff val="40000"/>
              </a:schemeClr>
            </a:gs>
            <a:gs pos="100000">
              <a:schemeClr val="accent5">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966" y="4631262"/>
            <a:ext cx="7317105" cy="1219200"/>
          </a:xfrm>
        </p:spPr>
        <p:txBody>
          <a:bodyPr anchor="t">
            <a:noAutofit/>
          </a:bodyPr>
          <a:lstStyle/>
          <a:p>
            <a:r>
              <a:rPr lang="en-US" sz="4800" b="1" dirty="0">
                <a:latin typeface="Times New Roman" panose="02020603050405020304" pitchFamily="18" charset="0"/>
                <a:cs typeface="Times New Roman" panose="02020603050405020304" pitchFamily="18" charset="0"/>
              </a:rPr>
              <a:t>Questions, Observations, Thoughts, Insights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55575" y="288083"/>
            <a:ext cx="3244850" cy="2862322"/>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We are next going to look at Jesus’ three years of adult ministry.</a:t>
            </a:r>
            <a:endParaRPr lang="en-US" sz="3600" b="1" dirty="0"/>
          </a:p>
        </p:txBody>
      </p:sp>
    </p:spTree>
    <p:extLst>
      <p:ext uri="{BB962C8B-B14F-4D97-AF65-F5344CB8AC3E}">
        <p14:creationId xmlns:p14="http://schemas.microsoft.com/office/powerpoint/2010/main" val="180572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Jesus’ Earthly Ministry: Year 1: Opening Events</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133356"/>
            <a:ext cx="4572000" cy="5693866"/>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[1] Jesus, now about 30 years old (Lk 3:23) travels from His home town of Nazareth in Galilee.</a:t>
            </a:r>
          </a:p>
          <a:p>
            <a:pPr marR="0">
              <a:spcBef>
                <a:spcPts val="0"/>
              </a:spcBef>
            </a:pPr>
            <a:r>
              <a:rPr lang="en-US" sz="2800" dirty="0">
                <a:latin typeface="Times New Roman" panose="02020603050405020304" pitchFamily="18" charset="0"/>
                <a:ea typeface="Times New Roman" panose="02020603050405020304" pitchFamily="18" charset="0"/>
              </a:rPr>
              <a:t>[2] At the River Jordan, possibly near Bethany across the Jordan, He is baptized by John the Baptist (Mt 3:13; Mk 1:9).</a:t>
            </a:r>
          </a:p>
          <a:p>
            <a:pPr marR="0">
              <a:spcBef>
                <a:spcPts val="0"/>
              </a:spcBef>
            </a:pPr>
            <a:r>
              <a:rPr lang="en-US" sz="2800" dirty="0">
                <a:latin typeface="Times New Roman" panose="02020603050405020304" pitchFamily="18" charset="0"/>
                <a:ea typeface="Times New Roman" panose="02020603050405020304" pitchFamily="18" charset="0"/>
              </a:rPr>
              <a:t>[3] He goes in to the Judean Desert or wilderness to face the devil’s temptation (Mt 4:1; Mk 1:12; Lk 4:1).</a:t>
            </a:r>
          </a:p>
        </p:txBody>
      </p:sp>
      <p:pic>
        <p:nvPicPr>
          <p:cNvPr id="46082" name="Picture 2" descr="http://www.ccel.org/bible/phillips/CNM02-Jesus-Year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981200"/>
            <a:ext cx="43089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5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Year 1: Opening Events</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76200" y="733246"/>
            <a:ext cx="4572000" cy="6124754"/>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[4] At the River Jordan near Bethany across the Jordan, or </a:t>
            </a:r>
            <a:r>
              <a:rPr lang="en-US" sz="2800" dirty="0" err="1">
                <a:latin typeface="Times New Roman" panose="02020603050405020304" pitchFamily="18" charset="0"/>
                <a:ea typeface="Times New Roman" panose="02020603050405020304" pitchFamily="18" charset="0"/>
              </a:rPr>
              <a:t>Bethabara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1:28), and according to John’s Gospel, Jesus calls His first five disciples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1:35). These include Philip, Andrew, and Simon Peter all from Bethsaida in Galilee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1:44). According to Matt. 4, Jesus called them in Capernaum. Perhaps they were from Bethsaida but were living and working now in Capernaum.</a:t>
            </a:r>
          </a:p>
        </p:txBody>
      </p:sp>
      <p:pic>
        <p:nvPicPr>
          <p:cNvPr id="46082" name="Picture 2" descr="http://www.ccel.org/bible/phillips/CNM02-Jesus-Year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981200"/>
            <a:ext cx="43089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Year 1: Opening Events</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64626" y="1130885"/>
            <a:ext cx="4572000" cy="5262979"/>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[5] Jesus returns north to Galilee with His disciples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1:43), and at a wedding in Cana, changes the water into wine   his first recorded miracle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2:1).</a:t>
            </a:r>
          </a:p>
          <a:p>
            <a:pPr marR="0">
              <a:spcBef>
                <a:spcPts val="0"/>
              </a:spcBef>
            </a:pPr>
            <a:r>
              <a:rPr lang="en-US" sz="2800" dirty="0">
                <a:latin typeface="Times New Roman" panose="02020603050405020304" pitchFamily="18" charset="0"/>
                <a:ea typeface="Times New Roman" panose="02020603050405020304" pitchFamily="18" charset="0"/>
              </a:rPr>
              <a:t>[6] He continues on to Capernaum, on the northern shore of the Sea of Galilee with his mother, brothers and disciples, and stays there a short time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2:12).</a:t>
            </a:r>
          </a:p>
        </p:txBody>
      </p:sp>
      <p:pic>
        <p:nvPicPr>
          <p:cNvPr id="46082" name="Picture 2" descr="http://www.ccel.org/bible/phillips/CNM02-Jesus-Year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981200"/>
            <a:ext cx="43089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4191000"/>
            <a:ext cx="4416425" cy="2209800"/>
          </a:xfrm>
        </p:spPr>
        <p:txBody>
          <a:bodyPr anchor="t">
            <a:normAutofit/>
          </a:bodyPr>
          <a:lstStyle/>
          <a:p>
            <a:r>
              <a:rPr lang="en-US" sz="5400" b="1" dirty="0">
                <a:latin typeface="Times New Roman" panose="02020603050405020304" pitchFamily="18" charset="0"/>
                <a:cs typeface="Times New Roman" panose="02020603050405020304" pitchFamily="18" charset="0"/>
              </a:rPr>
              <a:t>Opening prayer</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9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1077218"/>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Year 1: Early Ministry in Judea, Samaria &amp; Galilee</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64626" y="914400"/>
            <a:ext cx="4572000" cy="5693866"/>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[7] He travels south to Jerusalem for the Passover   the first one mentioned in the Gospels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2:13). There He drives the money changers from the Temple for the first time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2:14). He also meets the Pharisee, Nicodemus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3:1).</a:t>
            </a:r>
          </a:p>
          <a:p>
            <a:pPr marR="0">
              <a:spcBef>
                <a:spcPts val="0"/>
              </a:spcBef>
            </a:pPr>
            <a:r>
              <a:rPr lang="en-US" sz="2800" dirty="0">
                <a:latin typeface="Times New Roman" panose="02020603050405020304" pitchFamily="18" charset="0"/>
                <a:ea typeface="Times New Roman" panose="02020603050405020304" pitchFamily="18" charset="0"/>
              </a:rPr>
              <a:t>[8] Jesus leaves for the countryside of Judea where His disciples baptize believers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3:22).</a:t>
            </a:r>
          </a:p>
        </p:txBody>
      </p:sp>
      <p:pic>
        <p:nvPicPr>
          <p:cNvPr id="46082" name="Picture 2" descr="http://www.ccel.org/bible/phillips/CNM02-Jesus-Year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981200"/>
            <a:ext cx="43089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Year 1: Early Ministry in </a:t>
            </a:r>
            <a:r>
              <a:rPr lang="en-US" sz="3200" b="1" dirty="0" err="1">
                <a:latin typeface="Times New Roman" panose="02020603050405020304" pitchFamily="18" charset="0"/>
                <a:ea typeface="Times New Roman" panose="02020603050405020304" pitchFamily="18" charset="0"/>
              </a:rPr>
              <a:t>Judea,Samaria</a:t>
            </a:r>
            <a:r>
              <a:rPr lang="en-US" sz="3200" b="1" dirty="0">
                <a:latin typeface="Times New Roman" panose="02020603050405020304" pitchFamily="18" charset="0"/>
                <a:ea typeface="Times New Roman" panose="02020603050405020304" pitchFamily="18" charset="0"/>
              </a:rPr>
              <a:t> &amp;Galilee</a:t>
            </a:r>
            <a:endParaRPr lang="en-US" sz="28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838200"/>
            <a:ext cx="4812174" cy="6001643"/>
          </a:xfrm>
          <a:prstGeom prst="rect">
            <a:avLst/>
          </a:prstGeom>
        </p:spPr>
        <p:txBody>
          <a:bodyPr wrap="square">
            <a:spAutoFit/>
          </a:bodyPr>
          <a:lstStyle/>
          <a:p>
            <a:pPr marR="0">
              <a:spcBef>
                <a:spcPts val="0"/>
              </a:spcBef>
            </a:pPr>
            <a:r>
              <a:rPr lang="en-US" sz="2400" dirty="0">
                <a:latin typeface="Times New Roman" panose="02020603050405020304" pitchFamily="18" charset="0"/>
                <a:ea typeface="Times New Roman" panose="02020603050405020304" pitchFamily="18" charset="0"/>
              </a:rPr>
              <a:t>[9] Jesus and His disciples continue northwards from Judea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4:3), passing through the territory of Samaria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4:4). Near </a:t>
            </a:r>
            <a:r>
              <a:rPr lang="en-US" sz="2400" dirty="0" err="1">
                <a:latin typeface="Times New Roman" panose="02020603050405020304" pitchFamily="18" charset="0"/>
                <a:ea typeface="Times New Roman" panose="02020603050405020304" pitchFamily="18" charset="0"/>
              </a:rPr>
              <a:t>Sychar</a:t>
            </a:r>
            <a:r>
              <a:rPr lang="en-US" sz="2400" dirty="0">
                <a:latin typeface="Times New Roman" panose="02020603050405020304" pitchFamily="18" charset="0"/>
                <a:ea typeface="Times New Roman" panose="02020603050405020304" pitchFamily="18" charset="0"/>
              </a:rPr>
              <a:t>, Jesus meets the Samaritan woman at the well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4:5). Many Samaritans believe in Him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4:39), after which He continues on to Galilee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4:43).</a:t>
            </a:r>
          </a:p>
          <a:p>
            <a:pPr marR="0">
              <a:spcBef>
                <a:spcPts val="0"/>
              </a:spcBef>
            </a:pPr>
            <a:r>
              <a:rPr lang="en-US" sz="2400" dirty="0">
                <a:latin typeface="Times New Roman" panose="02020603050405020304" pitchFamily="18" charset="0"/>
                <a:ea typeface="Times New Roman" panose="02020603050405020304" pitchFamily="18" charset="0"/>
              </a:rPr>
              <a:t>[10] He reaches Galilee (Mt 4:12; Mk 1:14; Lk 4:14;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4:45), and back in Cana heals the official’s son who lays sick in Capernaum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4:46).</a:t>
            </a:r>
          </a:p>
          <a:p>
            <a:pPr marR="0">
              <a:spcBef>
                <a:spcPts val="0"/>
              </a:spcBef>
            </a:pPr>
            <a:r>
              <a:rPr lang="en-US" sz="2400" dirty="0">
                <a:latin typeface="Times New Roman" panose="02020603050405020304" pitchFamily="18" charset="0"/>
                <a:ea typeface="Times New Roman" panose="02020603050405020304" pitchFamily="18" charset="0"/>
              </a:rPr>
              <a:t>[11] Jesus returns to His home town of Nazareth, and preaches in the synagogue (Lk 4:16). He is rejected for the first time (Lk 4:28).</a:t>
            </a:r>
          </a:p>
        </p:txBody>
      </p:sp>
      <p:pic>
        <p:nvPicPr>
          <p:cNvPr id="46082" name="Picture 2" descr="http://www.ccel.org/bible/phillips/CNM02-Jesus-Year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8850" y="1981200"/>
            <a:ext cx="43089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2: Year of Popularity - </a:t>
            </a:r>
            <a:r>
              <a:rPr lang="en-US" sz="2400" b="1" dirty="0">
                <a:latin typeface="Times New Roman" panose="02020603050405020304" pitchFamily="18" charset="0"/>
                <a:ea typeface="Times New Roman" panose="02020603050405020304" pitchFamily="18" charset="0"/>
              </a:rPr>
              <a:t>1st Preaching Tour of Galilee</a:t>
            </a:r>
            <a:endParaRPr lang="en-US" sz="2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128248" y="914399"/>
            <a:ext cx="5015752" cy="5693866"/>
          </a:xfrm>
          <a:prstGeom prst="rect">
            <a:avLst/>
          </a:prstGeom>
        </p:spPr>
        <p:txBody>
          <a:bodyPr wrap="square">
            <a:spAutoFit/>
          </a:bodyPr>
          <a:lstStyle/>
          <a:p>
            <a:pPr marR="0">
              <a:spcBef>
                <a:spcPts val="0"/>
              </a:spcBef>
            </a:pPr>
            <a:r>
              <a:rPr lang="en-US" sz="2600" dirty="0">
                <a:latin typeface="Times New Roman" panose="02020603050405020304" pitchFamily="18" charset="0"/>
                <a:ea typeface="Times New Roman" panose="02020603050405020304" pitchFamily="18" charset="0"/>
              </a:rPr>
              <a:t>[1] Jesus moves to Capernaum (Mt 4:13; Mk 1:21; Lk 4:31). According to the Synoptic Gospels, Jesus call his first disciples   perhaps only now to full time service (Mt 4:18; Mk 1:16; Lk 5:1). In Capernaum He heals the madman in the synagogue (Mk 1:23; Lk 4:33) and Peter’s mother in law of her fever (Mt 8:14; Mk 1:29; Lk 4:38).</a:t>
            </a:r>
          </a:p>
          <a:p>
            <a:pPr marR="0">
              <a:spcBef>
                <a:spcPts val="0"/>
              </a:spcBef>
            </a:pPr>
            <a:r>
              <a:rPr lang="en-US" sz="2600" dirty="0">
                <a:latin typeface="Times New Roman" panose="02020603050405020304" pitchFamily="18" charset="0"/>
                <a:ea typeface="Times New Roman" panose="02020603050405020304" pitchFamily="18" charset="0"/>
              </a:rPr>
              <a:t>[2] Jesus travels throughout Galilee, preaching and healing (Mt 4:23; Mk 1:39), including the leper (Mt 8:2; Mk 1:40; Lk 5:12).</a:t>
            </a:r>
          </a:p>
        </p:txBody>
      </p:sp>
      <p:pic>
        <p:nvPicPr>
          <p:cNvPr id="56322" name="Picture 2" descr="http://www.ccel.org/bible/phillips/CNM03-Jesus-Year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809749"/>
            <a:ext cx="3962400" cy="3238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2: Year of Popularity - </a:t>
            </a:r>
            <a:r>
              <a:rPr lang="en-US" sz="2400" b="1" dirty="0">
                <a:latin typeface="Times New Roman" panose="02020603050405020304" pitchFamily="18" charset="0"/>
                <a:ea typeface="Times New Roman" panose="02020603050405020304" pitchFamily="18" charset="0"/>
              </a:rPr>
              <a:t>1st Preaching Tour of Galilee</a:t>
            </a:r>
            <a:endParaRPr lang="en-US" sz="2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128248" y="914399"/>
            <a:ext cx="5015752" cy="5693866"/>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[3] Returning to Capernaum (Mk 2:1) a paralyzed man is healed (Mt 9:2; Mk 2:3; Lk 5:18) and Jesus calls Matthew (or Levi) the tax collector to be a disciple (Mt 9:9; Mk 2:14; Lk 5:27).</a:t>
            </a:r>
          </a:p>
          <a:p>
            <a:pPr marR="0">
              <a:spcBef>
                <a:spcPts val="0"/>
              </a:spcBef>
            </a:pPr>
            <a:r>
              <a:rPr lang="en-US" sz="2800" dirty="0">
                <a:latin typeface="Times New Roman" panose="02020603050405020304" pitchFamily="18" charset="0"/>
                <a:ea typeface="Times New Roman" panose="02020603050405020304" pitchFamily="18" charset="0"/>
              </a:rPr>
              <a:t>[4] Jesus travels from Galilee south to Jerusalem for a Jewish festival   possibly the Second Passover identified in the Gospels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5:1). At the Pool of Bethesda He heals the crippled man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5:2).</a:t>
            </a:r>
          </a:p>
        </p:txBody>
      </p:sp>
      <p:pic>
        <p:nvPicPr>
          <p:cNvPr id="56322" name="Picture 2" descr="http://www.ccel.org/bible/phillips/CNM03-Jesus-Year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809749"/>
            <a:ext cx="3962400" cy="3238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5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2: Year of Popularity - </a:t>
            </a:r>
            <a:r>
              <a:rPr lang="en-US" sz="2400" b="1" dirty="0">
                <a:latin typeface="Times New Roman" panose="02020603050405020304" pitchFamily="18" charset="0"/>
                <a:ea typeface="Times New Roman" panose="02020603050405020304" pitchFamily="18" charset="0"/>
              </a:rPr>
              <a:t>1st Preaching Tour of Galilee</a:t>
            </a:r>
            <a:endParaRPr lang="en-US" sz="2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128248" y="762000"/>
            <a:ext cx="5015752" cy="6093976"/>
          </a:xfrm>
          <a:prstGeom prst="rect">
            <a:avLst/>
          </a:prstGeom>
        </p:spPr>
        <p:txBody>
          <a:bodyPr wrap="square">
            <a:spAutoFit/>
          </a:bodyPr>
          <a:lstStyle/>
          <a:p>
            <a:pPr marR="0">
              <a:spcBef>
                <a:spcPts val="0"/>
              </a:spcBef>
            </a:pPr>
            <a:r>
              <a:rPr lang="en-US" sz="2600" dirty="0">
                <a:latin typeface="Times New Roman" panose="02020603050405020304" pitchFamily="18" charset="0"/>
                <a:ea typeface="Times New Roman" panose="02020603050405020304" pitchFamily="18" charset="0"/>
              </a:rPr>
              <a:t>[5] Returning north to Galilee, Jesus heals the man with the shriveled hand (Mt 12:9; Mk 3:1; Lk 6:6) and many others (Mt 12:15; Mk 3:7).</a:t>
            </a:r>
          </a:p>
          <a:p>
            <a:pPr marR="0">
              <a:spcBef>
                <a:spcPts val="0"/>
              </a:spcBef>
            </a:pPr>
            <a:r>
              <a:rPr lang="en-US" sz="2600" dirty="0">
                <a:latin typeface="Times New Roman" panose="02020603050405020304" pitchFamily="18" charset="0"/>
                <a:ea typeface="Times New Roman" panose="02020603050405020304" pitchFamily="18" charset="0"/>
              </a:rPr>
              <a:t>[6] On a hillside in Galilee, probably near Capernaum, Jesus selects His twelve apostles (Mt 10:1; Mk 3:13; Lk 6:12) and delivers the Sermon on the Mount (Mt 5:1). In Luke’s report Jesus comes down from a hillside to give the Sermon (Lk 6:20).</a:t>
            </a:r>
          </a:p>
          <a:p>
            <a:pPr marR="0">
              <a:spcBef>
                <a:spcPts val="0"/>
              </a:spcBef>
            </a:pPr>
            <a:r>
              <a:rPr lang="en-US" sz="2600" dirty="0">
                <a:latin typeface="Times New Roman" panose="02020603050405020304" pitchFamily="18" charset="0"/>
                <a:ea typeface="Times New Roman" panose="02020603050405020304" pitchFamily="18" charset="0"/>
              </a:rPr>
              <a:t>[7] Back in Capernaum, (Mt 8:5; Lk 7:1) Jesus heals the Roman centurion’s servant (Mt 8:5; Lk 7:2).</a:t>
            </a:r>
          </a:p>
        </p:txBody>
      </p:sp>
      <p:pic>
        <p:nvPicPr>
          <p:cNvPr id="56322" name="Picture 2" descr="http://www.ccel.org/bible/phillips/CNM03-Jesus-Year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809749"/>
            <a:ext cx="3962400" cy="3238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0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2: Year of Popularity– </a:t>
            </a:r>
            <a:r>
              <a:rPr lang="en-US" sz="2400" b="1" dirty="0">
                <a:latin typeface="Times New Roman" panose="02020603050405020304" pitchFamily="18" charset="0"/>
                <a:ea typeface="Times New Roman" panose="02020603050405020304" pitchFamily="18" charset="0"/>
              </a:rPr>
              <a:t>2nd Preaching Tour of Galilee</a:t>
            </a:r>
            <a:endParaRPr lang="en-US" sz="2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142832" y="1659285"/>
            <a:ext cx="5015752" cy="3539430"/>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[8] Jesus continues preaching and healing in Galilee, and in Nain brings the widow’s son back to life (Lk 7:11).</a:t>
            </a:r>
          </a:p>
          <a:p>
            <a:pPr marR="0">
              <a:spcBef>
                <a:spcPts val="0"/>
              </a:spcBef>
            </a:pPr>
            <a:r>
              <a:rPr lang="en-US" sz="2800" dirty="0">
                <a:latin typeface="Times New Roman" panose="02020603050405020304" pitchFamily="18" charset="0"/>
                <a:ea typeface="Times New Roman" panose="02020603050405020304" pitchFamily="18" charset="0"/>
              </a:rPr>
              <a:t>[9] Accompanied by the twelve apostles and some of His women helpers, Jesus continues His second Galilee tour (Lk 8:1).</a:t>
            </a:r>
          </a:p>
        </p:txBody>
      </p:sp>
      <p:pic>
        <p:nvPicPr>
          <p:cNvPr id="56322" name="Picture 2" descr="http://www.ccel.org/bible/phillips/CNM03-Jesus-Year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809749"/>
            <a:ext cx="3962400" cy="3238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7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2: Year of Popularity– </a:t>
            </a:r>
            <a:r>
              <a:rPr lang="en-US" sz="2400" b="1" dirty="0">
                <a:latin typeface="Times New Roman" panose="02020603050405020304" pitchFamily="18" charset="0"/>
                <a:ea typeface="Times New Roman" panose="02020603050405020304" pitchFamily="18" charset="0"/>
              </a:rPr>
              <a:t>2nd Preaching Tour of Galilee</a:t>
            </a:r>
            <a:endParaRPr lang="en-US" sz="20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128248" y="762000"/>
            <a:ext cx="5015752" cy="6093976"/>
          </a:xfrm>
          <a:prstGeom prst="rect">
            <a:avLst/>
          </a:prstGeom>
        </p:spPr>
        <p:txBody>
          <a:bodyPr wrap="square">
            <a:spAutoFit/>
          </a:bodyPr>
          <a:lstStyle/>
          <a:p>
            <a:pPr marR="0">
              <a:spcBef>
                <a:spcPts val="0"/>
              </a:spcBef>
            </a:pPr>
            <a:r>
              <a:rPr lang="en-US" sz="2600" dirty="0">
                <a:latin typeface="Times New Roman" panose="02020603050405020304" pitchFamily="18" charset="0"/>
                <a:ea typeface="Times New Roman" panose="02020603050405020304" pitchFamily="18" charset="0"/>
              </a:rPr>
              <a:t>[10] He sails across the Sea of Galilee (Mt 8:18; Mk 4:35; Lk 8:22) and calms a storm (Mt 8:24; Mk 4:37; Lk 8:23). Landing in the region of the </a:t>
            </a:r>
            <a:r>
              <a:rPr lang="en-US" sz="2600" dirty="0" err="1">
                <a:latin typeface="Times New Roman" panose="02020603050405020304" pitchFamily="18" charset="0"/>
                <a:ea typeface="Times New Roman" panose="02020603050405020304" pitchFamily="18" charset="0"/>
              </a:rPr>
              <a:t>Gerasenes</a:t>
            </a:r>
            <a:r>
              <a:rPr lang="en-US" sz="2600" dirty="0">
                <a:latin typeface="Times New Roman" panose="02020603050405020304" pitchFamily="18" charset="0"/>
                <a:ea typeface="Times New Roman" panose="02020603050405020304" pitchFamily="18" charset="0"/>
              </a:rPr>
              <a:t> (Mk 5:1; Lk 8:26) or Gadarenes (Mt 8:28) in Gentile Decapolis   the Ten Towns or Cities, Jesus heals the madman in the story of the Gadarene Swine (Mt 8:28; Mk 5:2; Lk 8:27).</a:t>
            </a:r>
          </a:p>
          <a:p>
            <a:pPr marR="0">
              <a:spcBef>
                <a:spcPts val="0"/>
              </a:spcBef>
            </a:pPr>
            <a:r>
              <a:rPr lang="en-US" sz="2600" dirty="0">
                <a:latin typeface="Times New Roman" panose="02020603050405020304" pitchFamily="18" charset="0"/>
                <a:ea typeface="Times New Roman" panose="02020603050405020304" pitchFamily="18" charset="0"/>
              </a:rPr>
              <a:t>[11] Sailing back across the Sea of Galilee (Mk 5:21) Jesus lands at “his own town” of Capernaum (Mt 9:1). Here he raises </a:t>
            </a:r>
            <a:r>
              <a:rPr lang="en-US" sz="2600" dirty="0" err="1">
                <a:latin typeface="Times New Roman" panose="02020603050405020304" pitchFamily="18" charset="0"/>
                <a:ea typeface="Times New Roman" panose="02020603050405020304" pitchFamily="18" charset="0"/>
              </a:rPr>
              <a:t>Jairus</a:t>
            </a:r>
            <a:r>
              <a:rPr lang="en-US" sz="2600" dirty="0">
                <a:latin typeface="Times New Roman" panose="02020603050405020304" pitchFamily="18" charset="0"/>
                <a:ea typeface="Times New Roman" panose="02020603050405020304" pitchFamily="18" charset="0"/>
              </a:rPr>
              <a:t>’ daughter from the dead.</a:t>
            </a:r>
          </a:p>
        </p:txBody>
      </p:sp>
      <p:pic>
        <p:nvPicPr>
          <p:cNvPr id="56322" name="Picture 2" descr="http://www.ccel.org/bible/phillips/CNM03-Jesus-Year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809749"/>
            <a:ext cx="3962400" cy="3238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2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r>
              <a:rPr lang="en-US" sz="2400" b="1" dirty="0">
                <a:latin typeface="Times New Roman" panose="02020603050405020304" pitchFamily="18" charset="0"/>
                <a:ea typeface="Times New Roman" panose="02020603050405020304" pitchFamily="18" charset="0"/>
              </a:rPr>
              <a:t>3rd Preaching Tour of Galilee</a:t>
            </a:r>
            <a:endParaRPr lang="en-US" sz="16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216925"/>
            <a:ext cx="5181600" cy="5262979"/>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[1] Jesus travels from Capernaum to “His own native town” of Nazareth (Mk 6:1).</a:t>
            </a:r>
          </a:p>
          <a:p>
            <a:pPr marR="0">
              <a:spcBef>
                <a:spcPts val="0"/>
              </a:spcBef>
            </a:pPr>
            <a:r>
              <a:rPr lang="en-US" sz="2800" dirty="0">
                <a:latin typeface="Times New Roman" panose="02020603050405020304" pitchFamily="18" charset="0"/>
                <a:ea typeface="Times New Roman" panose="02020603050405020304" pitchFamily="18" charset="0"/>
              </a:rPr>
              <a:t>[2] In Nazareth, He is rejected for a second time (Mt 13:54; Mk 6:1).</a:t>
            </a:r>
          </a:p>
          <a:p>
            <a:pPr marR="0">
              <a:spcBef>
                <a:spcPts val="0"/>
              </a:spcBef>
            </a:pPr>
            <a:r>
              <a:rPr lang="en-US" sz="2800" dirty="0">
                <a:latin typeface="Times New Roman" panose="02020603050405020304" pitchFamily="18" charset="0"/>
                <a:ea typeface="Times New Roman" panose="02020603050405020304" pitchFamily="18" charset="0"/>
              </a:rPr>
              <a:t>[3] He continues through Galilee (Mt 13:58; Mk 6:6) and sends out the twelve apostles to preach the Gospel (Mt 10:5; Mk 6:7; Lk 9:1).</a:t>
            </a:r>
          </a:p>
          <a:p>
            <a:pPr marR="0">
              <a:spcBef>
                <a:spcPts val="0"/>
              </a:spcBef>
            </a:pPr>
            <a:r>
              <a:rPr lang="en-US" sz="2800" dirty="0">
                <a:latin typeface="Times New Roman" panose="02020603050405020304" pitchFamily="18" charset="0"/>
                <a:ea typeface="Times New Roman" panose="02020603050405020304" pitchFamily="18" charset="0"/>
              </a:rPr>
              <a:t>[4] The Twelve return to Capernaum from their mission (Mk 6:30, Luke 9:10).</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4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r>
              <a:rPr lang="en-US" sz="2400" b="1" dirty="0">
                <a:latin typeface="Times New Roman" panose="02020603050405020304" pitchFamily="18" charset="0"/>
                <a:ea typeface="Times New Roman" panose="02020603050405020304" pitchFamily="18" charset="0"/>
              </a:rPr>
              <a:t>3rd Preaching Tour of Galilee</a:t>
            </a:r>
            <a:endParaRPr lang="en-US" sz="16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780197"/>
            <a:ext cx="5181600" cy="6001643"/>
          </a:xfrm>
          <a:prstGeom prst="rect">
            <a:avLst/>
          </a:prstGeom>
        </p:spPr>
        <p:txBody>
          <a:bodyPr wrap="square">
            <a:spAutoFit/>
          </a:bodyPr>
          <a:lstStyle/>
          <a:p>
            <a:pPr marR="0">
              <a:spcBef>
                <a:spcPts val="0"/>
              </a:spcBef>
            </a:pPr>
            <a:r>
              <a:rPr lang="en-US" sz="2400" dirty="0">
                <a:latin typeface="Times New Roman" panose="02020603050405020304" pitchFamily="18" charset="0"/>
                <a:ea typeface="Times New Roman" panose="02020603050405020304" pitchFamily="18" charset="0"/>
              </a:rPr>
              <a:t>[5] From Capernaum, they go off by boat with Jesus to a quiet place (Mk 6:32) near Bethsaida (Lk 9:10). Here he feeds the 5,000 (Mt 14:14; Mk 6:33; Lk 9:11;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6:5).</a:t>
            </a:r>
          </a:p>
          <a:p>
            <a:pPr marR="0">
              <a:spcBef>
                <a:spcPts val="0"/>
              </a:spcBef>
            </a:pPr>
            <a:r>
              <a:rPr lang="en-US" sz="2400" dirty="0">
                <a:latin typeface="Times New Roman" panose="02020603050405020304" pitchFamily="18" charset="0"/>
                <a:ea typeface="Times New Roman" panose="02020603050405020304" pitchFamily="18" charset="0"/>
              </a:rPr>
              <a:t>[6] The disciples return across the Sea of Galilee (Mt 14:22; Mk 6:45), Jesus walking on the water to join them (Mt 14:25; Mk 6:48;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6:19). They land near the Plain of </a:t>
            </a:r>
            <a:r>
              <a:rPr lang="en-US" sz="2400" dirty="0" err="1">
                <a:latin typeface="Times New Roman" panose="02020603050405020304" pitchFamily="18" charset="0"/>
                <a:ea typeface="Times New Roman" panose="02020603050405020304" pitchFamily="18" charset="0"/>
              </a:rPr>
              <a:t>Gennesaret</a:t>
            </a:r>
            <a:r>
              <a:rPr lang="en-US" sz="2400" dirty="0">
                <a:latin typeface="Times New Roman" panose="02020603050405020304" pitchFamily="18" charset="0"/>
                <a:ea typeface="Times New Roman" panose="02020603050405020304" pitchFamily="18" charset="0"/>
              </a:rPr>
              <a:t> and Jesus heals many people there (Mt 14:34; Mk 6:53).</a:t>
            </a:r>
          </a:p>
          <a:p>
            <a:pPr marR="0">
              <a:spcBef>
                <a:spcPts val="0"/>
              </a:spcBef>
            </a:pPr>
            <a:r>
              <a:rPr lang="en-US" sz="2400" dirty="0">
                <a:latin typeface="Times New Roman" panose="02020603050405020304" pitchFamily="18" charset="0"/>
                <a:ea typeface="Times New Roman" panose="02020603050405020304" pitchFamily="18" charset="0"/>
              </a:rPr>
              <a:t>[7] From </a:t>
            </a:r>
            <a:r>
              <a:rPr lang="en-US" sz="2400" dirty="0" err="1">
                <a:latin typeface="Times New Roman" panose="02020603050405020304" pitchFamily="18" charset="0"/>
                <a:ea typeface="Times New Roman" panose="02020603050405020304" pitchFamily="18" charset="0"/>
              </a:rPr>
              <a:t>Gennesaret</a:t>
            </a:r>
            <a:r>
              <a:rPr lang="en-US" sz="2400" dirty="0">
                <a:latin typeface="Times New Roman" panose="02020603050405020304" pitchFamily="18" charset="0"/>
                <a:ea typeface="Times New Roman" panose="02020603050405020304" pitchFamily="18" charset="0"/>
              </a:rPr>
              <a:t> they make their way back to Capernaum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6:24) and Jesus teaches about the Bread of Life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6:26).</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p>
          <a:p>
            <a:r>
              <a:rPr lang="en-US" sz="3200" b="1"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Preaching Tour of Syrian-Phoenicia, Ituraea and the Decapolis</a:t>
            </a:r>
            <a:endParaRPr lang="en-US" sz="16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400" y="1330657"/>
            <a:ext cx="5181600" cy="5293757"/>
          </a:xfrm>
          <a:prstGeom prst="rect">
            <a:avLst/>
          </a:prstGeom>
        </p:spPr>
        <p:txBody>
          <a:bodyPr wrap="square">
            <a:spAutoFit/>
          </a:bodyPr>
          <a:lstStyle/>
          <a:p>
            <a:pPr marR="0">
              <a:spcBef>
                <a:spcPts val="0"/>
              </a:spcBef>
            </a:pPr>
            <a:r>
              <a:rPr lang="en-US" sz="2600" dirty="0">
                <a:latin typeface="Times New Roman" panose="02020603050405020304" pitchFamily="18" charset="0"/>
                <a:ea typeface="Times New Roman" panose="02020603050405020304" pitchFamily="18" charset="0"/>
              </a:rPr>
              <a:t>[8] Jesus retires from Galilee to the region of </a:t>
            </a:r>
            <a:r>
              <a:rPr lang="en-US" sz="2600" dirty="0" err="1">
                <a:latin typeface="Times New Roman" panose="02020603050405020304" pitchFamily="18" charset="0"/>
                <a:ea typeface="Times New Roman" panose="02020603050405020304" pitchFamily="18" charset="0"/>
              </a:rPr>
              <a:t>Tyre</a:t>
            </a:r>
            <a:r>
              <a:rPr lang="en-US" sz="2600" dirty="0">
                <a:latin typeface="Times New Roman" panose="02020603050405020304" pitchFamily="18" charset="0"/>
                <a:ea typeface="Times New Roman" panose="02020603050405020304" pitchFamily="18" charset="0"/>
              </a:rPr>
              <a:t> and Sidon in Syrian Phoenicia (Mt 15:21; Mk 7:24) where He heals the daughter of the Gentile </a:t>
            </a:r>
            <a:r>
              <a:rPr lang="en-US" sz="2600" dirty="0" err="1">
                <a:latin typeface="Times New Roman" panose="02020603050405020304" pitchFamily="18" charset="0"/>
                <a:ea typeface="Times New Roman" panose="02020603050405020304" pitchFamily="18" charset="0"/>
              </a:rPr>
              <a:t>Syrophoenician</a:t>
            </a:r>
            <a:r>
              <a:rPr lang="en-US" sz="2600" dirty="0">
                <a:latin typeface="Times New Roman" panose="02020603050405020304" pitchFamily="18" charset="0"/>
                <a:ea typeface="Times New Roman" panose="02020603050405020304" pitchFamily="18" charset="0"/>
              </a:rPr>
              <a:t> woman (Mt 15:22; Mk 7:25).</a:t>
            </a:r>
          </a:p>
          <a:p>
            <a:pPr marR="0">
              <a:spcBef>
                <a:spcPts val="0"/>
              </a:spcBef>
            </a:pPr>
            <a:r>
              <a:rPr lang="en-US" sz="2600" dirty="0">
                <a:latin typeface="Times New Roman" panose="02020603050405020304" pitchFamily="18" charset="0"/>
                <a:ea typeface="Times New Roman" panose="02020603050405020304" pitchFamily="18" charset="0"/>
              </a:rPr>
              <a:t>[9] He leaves Syrian Phoenicia via Sidon for Galilee (Mt 15:29) but travels through the Decapolis (Mk 7:31).</a:t>
            </a:r>
          </a:p>
          <a:p>
            <a:pPr marR="0">
              <a:spcBef>
                <a:spcPts val="0"/>
              </a:spcBef>
            </a:pPr>
            <a:r>
              <a:rPr lang="en-US" sz="2600" dirty="0">
                <a:latin typeface="Times New Roman" panose="02020603050405020304" pitchFamily="18" charset="0"/>
                <a:ea typeface="Times New Roman" panose="02020603050405020304" pitchFamily="18" charset="0"/>
              </a:rPr>
              <a:t>[10] In the Decapolis He heals the deaf and mute man (Mk 7:32) and feeds the 4,000 (Mt 15:32; Mk 8:1).</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9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11314"/>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Today</a:t>
            </a:r>
            <a:endParaRPr lang="en-US" sz="5400" b="1" dirty="0"/>
          </a:p>
        </p:txBody>
      </p:sp>
      <p:sp>
        <p:nvSpPr>
          <p:cNvPr id="8" name="Rectangle 7"/>
          <p:cNvSpPr/>
          <p:nvPr/>
        </p:nvSpPr>
        <p:spPr>
          <a:xfrm>
            <a:off x="228600" y="1524000"/>
            <a:ext cx="8915400" cy="3554306"/>
          </a:xfrm>
          <a:prstGeom prst="rect">
            <a:avLst/>
          </a:prstGeom>
        </p:spPr>
        <p:txBody>
          <a:bodyPr wrap="square">
            <a:spAutoFit/>
          </a:bodyPr>
          <a:lstStyle/>
          <a:p>
            <a:pPr marL="457200" indent="-457200">
              <a:lnSpc>
                <a:spcPct val="1500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Review: Old Testament Story</a:t>
            </a:r>
          </a:p>
          <a:p>
            <a:pPr marL="457200" indent="-457200">
              <a:lnSpc>
                <a:spcPct val="1500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Roman Empire</a:t>
            </a:r>
          </a:p>
          <a:p>
            <a:pPr marL="457200" indent="-457200">
              <a:lnSpc>
                <a:spcPct val="1500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Israel in the early Roman Empire</a:t>
            </a:r>
          </a:p>
          <a:p>
            <a:pPr marL="457200" indent="-457200">
              <a:lnSpc>
                <a:spcPct val="1500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Jewish life and religion in the 1st Century AD</a:t>
            </a:r>
          </a:p>
          <a:p>
            <a:pPr marL="457200" indent="-457200">
              <a:lnSpc>
                <a:spcPct val="1500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earthly life of Jesus in Judaea</a:t>
            </a:r>
          </a:p>
        </p:txBody>
      </p:sp>
    </p:spTree>
    <p:extLst>
      <p:ext uri="{BB962C8B-B14F-4D97-AF65-F5344CB8AC3E}">
        <p14:creationId xmlns:p14="http://schemas.microsoft.com/office/powerpoint/2010/main" val="20567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p>
          <a:p>
            <a:r>
              <a:rPr lang="en-US" sz="3200" b="1"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Preaching Tour of Syrian-Phoenicia, Ituraea and the Decapolis</a:t>
            </a:r>
            <a:endParaRPr lang="en-US" sz="16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400" y="1330657"/>
            <a:ext cx="5181600" cy="5293757"/>
          </a:xfrm>
          <a:prstGeom prst="rect">
            <a:avLst/>
          </a:prstGeom>
        </p:spPr>
        <p:txBody>
          <a:bodyPr wrap="square">
            <a:spAutoFit/>
          </a:bodyPr>
          <a:lstStyle/>
          <a:p>
            <a:pPr marR="0">
              <a:spcBef>
                <a:spcPts val="0"/>
              </a:spcBef>
            </a:pPr>
            <a:r>
              <a:rPr lang="en-US" sz="2600" dirty="0">
                <a:latin typeface="Times New Roman" panose="02020603050405020304" pitchFamily="18" charset="0"/>
                <a:ea typeface="Times New Roman" panose="02020603050405020304" pitchFamily="18" charset="0"/>
              </a:rPr>
              <a:t>[11] Reaching the Sea of Galilee, He crosses by boat to the Magadan/ </a:t>
            </a:r>
            <a:r>
              <a:rPr lang="en-US" sz="2600" dirty="0" err="1">
                <a:latin typeface="Times New Roman" panose="02020603050405020304" pitchFamily="18" charset="0"/>
                <a:ea typeface="Times New Roman" panose="02020603050405020304" pitchFamily="18" charset="0"/>
              </a:rPr>
              <a:t>Dalmanutha</a:t>
            </a:r>
            <a:r>
              <a:rPr lang="en-US" sz="2600" dirty="0">
                <a:latin typeface="Times New Roman" panose="02020603050405020304" pitchFamily="18" charset="0"/>
                <a:ea typeface="Times New Roman" panose="02020603050405020304" pitchFamily="18" charset="0"/>
              </a:rPr>
              <a:t> region (Mt 15:39; Mk 8:10). There the Pharisees and Sadducees ask for a sign from </a:t>
            </a:r>
          </a:p>
          <a:p>
            <a:pPr marR="0">
              <a:spcBef>
                <a:spcPts val="0"/>
              </a:spcBef>
            </a:pPr>
            <a:r>
              <a:rPr lang="en-US" sz="2600" dirty="0">
                <a:latin typeface="Times New Roman" panose="02020603050405020304" pitchFamily="18" charset="0"/>
                <a:ea typeface="Times New Roman" panose="02020603050405020304" pitchFamily="18" charset="0"/>
              </a:rPr>
              <a:t>heaven (Mt 16:1; Mk 8:11).</a:t>
            </a:r>
          </a:p>
          <a:p>
            <a:pPr marR="0">
              <a:spcBef>
                <a:spcPts val="0"/>
              </a:spcBef>
            </a:pPr>
            <a:r>
              <a:rPr lang="en-US" sz="2600" dirty="0">
                <a:latin typeface="Times New Roman" panose="02020603050405020304" pitchFamily="18" charset="0"/>
                <a:ea typeface="Times New Roman" panose="02020603050405020304" pitchFamily="18" charset="0"/>
              </a:rPr>
              <a:t>[12] Continuing on to Bethsaida, a blind man is healed (Mk 8:22).</a:t>
            </a:r>
          </a:p>
          <a:p>
            <a:pPr marR="0">
              <a:spcBef>
                <a:spcPts val="0"/>
              </a:spcBef>
            </a:pPr>
            <a:r>
              <a:rPr lang="en-US" sz="2600" dirty="0">
                <a:latin typeface="Times New Roman" panose="02020603050405020304" pitchFamily="18" charset="0"/>
                <a:ea typeface="Times New Roman" panose="02020603050405020304" pitchFamily="18" charset="0"/>
              </a:rPr>
              <a:t>[13] Jesus now travels from Galilee, north to Caesarea Philippi in Ituraea and </a:t>
            </a:r>
            <a:r>
              <a:rPr lang="en-US" sz="2600" dirty="0" err="1">
                <a:latin typeface="Times New Roman" panose="02020603050405020304" pitchFamily="18" charset="0"/>
                <a:ea typeface="Times New Roman" panose="02020603050405020304" pitchFamily="18" charset="0"/>
              </a:rPr>
              <a:t>Trachonitis</a:t>
            </a:r>
            <a:r>
              <a:rPr lang="en-US" sz="2600" dirty="0">
                <a:latin typeface="Times New Roman" panose="02020603050405020304" pitchFamily="18" charset="0"/>
                <a:ea typeface="Times New Roman" panose="02020603050405020304" pitchFamily="18" charset="0"/>
              </a:rPr>
              <a:t>, where Peter confesses that Jesus is the Christ (Mt 16:13; Mk 8:27)</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p>
          <a:p>
            <a:r>
              <a:rPr lang="en-US" sz="3200" b="1"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Preaching Tour of Syrian-Phoenicia, Ituraea and the Decapolis</a:t>
            </a:r>
            <a:endParaRPr lang="en-US" sz="16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1524773"/>
            <a:ext cx="5181600" cy="4154984"/>
          </a:xfrm>
          <a:prstGeom prst="rect">
            <a:avLst/>
          </a:prstGeom>
        </p:spPr>
        <p:txBody>
          <a:bodyPr wrap="square">
            <a:spAutoFit/>
          </a:bodyPr>
          <a:lstStyle/>
          <a:p>
            <a:pPr marR="0">
              <a:spcBef>
                <a:spcPts val="0"/>
              </a:spcBef>
            </a:pPr>
            <a:r>
              <a:rPr lang="en-US" sz="2400" dirty="0">
                <a:latin typeface="Times New Roman" panose="02020603050405020304" pitchFamily="18" charset="0"/>
                <a:ea typeface="Times New Roman" panose="02020603050405020304" pitchFamily="18" charset="0"/>
              </a:rPr>
              <a:t>[14] Continuing on from Caesarea Philippi possibly further north towards Mount Hermon, three of the disciples see Jesus Transfigured in the presence of Elijah and Moses (Mt 17:1; Mk 9:2; Lk 9:28). On His return, Jesus heals the boy with epilepsy (Mt 17:14; Mk 9:14; Lk 9:37). [Other traditions place the Transfiguration to the south, on Mount Tabor. The epileptic boy would then have been healed in the Galilee area.]</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824" y="5657671"/>
            <a:ext cx="8953600" cy="1200329"/>
          </a:xfrm>
          <a:prstGeom prst="rect">
            <a:avLst/>
          </a:prstGeom>
        </p:spPr>
        <p:txBody>
          <a:bodyPr wrap="square">
            <a:spAutoFit/>
          </a:bodyPr>
          <a:lstStyle/>
          <a:p>
            <a:pPr marR="0">
              <a:spcBef>
                <a:spcPts val="0"/>
              </a:spcBef>
            </a:pPr>
            <a:r>
              <a:rPr lang="en-US" sz="2400" dirty="0">
                <a:latin typeface="Times New Roman" panose="02020603050405020304" pitchFamily="18" charset="0"/>
                <a:ea typeface="Times New Roman" panose="02020603050405020304" pitchFamily="18" charset="0"/>
              </a:rPr>
              <a:t>[15] In Galilee (Mt 17:22; Mk 9:30), in Capernaum (Mk 9:33), Jesus pays the Temple Tax with a fish. (Mt 17:24). Then to avoid the dangers in Judea, He remains in Galilee (</a:t>
            </a:r>
            <a:r>
              <a:rPr lang="en-US" sz="2400" dirty="0" err="1">
                <a:latin typeface="Times New Roman" panose="02020603050405020304" pitchFamily="18" charset="0"/>
                <a:ea typeface="Times New Roman" panose="02020603050405020304" pitchFamily="18" charset="0"/>
              </a:rPr>
              <a:t>Jn</a:t>
            </a:r>
            <a:r>
              <a:rPr lang="en-US" sz="2400" dirty="0">
                <a:latin typeface="Times New Roman" panose="02020603050405020304" pitchFamily="18" charset="0"/>
                <a:ea typeface="Times New Roman" panose="02020603050405020304" pitchFamily="18" charset="0"/>
              </a:rPr>
              <a:t> 7:1).</a:t>
            </a:r>
          </a:p>
        </p:txBody>
      </p:sp>
    </p:spTree>
    <p:extLst>
      <p:ext uri="{BB962C8B-B14F-4D97-AF65-F5344CB8AC3E}">
        <p14:creationId xmlns:p14="http://schemas.microsoft.com/office/powerpoint/2010/main" val="19916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r>
              <a:rPr lang="en-US" sz="2800" b="1" dirty="0">
                <a:latin typeface="Times New Roman" panose="02020603050405020304" pitchFamily="18" charset="0"/>
                <a:ea typeface="Times New Roman" panose="02020603050405020304" pitchFamily="18" charset="0"/>
              </a:rPr>
              <a:t>Later Ministry in Judea</a:t>
            </a:r>
            <a:endParaRPr lang="en-US" sz="1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400" y="1330657"/>
            <a:ext cx="5029200" cy="3539430"/>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[16] Jesus leaves Capernaum and Galilee for the last earthly time (Mt 19:1; Mk 10:1) and heads for Jerusalem (Lk 9:51;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7:10). Travelling by Samaria, He heals the ten lepers (Lk 17:11) but is rejected in a Samaritan village (Lk 9:52)</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7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r>
              <a:rPr lang="en-US" sz="2800" b="1" dirty="0">
                <a:latin typeface="Times New Roman" panose="02020603050405020304" pitchFamily="18" charset="0"/>
                <a:ea typeface="Times New Roman" panose="02020603050405020304" pitchFamily="18" charset="0"/>
              </a:rPr>
              <a:t>Later Ministry in Judea</a:t>
            </a:r>
            <a:endParaRPr lang="en-US" sz="1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400" y="1066800"/>
            <a:ext cx="5029200" cy="5693866"/>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[17] Arriving in Jerusalem for the Feast of the Tabernacles in the Autumn of c AD29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7:10), Jesus forgives the woman caught in adultery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8:2) and heals the blind man who is taken before the Sanhedrin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9:1)</a:t>
            </a:r>
          </a:p>
          <a:p>
            <a:pPr marR="0">
              <a:spcBef>
                <a:spcPts val="0"/>
              </a:spcBef>
            </a:pPr>
            <a:r>
              <a:rPr lang="en-US" sz="2800" dirty="0">
                <a:latin typeface="Times New Roman" panose="02020603050405020304" pitchFamily="18" charset="0"/>
                <a:ea typeface="Times New Roman" panose="02020603050405020304" pitchFamily="18" charset="0"/>
              </a:rPr>
              <a:t>[18] During His travels in Judea, Jesus visits Martha and Mary in Bethany (Lk 10:38), returning to Jerusalem for “Hanukkah”, the Feast of Dedication in December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10:22).</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The Last Few Months</a:t>
            </a:r>
            <a:endParaRPr lang="en-US" sz="16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400" y="1066800"/>
            <a:ext cx="5029200" cy="5693866"/>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[19] Jesus withdraws to Bethany across the Jordan (or </a:t>
            </a:r>
            <a:r>
              <a:rPr lang="en-US" sz="2800" dirty="0" err="1">
                <a:latin typeface="Times New Roman" panose="02020603050405020304" pitchFamily="18" charset="0"/>
                <a:ea typeface="Times New Roman" panose="02020603050405020304" pitchFamily="18" charset="0"/>
              </a:rPr>
              <a:t>Bethabara</a:t>
            </a:r>
            <a:r>
              <a:rPr lang="en-US" sz="2800" dirty="0">
                <a:latin typeface="Times New Roman" panose="02020603050405020304" pitchFamily="18" charset="0"/>
                <a:ea typeface="Times New Roman" panose="02020603050405020304" pitchFamily="18" charset="0"/>
              </a:rPr>
              <a:t>), and into the province of </a:t>
            </a:r>
            <a:r>
              <a:rPr lang="en-US" sz="2800" dirty="0" err="1">
                <a:latin typeface="Times New Roman" panose="02020603050405020304" pitchFamily="18" charset="0"/>
                <a:ea typeface="Times New Roman" panose="02020603050405020304" pitchFamily="18" charset="0"/>
              </a:rPr>
              <a:t>Perea</a:t>
            </a:r>
            <a:r>
              <a:rPr lang="en-US" sz="2800" dirty="0">
                <a:latin typeface="Times New Roman" panose="02020603050405020304" pitchFamily="18" charset="0"/>
                <a:ea typeface="Times New Roman" panose="02020603050405020304" pitchFamily="18" charset="0"/>
              </a:rPr>
              <a:t>, and stays for a while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10:40)</a:t>
            </a:r>
          </a:p>
          <a:p>
            <a:pPr marR="0">
              <a:spcBef>
                <a:spcPts val="0"/>
              </a:spcBef>
            </a:pPr>
            <a:r>
              <a:rPr lang="en-US" sz="2800" dirty="0">
                <a:latin typeface="Times New Roman" panose="02020603050405020304" pitchFamily="18" charset="0"/>
                <a:ea typeface="Times New Roman" panose="02020603050405020304" pitchFamily="18" charset="0"/>
              </a:rPr>
              <a:t>[20] Following the death of Lazarus, Jesus returns to Bethany near Jerusalem, and raises him (Lazarus) from the dead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11:1).</a:t>
            </a:r>
          </a:p>
          <a:p>
            <a:pPr marR="0">
              <a:spcBef>
                <a:spcPts val="0"/>
              </a:spcBef>
            </a:pPr>
            <a:r>
              <a:rPr lang="en-US" sz="2800" dirty="0">
                <a:latin typeface="Times New Roman" panose="02020603050405020304" pitchFamily="18" charset="0"/>
                <a:ea typeface="Times New Roman" panose="02020603050405020304" pitchFamily="18" charset="0"/>
              </a:rPr>
              <a:t>[21] Because of threats to His life, Jesus withdraws to Ephraim to the north of Jerusalem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11:54).</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1077218"/>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p>
          <a:p>
            <a:r>
              <a:rPr lang="en-US" sz="3200" b="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Ministry in </a:t>
            </a:r>
            <a:r>
              <a:rPr lang="en-US" sz="2800" b="1" dirty="0" err="1">
                <a:latin typeface="Times New Roman" panose="02020603050405020304" pitchFamily="18" charset="0"/>
                <a:ea typeface="Times New Roman" panose="02020603050405020304" pitchFamily="18" charset="0"/>
              </a:rPr>
              <a:t>Perea</a:t>
            </a:r>
            <a:r>
              <a:rPr lang="en-US" sz="2800" b="1" dirty="0">
                <a:latin typeface="Times New Roman" panose="02020603050405020304" pitchFamily="18" charset="0"/>
                <a:ea typeface="Times New Roman" panose="02020603050405020304" pitchFamily="18" charset="0"/>
              </a:rPr>
              <a:t> (Modern Jordan)</a:t>
            </a:r>
            <a:endParaRPr lang="en-US" sz="1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400" y="1600200"/>
            <a:ext cx="5029200" cy="3108543"/>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[22] He then crosses the River Jordan and works in </a:t>
            </a:r>
            <a:r>
              <a:rPr lang="en-US" sz="2800" dirty="0" err="1">
                <a:latin typeface="Times New Roman" panose="02020603050405020304" pitchFamily="18" charset="0"/>
                <a:ea typeface="Times New Roman" panose="02020603050405020304" pitchFamily="18" charset="0"/>
              </a:rPr>
              <a:t>Perea</a:t>
            </a:r>
            <a:r>
              <a:rPr lang="en-US" sz="2800" dirty="0">
                <a:latin typeface="Times New Roman" panose="02020603050405020304" pitchFamily="18" charset="0"/>
                <a:ea typeface="Times New Roman" panose="02020603050405020304" pitchFamily="18" charset="0"/>
              </a:rPr>
              <a:t> (Mt 19:1; Mk 10:1). There He blesses the little children (Mt 19:13, Mk 10:13; Lk 18:15) and speaks to the rich young man (Mt 19:16; Mk 10:17; Lk 18:18).</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4776" y="1618397"/>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r>
              <a:rPr lang="en-US" sz="2400" b="1" dirty="0">
                <a:latin typeface="Times New Roman" panose="02020603050405020304" pitchFamily="18" charset="0"/>
                <a:ea typeface="Times New Roman" panose="02020603050405020304" pitchFamily="18" charset="0"/>
              </a:rPr>
              <a:t>Final Journey to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152400" y="1190685"/>
            <a:ext cx="5029200" cy="4524315"/>
          </a:xfrm>
          <a:prstGeom prst="rect">
            <a:avLst/>
          </a:prstGeom>
        </p:spPr>
        <p:txBody>
          <a:bodyPr wrap="square">
            <a:spAutoFit/>
          </a:bodyPr>
          <a:lstStyle/>
          <a:p>
            <a:pPr marR="0">
              <a:spcBef>
                <a:spcPts val="0"/>
              </a:spcBef>
            </a:pPr>
            <a:r>
              <a:rPr lang="en-US" sz="3200" dirty="0">
                <a:latin typeface="Times New Roman" panose="02020603050405020304" pitchFamily="18" charset="0"/>
                <a:ea typeface="Times New Roman" panose="02020603050405020304" pitchFamily="18" charset="0"/>
              </a:rPr>
              <a:t>[23] Jesus now travels towards Jerusalem for the last time (Mt 20:17; Mk 10:32; Lk 18:31). Passing through Jericho He heals one (or two) blind men (Mt 20:29; Mk 10:46; Lk 18:35) and converts Zacchaeus the tax collector (Lk 19:1).</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Year 3: Year of Opposition – </a:t>
            </a:r>
            <a:r>
              <a:rPr lang="en-US" sz="2400" b="1" dirty="0">
                <a:latin typeface="Times New Roman" panose="02020603050405020304" pitchFamily="18" charset="0"/>
                <a:ea typeface="Times New Roman" panose="02020603050405020304" pitchFamily="18" charset="0"/>
              </a:rPr>
              <a:t>Final Journey to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0" y="743482"/>
            <a:ext cx="5181600" cy="6124754"/>
          </a:xfrm>
          <a:prstGeom prst="rect">
            <a:avLst/>
          </a:prstGeom>
        </p:spPr>
        <p:txBody>
          <a:bodyPr wrap="square">
            <a:spAutoFit/>
          </a:bodyPr>
          <a:lstStyle/>
          <a:p>
            <a:pPr marR="0">
              <a:spcBef>
                <a:spcPts val="0"/>
              </a:spcBef>
            </a:pPr>
            <a:r>
              <a:rPr lang="en-US" sz="2800" dirty="0">
                <a:latin typeface="Times New Roman" panose="02020603050405020304" pitchFamily="18" charset="0"/>
                <a:ea typeface="Times New Roman" panose="02020603050405020304" pitchFamily="18" charset="0"/>
              </a:rPr>
              <a:t>[24] Reaching Bethany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12:1) the home of Lazarus, Mary and Martha, Jesus is anointed by Mary either now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12:2), or later (Mt 26:6; Mk 14:3) after His triumphal entry into Jerusalem (Mt 21:1; Mk 11:1; Lk 19:29; </a:t>
            </a:r>
            <a:r>
              <a:rPr lang="en-US" sz="2800" dirty="0" err="1">
                <a:latin typeface="Times New Roman" panose="02020603050405020304" pitchFamily="18" charset="0"/>
                <a:ea typeface="Times New Roman" panose="02020603050405020304" pitchFamily="18" charset="0"/>
              </a:rPr>
              <a:t>Jn</a:t>
            </a:r>
            <a:r>
              <a:rPr lang="en-US" sz="2800" dirty="0">
                <a:latin typeface="Times New Roman" panose="02020603050405020304" pitchFamily="18" charset="0"/>
                <a:ea typeface="Times New Roman" panose="02020603050405020304" pitchFamily="18" charset="0"/>
              </a:rPr>
              <a:t> 12:12).</a:t>
            </a:r>
          </a:p>
          <a:p>
            <a:pPr marR="0">
              <a:spcBef>
                <a:spcPts val="0"/>
              </a:spcBef>
            </a:pPr>
            <a:r>
              <a:rPr lang="en-US" sz="2800" dirty="0">
                <a:latin typeface="Times New Roman" panose="02020603050405020304" pitchFamily="18" charset="0"/>
                <a:ea typeface="Times New Roman" panose="02020603050405020304" pitchFamily="18" charset="0"/>
              </a:rPr>
              <a:t>[25] During the Easter week, Jesus returns to Jerusalem each day after staying overnight in Bethany (perhaps staying with Lazarus, Mary and Martha) on the Mount of Olives (Mt 21:17 18; Mk 11:11 12;19; Lk 21:37).</a:t>
            </a:r>
          </a:p>
        </p:txBody>
      </p:sp>
      <p:pic>
        <p:nvPicPr>
          <p:cNvPr id="61442" name="Picture 2" descr="http://www.ccel.org/bible/phillips/CNM04-Jesus-Year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95400"/>
            <a:ext cx="376517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47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Last Week: “Jesus’ Passion” - In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267199" y="712774"/>
            <a:ext cx="4858603" cy="5139869"/>
          </a:xfrm>
          <a:prstGeom prst="rect">
            <a:avLst/>
          </a:prstGeom>
        </p:spPr>
        <p:txBody>
          <a:bodyPr wrap="square">
            <a:spAutoFit/>
          </a:bodyPr>
          <a:lstStyle/>
          <a:p>
            <a:pPr marR="0" algn="ctr">
              <a:spcBef>
                <a:spcPts val="0"/>
              </a:spcBef>
            </a:pPr>
            <a:r>
              <a:rPr lang="en-US" sz="2000" i="1" dirty="0">
                <a:latin typeface="Times New Roman" panose="02020603050405020304" pitchFamily="18" charset="0"/>
                <a:ea typeface="Times New Roman" panose="02020603050405020304" pitchFamily="18" charset="0"/>
              </a:rPr>
              <a:t>Gospel references: Matthew 21 27, Mark 11-15, Luke 19:28-23, John 12-19</a:t>
            </a:r>
          </a:p>
          <a:p>
            <a:pPr marR="0">
              <a:spcBef>
                <a:spcPts val="0"/>
              </a:spcBef>
            </a:pPr>
            <a:r>
              <a:rPr lang="en-US" sz="2400" dirty="0">
                <a:latin typeface="Times New Roman" panose="02020603050405020304" pitchFamily="18" charset="0"/>
                <a:ea typeface="Times New Roman" panose="02020603050405020304" pitchFamily="18" charset="0"/>
              </a:rPr>
              <a:t>[1] “Palm Sunday:” Jesus rode into Jerusalem on the back of a colt of a donkey found at a village opposite </a:t>
            </a:r>
            <a:r>
              <a:rPr lang="en-US" sz="2400" dirty="0" err="1">
                <a:latin typeface="Times New Roman" panose="02020603050405020304" pitchFamily="18" charset="0"/>
                <a:ea typeface="Times New Roman" panose="02020603050405020304" pitchFamily="18" charset="0"/>
              </a:rPr>
              <a:t>Bethphage</a:t>
            </a:r>
            <a:r>
              <a:rPr lang="en-US" sz="2400" dirty="0">
                <a:latin typeface="Times New Roman" panose="02020603050405020304" pitchFamily="18" charset="0"/>
                <a:ea typeface="Times New Roman" panose="02020603050405020304" pitchFamily="18" charset="0"/>
              </a:rPr>
              <a:t> (map: top right). He was received by the people with cries of “Hosanna,” meaning “Save now.” They spread their cloaks on the road and waved palm branches in blessing. </a:t>
            </a:r>
          </a:p>
          <a:p>
            <a:pPr marR="0">
              <a:spcBef>
                <a:spcPts val="0"/>
              </a:spcBef>
            </a:pPr>
            <a:r>
              <a:rPr lang="en-US" sz="2400" dirty="0">
                <a:latin typeface="Times New Roman" panose="02020603050405020304" pitchFamily="18" charset="0"/>
                <a:ea typeface="Times New Roman" panose="02020603050405020304" pitchFamily="18" charset="0"/>
              </a:rPr>
              <a:t>[2] The synoptic Gospels report a second cleansing of the Temple courts during this visit. After teaching in the Temple He returned to Bethany.</a:t>
            </a:r>
          </a:p>
        </p:txBody>
      </p:sp>
      <p:pic>
        <p:nvPicPr>
          <p:cNvPr id="66562" name="Picture 2" descr="Image result for http://www.jesus story.net/map_calvary_route.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4180059" cy="5316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8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65848" y="101025"/>
            <a:ext cx="8991599"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Last Week: “Jesus’ Passion” - In Jerusalem</a:t>
            </a:r>
            <a:endParaRPr lang="en-US" sz="2400" b="1" i="1" dirty="0">
              <a:latin typeface="Times New Roman" panose="02020603050405020304" pitchFamily="18" charset="0"/>
              <a:ea typeface="Times New Roman" panose="02020603050405020304" pitchFamily="18" charset="0"/>
            </a:endParaRPr>
          </a:p>
        </p:txBody>
      </p:sp>
      <p:sp>
        <p:nvSpPr>
          <p:cNvPr id="2" name="Rectangle 1"/>
          <p:cNvSpPr/>
          <p:nvPr/>
        </p:nvSpPr>
        <p:spPr>
          <a:xfrm>
            <a:off x="4267199" y="609600"/>
            <a:ext cx="4858603" cy="6370975"/>
          </a:xfrm>
          <a:prstGeom prst="rect">
            <a:avLst/>
          </a:prstGeom>
        </p:spPr>
        <p:txBody>
          <a:bodyPr wrap="square">
            <a:spAutoFit/>
          </a:bodyPr>
          <a:lstStyle/>
          <a:p>
            <a:pPr marR="0">
              <a:spcBef>
                <a:spcPts val="0"/>
              </a:spcBef>
            </a:pPr>
            <a:r>
              <a:rPr lang="en-US" sz="2400" dirty="0">
                <a:latin typeface="Times New Roman" panose="02020603050405020304" pitchFamily="18" charset="0"/>
                <a:ea typeface="Times New Roman" panose="02020603050405020304" pitchFamily="18" charset="0"/>
              </a:rPr>
              <a:t>[3] Maundy Thursday: On Thursday Jesus and His disciples celebrated the Seder meal of the Passover (The Last Supper) at a house, the large upper room of which was “furnished and ready” (Mark l4: l5 and Luke 22:12). Traditionally this is located in the rich Upper City of Jerusalem at the home of one of Jesus’ followers. </a:t>
            </a:r>
          </a:p>
          <a:p>
            <a:pPr marR="0">
              <a:spcBef>
                <a:spcPts val="0"/>
              </a:spcBef>
            </a:pPr>
            <a:r>
              <a:rPr lang="en-US" sz="2400" dirty="0">
                <a:latin typeface="Times New Roman" panose="02020603050405020304" pitchFamily="18" charset="0"/>
                <a:ea typeface="Times New Roman" panose="02020603050405020304" pitchFamily="18" charset="0"/>
              </a:rPr>
              <a:t>[4] After the Supper, Jesus and the disciples walked through the </a:t>
            </a:r>
            <a:r>
              <a:rPr lang="en-US" sz="2400" dirty="0" err="1">
                <a:latin typeface="Times New Roman" panose="02020603050405020304" pitchFamily="18" charset="0"/>
                <a:ea typeface="Times New Roman" panose="02020603050405020304" pitchFamily="18" charset="0"/>
              </a:rPr>
              <a:t>Kidron</a:t>
            </a:r>
            <a:r>
              <a:rPr lang="en-US" sz="2400" dirty="0">
                <a:latin typeface="Times New Roman" panose="02020603050405020304" pitchFamily="18" charset="0"/>
                <a:ea typeface="Times New Roman" panose="02020603050405020304" pitchFamily="18" charset="0"/>
              </a:rPr>
              <a:t> valley, to Gethsemane (the ‘Oil Press’) at the Mount of Olives. There He prayed earnestly with the Father. Then He was arrested by a crowd armed with swords and clubs, led by Judas Iscariot. </a:t>
            </a:r>
          </a:p>
        </p:txBody>
      </p:sp>
      <p:pic>
        <p:nvPicPr>
          <p:cNvPr id="66562" name="Picture 2" descr="Image result for http://www.jesus story.net/map_calvary_route.ht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66800"/>
            <a:ext cx="4180059" cy="5316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7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0</TotalTime>
  <Words>8803</Words>
  <Application>Microsoft Office PowerPoint</Application>
  <PresentationFormat>On-screen Show (4:3)</PresentationFormat>
  <Paragraphs>759</Paragraphs>
  <Slides>110</Slides>
  <Notes>110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Arial</vt:lpstr>
      <vt:lpstr>Century Gothic</vt:lpstr>
      <vt:lpstr>Courier New</vt:lpstr>
      <vt:lpstr>Times New Roman</vt:lpstr>
      <vt:lpstr>Wingdings</vt:lpstr>
      <vt:lpstr>Continental Europe 16x9</vt:lpstr>
      <vt:lpstr>Welcome!</vt:lpstr>
      <vt:lpstr>History of  the Holy Land</vt:lpstr>
      <vt:lpstr>PowerPoint Presentation</vt:lpstr>
      <vt:lpstr>PowerPoint Presentation</vt:lpstr>
      <vt:lpstr>Questions  or  Comments?</vt:lpstr>
      <vt:lpstr>PowerPoint Presentation</vt:lpstr>
      <vt:lpstr>PowerPoint Presentation</vt:lpstr>
      <vt:lpstr>Opening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Observations, Thoughts, Insights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Observations, Thoughts, Insights</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2016-10-01T22:19:26Z</dcterms:created>
  <dcterms:modified xsi:type="dcterms:W3CDTF">2016-11-07T15:52:06Z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