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39"/>
  </p:notesMasterIdLst>
  <p:handoutMasterIdLst>
    <p:handoutMasterId r:id="rId140"/>
  </p:handoutMasterIdLst>
  <p:sldIdLst>
    <p:sldId id="256" r:id="rId3"/>
    <p:sldId id="277" r:id="rId4"/>
    <p:sldId id="276" r:id="rId5"/>
    <p:sldId id="278" r:id="rId6"/>
    <p:sldId id="279" r:id="rId7"/>
    <p:sldId id="280" r:id="rId8"/>
    <p:sldId id="281" r:id="rId9"/>
    <p:sldId id="282" r:id="rId10"/>
    <p:sldId id="283" r:id="rId11"/>
    <p:sldId id="284" r:id="rId12"/>
    <p:sldId id="285" r:id="rId13"/>
    <p:sldId id="286" r:id="rId14"/>
    <p:sldId id="287" r:id="rId15"/>
    <p:sldId id="272" r:id="rId16"/>
    <p:sldId id="289" r:id="rId17"/>
    <p:sldId id="290" r:id="rId18"/>
    <p:sldId id="291" r:id="rId19"/>
    <p:sldId id="292" r:id="rId20"/>
    <p:sldId id="293" r:id="rId21"/>
    <p:sldId id="294" r:id="rId22"/>
    <p:sldId id="295" r:id="rId23"/>
    <p:sldId id="296" r:id="rId24"/>
    <p:sldId id="297" r:id="rId25"/>
    <p:sldId id="288" r:id="rId26"/>
    <p:sldId id="299" r:id="rId27"/>
    <p:sldId id="300" r:id="rId28"/>
    <p:sldId id="301" r:id="rId29"/>
    <p:sldId id="302" r:id="rId30"/>
    <p:sldId id="298"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24" r:id="rId52"/>
    <p:sldId id="325" r:id="rId53"/>
    <p:sldId id="326" r:id="rId54"/>
    <p:sldId id="327" r:id="rId55"/>
    <p:sldId id="328" r:id="rId56"/>
    <p:sldId id="329" r:id="rId57"/>
    <p:sldId id="330" r:id="rId58"/>
    <p:sldId id="331" r:id="rId59"/>
    <p:sldId id="332" r:id="rId60"/>
    <p:sldId id="333" r:id="rId61"/>
    <p:sldId id="334" r:id="rId62"/>
    <p:sldId id="335" r:id="rId63"/>
    <p:sldId id="336" r:id="rId64"/>
    <p:sldId id="337" r:id="rId65"/>
    <p:sldId id="338" r:id="rId66"/>
    <p:sldId id="339" r:id="rId67"/>
    <p:sldId id="340" r:id="rId68"/>
    <p:sldId id="341" r:id="rId69"/>
    <p:sldId id="342" r:id="rId70"/>
    <p:sldId id="343" r:id="rId71"/>
    <p:sldId id="344" r:id="rId72"/>
    <p:sldId id="345" r:id="rId73"/>
    <p:sldId id="346" r:id="rId74"/>
    <p:sldId id="347" r:id="rId75"/>
    <p:sldId id="348" r:id="rId76"/>
    <p:sldId id="349" r:id="rId77"/>
    <p:sldId id="350" r:id="rId78"/>
    <p:sldId id="351" r:id="rId79"/>
    <p:sldId id="352" r:id="rId80"/>
    <p:sldId id="353" r:id="rId81"/>
    <p:sldId id="354" r:id="rId82"/>
    <p:sldId id="355" r:id="rId83"/>
    <p:sldId id="356" r:id="rId84"/>
    <p:sldId id="357" r:id="rId85"/>
    <p:sldId id="358" r:id="rId86"/>
    <p:sldId id="360" r:id="rId87"/>
    <p:sldId id="361" r:id="rId88"/>
    <p:sldId id="362" r:id="rId89"/>
    <p:sldId id="363" r:id="rId90"/>
    <p:sldId id="364" r:id="rId91"/>
    <p:sldId id="365" r:id="rId92"/>
    <p:sldId id="366" r:id="rId93"/>
    <p:sldId id="367" r:id="rId94"/>
    <p:sldId id="368" r:id="rId95"/>
    <p:sldId id="369" r:id="rId96"/>
    <p:sldId id="370" r:id="rId97"/>
    <p:sldId id="371" r:id="rId98"/>
    <p:sldId id="372" r:id="rId99"/>
    <p:sldId id="373" r:id="rId100"/>
    <p:sldId id="374" r:id="rId101"/>
    <p:sldId id="273" r:id="rId102"/>
    <p:sldId id="375" r:id="rId103"/>
    <p:sldId id="377" r:id="rId104"/>
    <p:sldId id="378" r:id="rId105"/>
    <p:sldId id="379" r:id="rId106"/>
    <p:sldId id="380" r:id="rId107"/>
    <p:sldId id="381" r:id="rId108"/>
    <p:sldId id="382" r:id="rId109"/>
    <p:sldId id="383" r:id="rId110"/>
    <p:sldId id="384" r:id="rId111"/>
    <p:sldId id="385" r:id="rId112"/>
    <p:sldId id="386" r:id="rId113"/>
    <p:sldId id="387" r:id="rId114"/>
    <p:sldId id="388" r:id="rId115"/>
    <p:sldId id="389" r:id="rId116"/>
    <p:sldId id="390" r:id="rId117"/>
    <p:sldId id="391" r:id="rId118"/>
    <p:sldId id="392" r:id="rId119"/>
    <p:sldId id="393" r:id="rId120"/>
    <p:sldId id="394" r:id="rId121"/>
    <p:sldId id="396" r:id="rId122"/>
    <p:sldId id="398" r:id="rId123"/>
    <p:sldId id="397" r:id="rId124"/>
    <p:sldId id="399" r:id="rId125"/>
    <p:sldId id="400" r:id="rId126"/>
    <p:sldId id="401" r:id="rId127"/>
    <p:sldId id="402" r:id="rId128"/>
    <p:sldId id="403" r:id="rId129"/>
    <p:sldId id="404" r:id="rId130"/>
    <p:sldId id="405" r:id="rId131"/>
    <p:sldId id="406" r:id="rId132"/>
    <p:sldId id="407" r:id="rId133"/>
    <p:sldId id="409" r:id="rId134"/>
    <p:sldId id="408" r:id="rId135"/>
    <p:sldId id="411" r:id="rId136"/>
    <p:sldId id="410" r:id="rId137"/>
    <p:sldId id="412" r:id="rId138"/>
  </p:sldIdLst>
  <p:sldSz cx="9144000" cy="6858000" type="screen4x3"/>
  <p:notesSz cx="10234613" cy="7099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236" userDrawn="1">
          <p15:clr>
            <a:srgbClr val="A4A3A4"/>
          </p15:clr>
        </p15:guide>
        <p15:guide id="2" pos="32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90" d="100"/>
          <a:sy n="90" d="100"/>
        </p:scale>
        <p:origin x="1026" y="108"/>
      </p:cViewPr>
      <p:guideLst>
        <p:guide pos="2880"/>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236"/>
        <p:guide pos="32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diagrams/_rels/data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B0801E-1FC3-462C-BFD7-ECABCE5A12EC}" type="doc">
      <dgm:prSet loTypeId="urn:microsoft.com/office/officeart/2005/8/layout/vList6" loCatId="list" qsTypeId="urn:microsoft.com/office/officeart/2005/8/quickstyle/3d3" qsCatId="3D" csTypeId="urn:microsoft.com/office/officeart/2005/8/colors/accent5_2" csCatId="accent5" phldr="1"/>
      <dgm:spPr/>
      <dgm:t>
        <a:bodyPr/>
        <a:lstStyle/>
        <a:p>
          <a:endParaRPr lang="en-US"/>
        </a:p>
      </dgm:t>
    </dgm:pt>
    <dgm:pt modelId="{20083089-1AD3-49F8-BEB8-A88B8E5F47DA}">
      <dgm:prSet phldrT="[Text]"/>
      <dgm:spPr/>
      <dgm:t>
        <a:bodyPr/>
        <a:lstStyle/>
        <a:p>
          <a:pPr algn="ctr"/>
          <a:r>
            <a:rPr lang="en-US" b="1" dirty="0">
              <a:latin typeface="Times New Roman" panose="02020603050405020304" pitchFamily="18" charset="0"/>
              <a:cs typeface="Times New Roman" panose="02020603050405020304" pitchFamily="18" charset="0"/>
            </a:rPr>
            <a:t>Land: </a:t>
          </a:r>
        </a:p>
      </dgm:t>
    </dgm:pt>
    <dgm:pt modelId="{9A3C10A3-5A05-41DF-92BA-43E6D28D723C}" type="parTrans" cxnId="{3C5D0074-E4E5-40AB-A630-97CC8DA47658}">
      <dgm:prSet/>
      <dgm:spPr/>
      <dgm:t>
        <a:bodyPr/>
        <a:lstStyle/>
        <a:p>
          <a:endParaRPr lang="en-US"/>
        </a:p>
      </dgm:t>
    </dgm:pt>
    <dgm:pt modelId="{8E8C192C-EF19-4C8B-AD90-B065B8A67E9C}" type="sibTrans" cxnId="{3C5D0074-E4E5-40AB-A630-97CC8DA47658}">
      <dgm:prSet/>
      <dgm:spPr/>
      <dgm:t>
        <a:bodyPr/>
        <a:lstStyle/>
        <a:p>
          <a:endParaRPr lang="en-US"/>
        </a:p>
      </dgm:t>
    </dgm:pt>
    <dgm:pt modelId="{4412986D-DA6F-45E8-B3ED-0C576CA5D7F4}">
      <dgm:prSet/>
      <dgm:spPr/>
      <dgm:t>
        <a:bodyPr/>
        <a:lstStyle/>
        <a:p>
          <a:pPr algn="ctr"/>
          <a:r>
            <a:rPr lang="en-US" b="1" dirty="0">
              <a:latin typeface="Times New Roman" panose="02020603050405020304" pitchFamily="18" charset="0"/>
              <a:cs typeface="Times New Roman" panose="02020603050405020304" pitchFamily="18" charset="0"/>
            </a:rPr>
            <a:t>People: </a:t>
          </a:r>
        </a:p>
      </dgm:t>
    </dgm:pt>
    <dgm:pt modelId="{1B4021C4-AF5B-4FAA-87B1-6FD34320224B}" type="parTrans" cxnId="{F2FA1D21-0DA6-4F7A-A34F-CCC155384008}">
      <dgm:prSet/>
      <dgm:spPr/>
      <dgm:t>
        <a:bodyPr/>
        <a:lstStyle/>
        <a:p>
          <a:endParaRPr lang="en-US"/>
        </a:p>
      </dgm:t>
    </dgm:pt>
    <dgm:pt modelId="{E20C0C24-5C3A-408C-8FFF-B941E8305729}" type="sibTrans" cxnId="{F2FA1D21-0DA6-4F7A-A34F-CCC155384008}">
      <dgm:prSet/>
      <dgm:spPr/>
      <dgm:t>
        <a:bodyPr/>
        <a:lstStyle/>
        <a:p>
          <a:endParaRPr lang="en-US"/>
        </a:p>
      </dgm:t>
    </dgm:pt>
    <dgm:pt modelId="{18E6E982-792E-4205-8AC7-6EC3C0A8D1BF}">
      <dgm:prSet/>
      <dgm:spPr/>
      <dgm:t>
        <a:bodyPr/>
        <a:lstStyle/>
        <a:p>
          <a:pPr algn="ctr"/>
          <a:r>
            <a:rPr lang="en-US" b="1" dirty="0">
              <a:latin typeface="Times New Roman" panose="02020603050405020304" pitchFamily="18" charset="0"/>
              <a:cs typeface="Times New Roman" panose="02020603050405020304" pitchFamily="18" charset="0"/>
            </a:rPr>
            <a:t>Name:</a:t>
          </a:r>
        </a:p>
      </dgm:t>
    </dgm:pt>
    <dgm:pt modelId="{F93A2A03-012B-4045-8248-BBE6D507E905}" type="parTrans" cxnId="{2DE4ADA6-DDF2-49D2-8127-FFB5F58AF77A}">
      <dgm:prSet/>
      <dgm:spPr/>
      <dgm:t>
        <a:bodyPr/>
        <a:lstStyle/>
        <a:p>
          <a:endParaRPr lang="en-US"/>
        </a:p>
      </dgm:t>
    </dgm:pt>
    <dgm:pt modelId="{247D0D5E-6B9B-4E93-9C11-6A38F9F77947}" type="sibTrans" cxnId="{2DE4ADA6-DDF2-49D2-8127-FFB5F58AF77A}">
      <dgm:prSet/>
      <dgm:spPr/>
      <dgm:t>
        <a:bodyPr/>
        <a:lstStyle/>
        <a:p>
          <a:endParaRPr lang="en-US"/>
        </a:p>
      </dgm:t>
    </dgm:pt>
    <dgm:pt modelId="{2C94F509-9DFB-4CE6-BE85-7767A226504D}">
      <dgm:prSet/>
      <dgm:spPr/>
      <dgm:t>
        <a:bodyPr/>
        <a:lstStyle/>
        <a:p>
          <a:pPr algn="ctr"/>
          <a:r>
            <a:rPr lang="en-US" b="1" dirty="0">
              <a:latin typeface="Times New Roman" panose="02020603050405020304" pitchFamily="18" charset="0"/>
              <a:cs typeface="Times New Roman" panose="02020603050405020304" pitchFamily="18" charset="0"/>
            </a:rPr>
            <a:t>Blessing: </a:t>
          </a:r>
        </a:p>
      </dgm:t>
    </dgm:pt>
    <dgm:pt modelId="{12730570-100F-4FAE-999D-6070C8BC0B33}" type="parTrans" cxnId="{AB0A3309-C658-4692-B360-331088468875}">
      <dgm:prSet/>
      <dgm:spPr/>
      <dgm:t>
        <a:bodyPr/>
        <a:lstStyle/>
        <a:p>
          <a:endParaRPr lang="en-US"/>
        </a:p>
      </dgm:t>
    </dgm:pt>
    <dgm:pt modelId="{79239999-4966-46D4-B95B-2AF939232A33}" type="sibTrans" cxnId="{AB0A3309-C658-4692-B360-331088468875}">
      <dgm:prSet/>
      <dgm:spPr/>
      <dgm:t>
        <a:bodyPr/>
        <a:lstStyle/>
        <a:p>
          <a:endParaRPr lang="en-US"/>
        </a:p>
      </dgm:t>
    </dgm:pt>
    <dgm:pt modelId="{6C64FB88-FFF4-4D59-BA13-045E2BA666F6}">
      <dgm:prSet phldrT="[Text]" custT="1"/>
      <dgm:spPr/>
      <dgm:t>
        <a:bodyPr/>
        <a:lstStyle/>
        <a:p>
          <a:pPr algn="ctr"/>
          <a:r>
            <a:rPr lang="en-US" sz="1800" b="1" baseline="0" dirty="0">
              <a:latin typeface="Times New Roman" panose="02020603050405020304" pitchFamily="18" charset="0"/>
              <a:cs typeface="Times New Roman" panose="02020603050405020304" pitchFamily="18" charset="0"/>
            </a:rPr>
            <a:t>1 The Lord said to Abram, “Leave your land, your family, and your father’s household for the land that I will show you. </a:t>
          </a:r>
        </a:p>
      </dgm:t>
    </dgm:pt>
    <dgm:pt modelId="{76D8BB3C-75B5-4E34-8087-ED3E63A9EE86}" type="parTrans" cxnId="{1D4AD89E-BD76-49DC-8709-AC1660FD4C9E}">
      <dgm:prSet/>
      <dgm:spPr/>
      <dgm:t>
        <a:bodyPr/>
        <a:lstStyle/>
        <a:p>
          <a:endParaRPr lang="en-US"/>
        </a:p>
      </dgm:t>
    </dgm:pt>
    <dgm:pt modelId="{BDA6C5C7-3A93-4F07-9652-7D139A01F776}" type="sibTrans" cxnId="{1D4AD89E-BD76-49DC-8709-AC1660FD4C9E}">
      <dgm:prSet/>
      <dgm:spPr/>
      <dgm:t>
        <a:bodyPr/>
        <a:lstStyle/>
        <a:p>
          <a:endParaRPr lang="en-US"/>
        </a:p>
      </dgm:t>
    </dgm:pt>
    <dgm:pt modelId="{83D22EB5-A4F3-4F01-B75C-CB0A0DB630BF}">
      <dgm:prSet custT="1"/>
      <dgm:spPr/>
      <dgm:t>
        <a:bodyPr/>
        <a:lstStyle/>
        <a:p>
          <a:pPr algn="ctr"/>
          <a:r>
            <a:rPr lang="en-US" sz="2000" b="1" dirty="0">
              <a:latin typeface="Times New Roman" panose="02020603050405020304" pitchFamily="18" charset="0"/>
              <a:cs typeface="Times New Roman" panose="02020603050405020304" pitchFamily="18" charset="0"/>
            </a:rPr>
            <a:t>2 I will make of you a great nation and will bless you. </a:t>
          </a:r>
        </a:p>
      </dgm:t>
    </dgm:pt>
    <dgm:pt modelId="{84CFDC02-71DB-46BF-9821-21DD1C7DECC7}" type="parTrans" cxnId="{CB8EA387-1090-4CCD-A0AA-EE93605D2115}">
      <dgm:prSet/>
      <dgm:spPr/>
      <dgm:t>
        <a:bodyPr/>
        <a:lstStyle/>
        <a:p>
          <a:endParaRPr lang="en-US"/>
        </a:p>
      </dgm:t>
    </dgm:pt>
    <dgm:pt modelId="{4FE9117A-203F-42A3-96F1-DA9DAACE8D09}" type="sibTrans" cxnId="{CB8EA387-1090-4CCD-A0AA-EE93605D2115}">
      <dgm:prSet/>
      <dgm:spPr/>
      <dgm:t>
        <a:bodyPr/>
        <a:lstStyle/>
        <a:p>
          <a:endParaRPr lang="en-US"/>
        </a:p>
      </dgm:t>
    </dgm:pt>
    <dgm:pt modelId="{79E6F351-AEC9-46E8-9305-0C569F9FADFF}">
      <dgm:prSet custT="1"/>
      <dgm:spPr/>
      <dgm:t>
        <a:bodyPr/>
        <a:lstStyle/>
        <a:p>
          <a:pPr algn="ctr"/>
          <a:r>
            <a:rPr lang="en-US" sz="2400" b="1" dirty="0">
              <a:latin typeface="Times New Roman" panose="02020603050405020304" pitchFamily="18" charset="0"/>
              <a:cs typeface="Times New Roman" panose="02020603050405020304" pitchFamily="18" charset="0"/>
            </a:rPr>
            <a:t>I will make your name respected,</a:t>
          </a:r>
        </a:p>
      </dgm:t>
    </dgm:pt>
    <dgm:pt modelId="{114153A4-2214-447A-A96F-6AF51A2CA973}" type="parTrans" cxnId="{43CCDC2D-C90A-4767-9548-7C9DFBFE3A54}">
      <dgm:prSet/>
      <dgm:spPr/>
      <dgm:t>
        <a:bodyPr/>
        <a:lstStyle/>
        <a:p>
          <a:endParaRPr lang="en-US"/>
        </a:p>
      </dgm:t>
    </dgm:pt>
    <dgm:pt modelId="{2D7F2395-3E12-4F10-8FD2-16A61474829F}" type="sibTrans" cxnId="{43CCDC2D-C90A-4767-9548-7C9DFBFE3A54}">
      <dgm:prSet/>
      <dgm:spPr/>
      <dgm:t>
        <a:bodyPr/>
        <a:lstStyle/>
        <a:p>
          <a:endParaRPr lang="en-US"/>
        </a:p>
      </dgm:t>
    </dgm:pt>
    <dgm:pt modelId="{C63D5D72-604F-402F-9915-6B7B58A7DA99}">
      <dgm:prSet custT="1"/>
      <dgm:spPr/>
      <dgm:t>
        <a:bodyPr/>
        <a:lstStyle/>
        <a:p>
          <a:pPr algn="ctr"/>
          <a:r>
            <a:rPr lang="en-US" sz="1800" b="1" dirty="0">
              <a:latin typeface="Times New Roman" panose="02020603050405020304" pitchFamily="18" charset="0"/>
              <a:cs typeface="Times New Roman" panose="02020603050405020304" pitchFamily="18" charset="0"/>
            </a:rPr>
            <a:t>And you will be a blessing. 3 I will bless those who bless you, those who curse you I will curse; all the families of the earth will be blessed because of you.”</a:t>
          </a:r>
        </a:p>
      </dgm:t>
    </dgm:pt>
    <dgm:pt modelId="{99D991A4-D185-48CD-A27C-5FC263C55D0A}" type="sibTrans" cxnId="{72E26CDE-98E9-4EC3-9BAC-5B3A6658AB3B}">
      <dgm:prSet/>
      <dgm:spPr/>
      <dgm:t>
        <a:bodyPr/>
        <a:lstStyle/>
        <a:p>
          <a:endParaRPr lang="en-US"/>
        </a:p>
      </dgm:t>
    </dgm:pt>
    <dgm:pt modelId="{DE802C4D-E8BD-46FE-B938-397FC2D87FCD}" type="parTrans" cxnId="{72E26CDE-98E9-4EC3-9BAC-5B3A6658AB3B}">
      <dgm:prSet/>
      <dgm:spPr/>
      <dgm:t>
        <a:bodyPr/>
        <a:lstStyle/>
        <a:p>
          <a:endParaRPr lang="en-US"/>
        </a:p>
      </dgm:t>
    </dgm:pt>
    <dgm:pt modelId="{3BFE4D55-179F-4129-BCD6-B6B1F1E34D56}" type="pres">
      <dgm:prSet presAssocID="{24B0801E-1FC3-462C-BFD7-ECABCE5A12EC}" presName="Name0" presStyleCnt="0">
        <dgm:presLayoutVars>
          <dgm:dir/>
          <dgm:animLvl val="lvl"/>
          <dgm:resizeHandles/>
        </dgm:presLayoutVars>
      </dgm:prSet>
      <dgm:spPr/>
    </dgm:pt>
    <dgm:pt modelId="{B3E142CC-5B66-487D-9B05-5CD89582A3E1}" type="pres">
      <dgm:prSet presAssocID="{20083089-1AD3-49F8-BEB8-A88B8E5F47DA}" presName="linNode" presStyleCnt="0"/>
      <dgm:spPr/>
    </dgm:pt>
    <dgm:pt modelId="{73725DF9-8A66-47EA-932B-990C1533EF2C}" type="pres">
      <dgm:prSet presAssocID="{20083089-1AD3-49F8-BEB8-A88B8E5F47DA}" presName="parentShp" presStyleLbl="node1" presStyleIdx="0" presStyleCnt="4">
        <dgm:presLayoutVars>
          <dgm:bulletEnabled val="1"/>
        </dgm:presLayoutVars>
      </dgm:prSet>
      <dgm:spPr/>
    </dgm:pt>
    <dgm:pt modelId="{92DB366C-9583-47B6-9688-8FDC27488667}" type="pres">
      <dgm:prSet presAssocID="{20083089-1AD3-49F8-BEB8-A88B8E5F47DA}" presName="childShp" presStyleLbl="bgAccFollowNode1" presStyleIdx="0" presStyleCnt="4">
        <dgm:presLayoutVars>
          <dgm:bulletEnabled val="1"/>
        </dgm:presLayoutVars>
      </dgm:prSet>
      <dgm:spPr/>
    </dgm:pt>
    <dgm:pt modelId="{BA3D2E10-382B-4799-8408-7E335752EB47}" type="pres">
      <dgm:prSet presAssocID="{8E8C192C-EF19-4C8B-AD90-B065B8A67E9C}" presName="spacing" presStyleCnt="0"/>
      <dgm:spPr/>
    </dgm:pt>
    <dgm:pt modelId="{6F3ECEF4-5C96-4E44-B8B4-10CD95E5508F}" type="pres">
      <dgm:prSet presAssocID="{4412986D-DA6F-45E8-B3ED-0C576CA5D7F4}" presName="linNode" presStyleCnt="0"/>
      <dgm:spPr/>
    </dgm:pt>
    <dgm:pt modelId="{37027170-C077-4C97-A1EC-EBED2FECC00B}" type="pres">
      <dgm:prSet presAssocID="{4412986D-DA6F-45E8-B3ED-0C576CA5D7F4}" presName="parentShp" presStyleLbl="node1" presStyleIdx="1" presStyleCnt="4">
        <dgm:presLayoutVars>
          <dgm:bulletEnabled val="1"/>
        </dgm:presLayoutVars>
      </dgm:prSet>
      <dgm:spPr/>
    </dgm:pt>
    <dgm:pt modelId="{F95437B4-E0F8-44CA-B4D3-AEC2B7B87058}" type="pres">
      <dgm:prSet presAssocID="{4412986D-DA6F-45E8-B3ED-0C576CA5D7F4}" presName="childShp" presStyleLbl="bgAccFollowNode1" presStyleIdx="1" presStyleCnt="4">
        <dgm:presLayoutVars>
          <dgm:bulletEnabled val="1"/>
        </dgm:presLayoutVars>
      </dgm:prSet>
      <dgm:spPr/>
    </dgm:pt>
    <dgm:pt modelId="{F587CF87-AE60-4133-B5D2-D60EF8951D30}" type="pres">
      <dgm:prSet presAssocID="{E20C0C24-5C3A-408C-8FFF-B941E8305729}" presName="spacing" presStyleCnt="0"/>
      <dgm:spPr/>
    </dgm:pt>
    <dgm:pt modelId="{EDFE408A-0FBD-4969-9088-73E2C4EC3E05}" type="pres">
      <dgm:prSet presAssocID="{18E6E982-792E-4205-8AC7-6EC3C0A8D1BF}" presName="linNode" presStyleCnt="0"/>
      <dgm:spPr/>
    </dgm:pt>
    <dgm:pt modelId="{B8FF7168-A67F-4260-953B-DEB7B4C379F8}" type="pres">
      <dgm:prSet presAssocID="{18E6E982-792E-4205-8AC7-6EC3C0A8D1BF}" presName="parentShp" presStyleLbl="node1" presStyleIdx="2" presStyleCnt="4">
        <dgm:presLayoutVars>
          <dgm:bulletEnabled val="1"/>
        </dgm:presLayoutVars>
      </dgm:prSet>
      <dgm:spPr/>
    </dgm:pt>
    <dgm:pt modelId="{027E2BC3-CFF9-4EA7-BBB3-E0EB30362D6A}" type="pres">
      <dgm:prSet presAssocID="{18E6E982-792E-4205-8AC7-6EC3C0A8D1BF}" presName="childShp" presStyleLbl="bgAccFollowNode1" presStyleIdx="2" presStyleCnt="4">
        <dgm:presLayoutVars>
          <dgm:bulletEnabled val="1"/>
        </dgm:presLayoutVars>
      </dgm:prSet>
      <dgm:spPr/>
    </dgm:pt>
    <dgm:pt modelId="{4A93B626-C204-4B8C-BB03-A972497BF5E4}" type="pres">
      <dgm:prSet presAssocID="{247D0D5E-6B9B-4E93-9C11-6A38F9F77947}" presName="spacing" presStyleCnt="0"/>
      <dgm:spPr/>
    </dgm:pt>
    <dgm:pt modelId="{C02A0FB0-33E7-4A9D-BB4D-343D48C69BDC}" type="pres">
      <dgm:prSet presAssocID="{2C94F509-9DFB-4CE6-BE85-7767A226504D}" presName="linNode" presStyleCnt="0"/>
      <dgm:spPr/>
    </dgm:pt>
    <dgm:pt modelId="{23CA9CAE-EF87-4363-B844-26F3D823EE48}" type="pres">
      <dgm:prSet presAssocID="{2C94F509-9DFB-4CE6-BE85-7767A226504D}" presName="parentShp" presStyleLbl="node1" presStyleIdx="3" presStyleCnt="4">
        <dgm:presLayoutVars>
          <dgm:bulletEnabled val="1"/>
        </dgm:presLayoutVars>
      </dgm:prSet>
      <dgm:spPr/>
    </dgm:pt>
    <dgm:pt modelId="{AD597236-0305-4545-812D-6F3B6626C01E}" type="pres">
      <dgm:prSet presAssocID="{2C94F509-9DFB-4CE6-BE85-7767A226504D}" presName="childShp" presStyleLbl="bgAccFollowNode1" presStyleIdx="3" presStyleCnt="4" custScaleY="105600">
        <dgm:presLayoutVars>
          <dgm:bulletEnabled val="1"/>
        </dgm:presLayoutVars>
      </dgm:prSet>
      <dgm:spPr/>
    </dgm:pt>
  </dgm:ptLst>
  <dgm:cxnLst>
    <dgm:cxn modelId="{CB8EA387-1090-4CCD-A0AA-EE93605D2115}" srcId="{4412986D-DA6F-45E8-B3ED-0C576CA5D7F4}" destId="{83D22EB5-A4F3-4F01-B75C-CB0A0DB630BF}" srcOrd="0" destOrd="0" parTransId="{84CFDC02-71DB-46BF-9821-21DD1C7DECC7}" sibTransId="{4FE9117A-203F-42A3-96F1-DA9DAACE8D09}"/>
    <dgm:cxn modelId="{1D4AD89E-BD76-49DC-8709-AC1660FD4C9E}" srcId="{20083089-1AD3-49F8-BEB8-A88B8E5F47DA}" destId="{6C64FB88-FFF4-4D59-BA13-045E2BA666F6}" srcOrd="0" destOrd="0" parTransId="{76D8BB3C-75B5-4E34-8087-ED3E63A9EE86}" sibTransId="{BDA6C5C7-3A93-4F07-9652-7D139A01F776}"/>
    <dgm:cxn modelId="{3C5D0074-E4E5-40AB-A630-97CC8DA47658}" srcId="{24B0801E-1FC3-462C-BFD7-ECABCE5A12EC}" destId="{20083089-1AD3-49F8-BEB8-A88B8E5F47DA}" srcOrd="0" destOrd="0" parTransId="{9A3C10A3-5A05-41DF-92BA-43E6D28D723C}" sibTransId="{8E8C192C-EF19-4C8B-AD90-B065B8A67E9C}"/>
    <dgm:cxn modelId="{C12E55FA-009B-4F5A-8CB8-5E69C7A880AA}" type="presOf" srcId="{4412986D-DA6F-45E8-B3ED-0C576CA5D7F4}" destId="{37027170-C077-4C97-A1EC-EBED2FECC00B}" srcOrd="0" destOrd="0" presId="urn:microsoft.com/office/officeart/2005/8/layout/vList6"/>
    <dgm:cxn modelId="{E99A54E0-D915-491F-AF38-5F995B5C2A32}" type="presOf" srcId="{24B0801E-1FC3-462C-BFD7-ECABCE5A12EC}" destId="{3BFE4D55-179F-4129-BCD6-B6B1F1E34D56}" srcOrd="0" destOrd="0" presId="urn:microsoft.com/office/officeart/2005/8/layout/vList6"/>
    <dgm:cxn modelId="{43CCDC2D-C90A-4767-9548-7C9DFBFE3A54}" srcId="{18E6E982-792E-4205-8AC7-6EC3C0A8D1BF}" destId="{79E6F351-AEC9-46E8-9305-0C569F9FADFF}" srcOrd="0" destOrd="0" parTransId="{114153A4-2214-447A-A96F-6AF51A2CA973}" sibTransId="{2D7F2395-3E12-4F10-8FD2-16A61474829F}"/>
    <dgm:cxn modelId="{0C14D343-2446-4A18-9794-8E210CD0DBE9}" type="presOf" srcId="{C63D5D72-604F-402F-9915-6B7B58A7DA99}" destId="{AD597236-0305-4545-812D-6F3B6626C01E}" srcOrd="0" destOrd="0" presId="urn:microsoft.com/office/officeart/2005/8/layout/vList6"/>
    <dgm:cxn modelId="{E3700466-7531-4BCA-808A-C1097CDECA1D}" type="presOf" srcId="{18E6E982-792E-4205-8AC7-6EC3C0A8D1BF}" destId="{B8FF7168-A67F-4260-953B-DEB7B4C379F8}" srcOrd="0" destOrd="0" presId="urn:microsoft.com/office/officeart/2005/8/layout/vList6"/>
    <dgm:cxn modelId="{EBAF63E9-ACDD-4853-89F5-0533DE4AC913}" type="presOf" srcId="{83D22EB5-A4F3-4F01-B75C-CB0A0DB630BF}" destId="{F95437B4-E0F8-44CA-B4D3-AEC2B7B87058}" srcOrd="0" destOrd="0" presId="urn:microsoft.com/office/officeart/2005/8/layout/vList6"/>
    <dgm:cxn modelId="{EFE4EE22-FBF3-4F5C-90B0-0576D98E5151}" type="presOf" srcId="{2C94F509-9DFB-4CE6-BE85-7767A226504D}" destId="{23CA9CAE-EF87-4363-B844-26F3D823EE48}" srcOrd="0" destOrd="0" presId="urn:microsoft.com/office/officeart/2005/8/layout/vList6"/>
    <dgm:cxn modelId="{2DE4ADA6-DDF2-49D2-8127-FFB5F58AF77A}" srcId="{24B0801E-1FC3-462C-BFD7-ECABCE5A12EC}" destId="{18E6E982-792E-4205-8AC7-6EC3C0A8D1BF}" srcOrd="2" destOrd="0" parTransId="{F93A2A03-012B-4045-8248-BBE6D507E905}" sibTransId="{247D0D5E-6B9B-4E93-9C11-6A38F9F77947}"/>
    <dgm:cxn modelId="{F2FA1D21-0DA6-4F7A-A34F-CCC155384008}" srcId="{24B0801E-1FC3-462C-BFD7-ECABCE5A12EC}" destId="{4412986D-DA6F-45E8-B3ED-0C576CA5D7F4}" srcOrd="1" destOrd="0" parTransId="{1B4021C4-AF5B-4FAA-87B1-6FD34320224B}" sibTransId="{E20C0C24-5C3A-408C-8FFF-B941E8305729}"/>
    <dgm:cxn modelId="{D06DDBC2-673B-4B40-9426-ED693F24C0B3}" type="presOf" srcId="{6C64FB88-FFF4-4D59-BA13-045E2BA666F6}" destId="{92DB366C-9583-47B6-9688-8FDC27488667}" srcOrd="0" destOrd="0" presId="urn:microsoft.com/office/officeart/2005/8/layout/vList6"/>
    <dgm:cxn modelId="{1EA75957-6280-411A-93ED-F7E3E867ACF6}" type="presOf" srcId="{20083089-1AD3-49F8-BEB8-A88B8E5F47DA}" destId="{73725DF9-8A66-47EA-932B-990C1533EF2C}" srcOrd="0" destOrd="0" presId="urn:microsoft.com/office/officeart/2005/8/layout/vList6"/>
    <dgm:cxn modelId="{87E1FEA6-FF5A-4491-AA7C-1912153B485E}" type="presOf" srcId="{79E6F351-AEC9-46E8-9305-0C569F9FADFF}" destId="{027E2BC3-CFF9-4EA7-BBB3-E0EB30362D6A}" srcOrd="0" destOrd="0" presId="urn:microsoft.com/office/officeart/2005/8/layout/vList6"/>
    <dgm:cxn modelId="{AB0A3309-C658-4692-B360-331088468875}" srcId="{24B0801E-1FC3-462C-BFD7-ECABCE5A12EC}" destId="{2C94F509-9DFB-4CE6-BE85-7767A226504D}" srcOrd="3" destOrd="0" parTransId="{12730570-100F-4FAE-999D-6070C8BC0B33}" sibTransId="{79239999-4966-46D4-B95B-2AF939232A33}"/>
    <dgm:cxn modelId="{72E26CDE-98E9-4EC3-9BAC-5B3A6658AB3B}" srcId="{2C94F509-9DFB-4CE6-BE85-7767A226504D}" destId="{C63D5D72-604F-402F-9915-6B7B58A7DA99}" srcOrd="0" destOrd="0" parTransId="{DE802C4D-E8BD-46FE-B938-397FC2D87FCD}" sibTransId="{99D991A4-D185-48CD-A27C-5FC263C55D0A}"/>
    <dgm:cxn modelId="{3C0CF833-3B7C-42A0-BDF8-97F79E08CB40}" type="presParOf" srcId="{3BFE4D55-179F-4129-BCD6-B6B1F1E34D56}" destId="{B3E142CC-5B66-487D-9B05-5CD89582A3E1}" srcOrd="0" destOrd="0" presId="urn:microsoft.com/office/officeart/2005/8/layout/vList6"/>
    <dgm:cxn modelId="{FF9DE074-8C54-4ADF-A4AD-4B7519A74077}" type="presParOf" srcId="{B3E142CC-5B66-487D-9B05-5CD89582A3E1}" destId="{73725DF9-8A66-47EA-932B-990C1533EF2C}" srcOrd="0" destOrd="0" presId="urn:microsoft.com/office/officeart/2005/8/layout/vList6"/>
    <dgm:cxn modelId="{7E9FB4C2-5945-48A1-AC7B-AA4D7A6F2D59}" type="presParOf" srcId="{B3E142CC-5B66-487D-9B05-5CD89582A3E1}" destId="{92DB366C-9583-47B6-9688-8FDC27488667}" srcOrd="1" destOrd="0" presId="urn:microsoft.com/office/officeart/2005/8/layout/vList6"/>
    <dgm:cxn modelId="{B42B1EB3-0260-427D-B9B9-289926AE935E}" type="presParOf" srcId="{3BFE4D55-179F-4129-BCD6-B6B1F1E34D56}" destId="{BA3D2E10-382B-4799-8408-7E335752EB47}" srcOrd="1" destOrd="0" presId="urn:microsoft.com/office/officeart/2005/8/layout/vList6"/>
    <dgm:cxn modelId="{77686A5F-253F-48F7-8B22-FB344AEF1553}" type="presParOf" srcId="{3BFE4D55-179F-4129-BCD6-B6B1F1E34D56}" destId="{6F3ECEF4-5C96-4E44-B8B4-10CD95E5508F}" srcOrd="2" destOrd="0" presId="urn:microsoft.com/office/officeart/2005/8/layout/vList6"/>
    <dgm:cxn modelId="{A2994C8A-8270-40E8-86B3-2489011B68EC}" type="presParOf" srcId="{6F3ECEF4-5C96-4E44-B8B4-10CD95E5508F}" destId="{37027170-C077-4C97-A1EC-EBED2FECC00B}" srcOrd="0" destOrd="0" presId="urn:microsoft.com/office/officeart/2005/8/layout/vList6"/>
    <dgm:cxn modelId="{6CD67C4F-0AD8-48D6-8B99-D5A0E34371CF}" type="presParOf" srcId="{6F3ECEF4-5C96-4E44-B8B4-10CD95E5508F}" destId="{F95437B4-E0F8-44CA-B4D3-AEC2B7B87058}" srcOrd="1" destOrd="0" presId="urn:microsoft.com/office/officeart/2005/8/layout/vList6"/>
    <dgm:cxn modelId="{5323555E-A46D-414C-8236-0FAF3F628443}" type="presParOf" srcId="{3BFE4D55-179F-4129-BCD6-B6B1F1E34D56}" destId="{F587CF87-AE60-4133-B5D2-D60EF8951D30}" srcOrd="3" destOrd="0" presId="urn:microsoft.com/office/officeart/2005/8/layout/vList6"/>
    <dgm:cxn modelId="{3B1A65BC-55D0-4D82-9C2B-CB19BCE1B135}" type="presParOf" srcId="{3BFE4D55-179F-4129-BCD6-B6B1F1E34D56}" destId="{EDFE408A-0FBD-4969-9088-73E2C4EC3E05}" srcOrd="4" destOrd="0" presId="urn:microsoft.com/office/officeart/2005/8/layout/vList6"/>
    <dgm:cxn modelId="{CEFB9176-DED9-4C7E-AD79-B006683A6DBB}" type="presParOf" srcId="{EDFE408A-0FBD-4969-9088-73E2C4EC3E05}" destId="{B8FF7168-A67F-4260-953B-DEB7B4C379F8}" srcOrd="0" destOrd="0" presId="urn:microsoft.com/office/officeart/2005/8/layout/vList6"/>
    <dgm:cxn modelId="{2C32F38D-6A27-45A1-8A3C-07D4382FD7FA}" type="presParOf" srcId="{EDFE408A-0FBD-4969-9088-73E2C4EC3E05}" destId="{027E2BC3-CFF9-4EA7-BBB3-E0EB30362D6A}" srcOrd="1" destOrd="0" presId="urn:microsoft.com/office/officeart/2005/8/layout/vList6"/>
    <dgm:cxn modelId="{EF6E8FFC-6665-496D-B296-72C05FF54DDB}" type="presParOf" srcId="{3BFE4D55-179F-4129-BCD6-B6B1F1E34D56}" destId="{4A93B626-C204-4B8C-BB03-A972497BF5E4}" srcOrd="5" destOrd="0" presId="urn:microsoft.com/office/officeart/2005/8/layout/vList6"/>
    <dgm:cxn modelId="{F5C2B44D-A8EE-46B8-8B64-DC8BCF7B120F}" type="presParOf" srcId="{3BFE4D55-179F-4129-BCD6-B6B1F1E34D56}" destId="{C02A0FB0-33E7-4A9D-BB4D-343D48C69BDC}" srcOrd="6" destOrd="0" presId="urn:microsoft.com/office/officeart/2005/8/layout/vList6"/>
    <dgm:cxn modelId="{9ECC963C-15B5-423D-8FB8-4687D312B7E1}" type="presParOf" srcId="{C02A0FB0-33E7-4A9D-BB4D-343D48C69BDC}" destId="{23CA9CAE-EF87-4363-B844-26F3D823EE48}" srcOrd="0" destOrd="0" presId="urn:microsoft.com/office/officeart/2005/8/layout/vList6"/>
    <dgm:cxn modelId="{D9516A3D-54E1-41F7-8039-BB68FDCCB155}" type="presParOf" srcId="{C02A0FB0-33E7-4A9D-BB4D-343D48C69BDC}" destId="{AD597236-0305-4545-812D-6F3B6626C01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F7374A-21E4-40C6-807D-76A612A457EF}"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n-US"/>
        </a:p>
      </dgm:t>
    </dgm:pt>
    <dgm:pt modelId="{13046CCB-DA05-4821-A3CE-6B18C6A36EFC}">
      <dgm:prSet phldrT="[Text]" custT="1"/>
      <dgm:spPr/>
      <dgm:t>
        <a:bodyPr/>
        <a:lstStyle/>
        <a:p>
          <a:r>
            <a:rPr lang="en-US" sz="2000" b="1" dirty="0">
              <a:latin typeface="Times New Roman" panose="02020603050405020304" pitchFamily="18" charset="0"/>
              <a:cs typeface="Times New Roman" panose="02020603050405020304" pitchFamily="18" charset="0"/>
            </a:rPr>
            <a:t>Ten Commandments</a:t>
          </a:r>
        </a:p>
      </dgm:t>
    </dgm:pt>
    <dgm:pt modelId="{CE0373A6-2E1C-4B53-9119-DD5A8C6E82C8}" type="parTrans" cxnId="{150BA5A4-2825-41B3-B492-01994570EE33}">
      <dgm:prSet/>
      <dgm:spPr/>
      <dgm:t>
        <a:bodyPr/>
        <a:lstStyle/>
        <a:p>
          <a:endParaRPr lang="en-US"/>
        </a:p>
      </dgm:t>
    </dgm:pt>
    <dgm:pt modelId="{4222F85F-E7A2-4F30-912A-8E2ADD2F3FD9}" type="sibTrans" cxnId="{150BA5A4-2825-41B3-B492-01994570EE33}">
      <dgm:prSet/>
      <dgm:spPr/>
      <dgm:t>
        <a:bodyPr/>
        <a:lstStyle/>
        <a:p>
          <a:endParaRPr lang="en-US"/>
        </a:p>
      </dgm:t>
    </dgm:pt>
    <dgm:pt modelId="{A946D5EC-1A80-4080-9257-A9F409508F30}">
      <dgm:prSet custT="1"/>
      <dgm:spPr/>
      <dgm:t>
        <a:bodyPr/>
        <a:lstStyle/>
        <a:p>
          <a:r>
            <a:rPr lang="en-US" sz="2000" b="1" dirty="0">
              <a:latin typeface="Times New Roman" panose="02020603050405020304" pitchFamily="18" charset="0"/>
              <a:cs typeface="Times New Roman" panose="02020603050405020304" pitchFamily="18" charset="0"/>
            </a:rPr>
            <a:t>Ark of the Covenant</a:t>
          </a:r>
        </a:p>
      </dgm:t>
    </dgm:pt>
    <dgm:pt modelId="{F9DB6843-EFFA-4335-9DA9-FE4D1BA89A87}" type="parTrans" cxnId="{3CB38BAD-D5A5-4A21-940F-9E3D966B0EF2}">
      <dgm:prSet/>
      <dgm:spPr/>
      <dgm:t>
        <a:bodyPr/>
        <a:lstStyle/>
        <a:p>
          <a:endParaRPr lang="en-US"/>
        </a:p>
      </dgm:t>
    </dgm:pt>
    <dgm:pt modelId="{BBD3BB7E-8D20-42DC-BC9E-45D799111CCD}" type="sibTrans" cxnId="{3CB38BAD-D5A5-4A21-940F-9E3D966B0EF2}">
      <dgm:prSet/>
      <dgm:spPr/>
      <dgm:t>
        <a:bodyPr/>
        <a:lstStyle/>
        <a:p>
          <a:endParaRPr lang="en-US"/>
        </a:p>
      </dgm:t>
    </dgm:pt>
    <dgm:pt modelId="{F6EE2B53-3243-4BEA-8DCF-EF0D1CF00025}">
      <dgm:prSet custT="1"/>
      <dgm:spPr/>
      <dgm:t>
        <a:bodyPr/>
        <a:lstStyle/>
        <a:p>
          <a:r>
            <a:rPr lang="en-US" sz="2000" b="1" dirty="0">
              <a:latin typeface="Times New Roman" panose="02020603050405020304" pitchFamily="18" charset="0"/>
              <a:cs typeface="Times New Roman" panose="02020603050405020304" pitchFamily="18" charset="0"/>
            </a:rPr>
            <a:t>Construction of the Tabernacle</a:t>
          </a:r>
        </a:p>
      </dgm:t>
    </dgm:pt>
    <dgm:pt modelId="{7E8B69A0-8DF7-414B-A1C8-76A850368EC7}" type="parTrans" cxnId="{DACF83B6-DF81-471B-AD38-9471E1061CAD}">
      <dgm:prSet/>
      <dgm:spPr/>
      <dgm:t>
        <a:bodyPr/>
        <a:lstStyle/>
        <a:p>
          <a:endParaRPr lang="en-US"/>
        </a:p>
      </dgm:t>
    </dgm:pt>
    <dgm:pt modelId="{1F14B551-6E43-42DA-B676-E6A974598C1A}" type="sibTrans" cxnId="{DACF83B6-DF81-471B-AD38-9471E1061CAD}">
      <dgm:prSet/>
      <dgm:spPr/>
      <dgm:t>
        <a:bodyPr/>
        <a:lstStyle/>
        <a:p>
          <a:endParaRPr lang="en-US"/>
        </a:p>
      </dgm:t>
    </dgm:pt>
    <dgm:pt modelId="{0E60E2D8-9424-42B5-8F38-AA566EC571B2}" type="pres">
      <dgm:prSet presAssocID="{12F7374A-21E4-40C6-807D-76A612A457EF}" presName="Name0" presStyleCnt="0">
        <dgm:presLayoutVars>
          <dgm:chMax/>
          <dgm:chPref/>
          <dgm:dir/>
        </dgm:presLayoutVars>
      </dgm:prSet>
      <dgm:spPr/>
    </dgm:pt>
    <dgm:pt modelId="{8D2B1D41-44EC-4DB3-AA7D-3C664F4556FA}" type="pres">
      <dgm:prSet presAssocID="{13046CCB-DA05-4821-A3CE-6B18C6A36EFC}" presName="composite" presStyleCnt="0">
        <dgm:presLayoutVars>
          <dgm:chMax val="1"/>
          <dgm:chPref val="1"/>
        </dgm:presLayoutVars>
      </dgm:prSet>
      <dgm:spPr/>
    </dgm:pt>
    <dgm:pt modelId="{8FF6AD6C-53B6-4060-922E-637570067879}" type="pres">
      <dgm:prSet presAssocID="{13046CCB-DA05-4821-A3CE-6B18C6A36EFC}" presName="Accent" presStyleLbl="trAlignAcc1" presStyleIdx="0" presStyleCnt="3" custScaleX="125089">
        <dgm:presLayoutVars>
          <dgm:chMax val="0"/>
          <dgm:chPref val="0"/>
        </dgm:presLayoutVars>
      </dgm:prSet>
      <dgm:spPr/>
    </dgm:pt>
    <dgm:pt modelId="{13951753-F612-49BF-8711-E159B8BA506F}" type="pres">
      <dgm:prSet presAssocID="{13046CCB-DA05-4821-A3CE-6B18C6A36EFC}" presName="Image" presStyleLbl="alignImgPlace1" presStyleIdx="0" presStyleCnt="3" custScaleX="127381">
        <dgm:presLayoutVars>
          <dgm:chMax val="0"/>
          <dgm:chPref val="0"/>
        </dgm:presLayoutVars>
      </dgm:prSet>
      <dgm:spPr>
        <a:blipFill rotWithShape="1">
          <a:blip xmlns:r="http://schemas.openxmlformats.org/officeDocument/2006/relationships" r:embed="rId1" cstate="email">
            <a:extLst>
              <a:ext uri="{28A0092B-C50C-407E-A947-70E740481C1C}">
                <a14:useLocalDpi xmlns:a14="http://schemas.microsoft.com/office/drawing/2010/main" val="0"/>
              </a:ext>
            </a:extLst>
          </a:blip>
          <a:stretch>
            <a:fillRect/>
          </a:stretch>
        </a:blipFill>
      </dgm:spPr>
    </dgm:pt>
    <dgm:pt modelId="{841A05AC-017B-4EF0-8046-136525751D39}" type="pres">
      <dgm:prSet presAssocID="{13046CCB-DA05-4821-A3CE-6B18C6A36EFC}" presName="ChildComposite" presStyleCnt="0"/>
      <dgm:spPr/>
    </dgm:pt>
    <dgm:pt modelId="{E4606A1A-0EC8-4CEE-9828-ABD61F49F052}" type="pres">
      <dgm:prSet presAssocID="{13046CCB-DA05-4821-A3CE-6B18C6A36EFC}" presName="Child" presStyleLbl="node1" presStyleIdx="0" presStyleCnt="0">
        <dgm:presLayoutVars>
          <dgm:chMax val="0"/>
          <dgm:chPref val="0"/>
          <dgm:bulletEnabled val="1"/>
        </dgm:presLayoutVars>
      </dgm:prSet>
      <dgm:spPr/>
    </dgm:pt>
    <dgm:pt modelId="{FCAABCFF-6748-4E7D-802A-44E511CF9197}" type="pres">
      <dgm:prSet presAssocID="{13046CCB-DA05-4821-A3CE-6B18C6A36EFC}" presName="Parent" presStyleLbl="revTx" presStyleIdx="0" presStyleCnt="3" custScaleX="127381" custScaleY="281643">
        <dgm:presLayoutVars>
          <dgm:chMax val="1"/>
          <dgm:chPref val="0"/>
          <dgm:bulletEnabled val="1"/>
        </dgm:presLayoutVars>
      </dgm:prSet>
      <dgm:spPr/>
    </dgm:pt>
    <dgm:pt modelId="{8A6DE189-7EA0-451D-BB78-65F4377DDC81}" type="pres">
      <dgm:prSet presAssocID="{4222F85F-E7A2-4F30-912A-8E2ADD2F3FD9}" presName="sibTrans" presStyleCnt="0"/>
      <dgm:spPr/>
    </dgm:pt>
    <dgm:pt modelId="{EF28C751-D49C-4830-8562-85E2919210F2}" type="pres">
      <dgm:prSet presAssocID="{A946D5EC-1A80-4080-9257-A9F409508F30}" presName="composite" presStyleCnt="0">
        <dgm:presLayoutVars>
          <dgm:chMax val="1"/>
          <dgm:chPref val="1"/>
        </dgm:presLayoutVars>
      </dgm:prSet>
      <dgm:spPr/>
    </dgm:pt>
    <dgm:pt modelId="{7532FA8A-C7DE-4FCF-85B8-7CA494E4ED61}" type="pres">
      <dgm:prSet presAssocID="{A946D5EC-1A80-4080-9257-A9F409508F30}" presName="Accent" presStyleLbl="trAlignAcc1" presStyleIdx="1" presStyleCnt="3" custScaleX="125089">
        <dgm:presLayoutVars>
          <dgm:chMax val="0"/>
          <dgm:chPref val="0"/>
        </dgm:presLayoutVars>
      </dgm:prSet>
      <dgm:spPr/>
    </dgm:pt>
    <dgm:pt modelId="{00DDC50C-D5DD-464C-8F49-FA34ACD7CE53}" type="pres">
      <dgm:prSet presAssocID="{A946D5EC-1A80-4080-9257-A9F409508F30}" presName="Image" presStyleLbl="alignImgPlace1" presStyleIdx="1" presStyleCnt="3" custScaleX="127381">
        <dgm:presLayoutVars>
          <dgm:chMax val="0"/>
          <dgm:chPref val="0"/>
        </dgm:presLayoutVars>
      </dgm:prSet>
      <dgm:spPr>
        <a:blipFill rotWithShape="1">
          <a:blip xmlns:r="http://schemas.openxmlformats.org/officeDocument/2006/relationships" r:embed="rId2" cstate="email">
            <a:extLst>
              <a:ext uri="{28A0092B-C50C-407E-A947-70E740481C1C}">
                <a14:useLocalDpi xmlns:a14="http://schemas.microsoft.com/office/drawing/2010/main" val="0"/>
              </a:ext>
            </a:extLst>
          </a:blip>
          <a:stretch>
            <a:fillRect/>
          </a:stretch>
        </a:blipFill>
      </dgm:spPr>
    </dgm:pt>
    <dgm:pt modelId="{68BAB587-576A-4476-8EAF-A56FB1D54E3C}" type="pres">
      <dgm:prSet presAssocID="{A946D5EC-1A80-4080-9257-A9F409508F30}" presName="ChildComposite" presStyleCnt="0"/>
      <dgm:spPr/>
    </dgm:pt>
    <dgm:pt modelId="{C4955407-BFDD-4684-BB76-EBB3886F60C7}" type="pres">
      <dgm:prSet presAssocID="{A946D5EC-1A80-4080-9257-A9F409508F30}" presName="Child" presStyleLbl="node1" presStyleIdx="0" presStyleCnt="0">
        <dgm:presLayoutVars>
          <dgm:chMax val="0"/>
          <dgm:chPref val="0"/>
          <dgm:bulletEnabled val="1"/>
        </dgm:presLayoutVars>
      </dgm:prSet>
      <dgm:spPr/>
    </dgm:pt>
    <dgm:pt modelId="{97E8895A-B996-43BA-864F-00996C493FBC}" type="pres">
      <dgm:prSet presAssocID="{A946D5EC-1A80-4080-9257-A9F409508F30}" presName="Parent" presStyleLbl="revTx" presStyleIdx="1" presStyleCnt="3" custScaleY="281643">
        <dgm:presLayoutVars>
          <dgm:chMax val="1"/>
          <dgm:chPref val="0"/>
          <dgm:bulletEnabled val="1"/>
        </dgm:presLayoutVars>
      </dgm:prSet>
      <dgm:spPr/>
    </dgm:pt>
    <dgm:pt modelId="{187CEC78-9546-4EDF-8735-2A281B01D692}" type="pres">
      <dgm:prSet presAssocID="{BBD3BB7E-8D20-42DC-BC9E-45D799111CCD}" presName="sibTrans" presStyleCnt="0"/>
      <dgm:spPr/>
    </dgm:pt>
    <dgm:pt modelId="{78B484AA-A1E2-477A-A90C-4BB865E468B3}" type="pres">
      <dgm:prSet presAssocID="{F6EE2B53-3243-4BEA-8DCF-EF0D1CF00025}" presName="composite" presStyleCnt="0">
        <dgm:presLayoutVars>
          <dgm:chMax val="1"/>
          <dgm:chPref val="1"/>
        </dgm:presLayoutVars>
      </dgm:prSet>
      <dgm:spPr/>
    </dgm:pt>
    <dgm:pt modelId="{73512933-59FB-40CE-9A37-4984A8FE1EE2}" type="pres">
      <dgm:prSet presAssocID="{F6EE2B53-3243-4BEA-8DCF-EF0D1CF00025}" presName="Accent" presStyleLbl="trAlignAcc1" presStyleIdx="2" presStyleCnt="3" custScaleX="125089">
        <dgm:presLayoutVars>
          <dgm:chMax val="0"/>
          <dgm:chPref val="0"/>
        </dgm:presLayoutVars>
      </dgm:prSet>
      <dgm:spPr/>
    </dgm:pt>
    <dgm:pt modelId="{0D612B92-BADF-49B7-8EDF-098D163CF0EC}" type="pres">
      <dgm:prSet presAssocID="{F6EE2B53-3243-4BEA-8DCF-EF0D1CF00025}" presName="Image" presStyleLbl="alignImgPlace1" presStyleIdx="2" presStyleCnt="3" custScaleX="127381">
        <dgm:presLayoutVars>
          <dgm:chMax val="0"/>
          <dgm:chPref val="0"/>
        </dgm:presLayoutVars>
      </dgm:prSet>
      <dgm:spPr>
        <a:blipFill rotWithShape="1">
          <a:blip xmlns:r="http://schemas.openxmlformats.org/officeDocument/2006/relationships" r:embed="rId3" cstate="email">
            <a:extLst>
              <a:ext uri="{28A0092B-C50C-407E-A947-70E740481C1C}">
                <a14:useLocalDpi xmlns:a14="http://schemas.microsoft.com/office/drawing/2010/main" val="0"/>
              </a:ext>
            </a:extLst>
          </a:blip>
          <a:stretch>
            <a:fillRect/>
          </a:stretch>
        </a:blipFill>
      </dgm:spPr>
    </dgm:pt>
    <dgm:pt modelId="{AE132083-7C76-41D3-88E3-44F4B2903EFE}" type="pres">
      <dgm:prSet presAssocID="{F6EE2B53-3243-4BEA-8DCF-EF0D1CF00025}" presName="ChildComposite" presStyleCnt="0"/>
      <dgm:spPr/>
    </dgm:pt>
    <dgm:pt modelId="{577213F3-21D1-49EF-8E92-302896747E6F}" type="pres">
      <dgm:prSet presAssocID="{F6EE2B53-3243-4BEA-8DCF-EF0D1CF00025}" presName="Child" presStyleLbl="node1" presStyleIdx="0" presStyleCnt="0">
        <dgm:presLayoutVars>
          <dgm:chMax val="0"/>
          <dgm:chPref val="0"/>
          <dgm:bulletEnabled val="1"/>
        </dgm:presLayoutVars>
      </dgm:prSet>
      <dgm:spPr/>
    </dgm:pt>
    <dgm:pt modelId="{EF02CD98-DAF1-4160-B158-EFBDFB85C305}" type="pres">
      <dgm:prSet presAssocID="{F6EE2B53-3243-4BEA-8DCF-EF0D1CF00025}" presName="Parent" presStyleLbl="revTx" presStyleIdx="2" presStyleCnt="3" custScaleY="281643">
        <dgm:presLayoutVars>
          <dgm:chMax val="1"/>
          <dgm:chPref val="0"/>
          <dgm:bulletEnabled val="1"/>
        </dgm:presLayoutVars>
      </dgm:prSet>
      <dgm:spPr/>
    </dgm:pt>
  </dgm:ptLst>
  <dgm:cxnLst>
    <dgm:cxn modelId="{3CB38BAD-D5A5-4A21-940F-9E3D966B0EF2}" srcId="{12F7374A-21E4-40C6-807D-76A612A457EF}" destId="{A946D5EC-1A80-4080-9257-A9F409508F30}" srcOrd="1" destOrd="0" parTransId="{F9DB6843-EFFA-4335-9DA9-FE4D1BA89A87}" sibTransId="{BBD3BB7E-8D20-42DC-BC9E-45D799111CCD}"/>
    <dgm:cxn modelId="{E6CE5C2B-B805-4A36-8FA0-0AF924A49FB3}" type="presOf" srcId="{12F7374A-21E4-40C6-807D-76A612A457EF}" destId="{0E60E2D8-9424-42B5-8F38-AA566EC571B2}" srcOrd="0" destOrd="0" presId="urn:microsoft.com/office/officeart/2008/layout/CaptionedPictures"/>
    <dgm:cxn modelId="{6158C22F-3AB6-40CE-8461-DA63C5840D25}" type="presOf" srcId="{A946D5EC-1A80-4080-9257-A9F409508F30}" destId="{97E8895A-B996-43BA-864F-00996C493FBC}" srcOrd="0" destOrd="0" presId="urn:microsoft.com/office/officeart/2008/layout/CaptionedPictures"/>
    <dgm:cxn modelId="{150BA5A4-2825-41B3-B492-01994570EE33}" srcId="{12F7374A-21E4-40C6-807D-76A612A457EF}" destId="{13046CCB-DA05-4821-A3CE-6B18C6A36EFC}" srcOrd="0" destOrd="0" parTransId="{CE0373A6-2E1C-4B53-9119-DD5A8C6E82C8}" sibTransId="{4222F85F-E7A2-4F30-912A-8E2ADD2F3FD9}"/>
    <dgm:cxn modelId="{E62FFA9B-90D1-46BD-8962-27CA7D72E2DA}" type="presOf" srcId="{F6EE2B53-3243-4BEA-8DCF-EF0D1CF00025}" destId="{EF02CD98-DAF1-4160-B158-EFBDFB85C305}" srcOrd="0" destOrd="0" presId="urn:microsoft.com/office/officeart/2008/layout/CaptionedPictures"/>
    <dgm:cxn modelId="{1DA7EFF5-AC7A-4F71-A2AC-A55B77CDA4A7}" type="presOf" srcId="{13046CCB-DA05-4821-A3CE-6B18C6A36EFC}" destId="{FCAABCFF-6748-4E7D-802A-44E511CF9197}" srcOrd="0" destOrd="0" presId="urn:microsoft.com/office/officeart/2008/layout/CaptionedPictures"/>
    <dgm:cxn modelId="{DACF83B6-DF81-471B-AD38-9471E1061CAD}" srcId="{12F7374A-21E4-40C6-807D-76A612A457EF}" destId="{F6EE2B53-3243-4BEA-8DCF-EF0D1CF00025}" srcOrd="2" destOrd="0" parTransId="{7E8B69A0-8DF7-414B-A1C8-76A850368EC7}" sibTransId="{1F14B551-6E43-42DA-B676-E6A974598C1A}"/>
    <dgm:cxn modelId="{55AAAE87-944F-4103-9757-10829353F6B3}" type="presParOf" srcId="{0E60E2D8-9424-42B5-8F38-AA566EC571B2}" destId="{8D2B1D41-44EC-4DB3-AA7D-3C664F4556FA}" srcOrd="0" destOrd="0" presId="urn:microsoft.com/office/officeart/2008/layout/CaptionedPictures"/>
    <dgm:cxn modelId="{C714576B-0F6D-40B8-9DE8-7204EA70D77B}" type="presParOf" srcId="{8D2B1D41-44EC-4DB3-AA7D-3C664F4556FA}" destId="{8FF6AD6C-53B6-4060-922E-637570067879}" srcOrd="0" destOrd="0" presId="urn:microsoft.com/office/officeart/2008/layout/CaptionedPictures"/>
    <dgm:cxn modelId="{1B1ABFBD-07EC-473A-898E-3B338EDF45C0}" type="presParOf" srcId="{8D2B1D41-44EC-4DB3-AA7D-3C664F4556FA}" destId="{13951753-F612-49BF-8711-E159B8BA506F}" srcOrd="1" destOrd="0" presId="urn:microsoft.com/office/officeart/2008/layout/CaptionedPictures"/>
    <dgm:cxn modelId="{8074EA86-82DF-43B8-9489-736489AC91D4}" type="presParOf" srcId="{8D2B1D41-44EC-4DB3-AA7D-3C664F4556FA}" destId="{841A05AC-017B-4EF0-8046-136525751D39}" srcOrd="2" destOrd="0" presId="urn:microsoft.com/office/officeart/2008/layout/CaptionedPictures"/>
    <dgm:cxn modelId="{D46D17C0-7B06-4621-BA9A-B3881610E0F1}" type="presParOf" srcId="{841A05AC-017B-4EF0-8046-136525751D39}" destId="{E4606A1A-0EC8-4CEE-9828-ABD61F49F052}" srcOrd="0" destOrd="0" presId="urn:microsoft.com/office/officeart/2008/layout/CaptionedPictures"/>
    <dgm:cxn modelId="{B2E10A2E-FEA4-4647-BD94-F4B1304D2C8C}" type="presParOf" srcId="{841A05AC-017B-4EF0-8046-136525751D39}" destId="{FCAABCFF-6748-4E7D-802A-44E511CF9197}" srcOrd="1" destOrd="0" presId="urn:microsoft.com/office/officeart/2008/layout/CaptionedPictures"/>
    <dgm:cxn modelId="{883A262E-764A-42DD-AC6E-C5F0C6E001AB}" type="presParOf" srcId="{0E60E2D8-9424-42B5-8F38-AA566EC571B2}" destId="{8A6DE189-7EA0-451D-BB78-65F4377DDC81}" srcOrd="1" destOrd="0" presId="urn:microsoft.com/office/officeart/2008/layout/CaptionedPictures"/>
    <dgm:cxn modelId="{CF8DAB2C-AD5C-4B2E-840B-B7EEC6ADFCDC}" type="presParOf" srcId="{0E60E2D8-9424-42B5-8F38-AA566EC571B2}" destId="{EF28C751-D49C-4830-8562-85E2919210F2}" srcOrd="2" destOrd="0" presId="urn:microsoft.com/office/officeart/2008/layout/CaptionedPictures"/>
    <dgm:cxn modelId="{88748B9B-23B1-4A1C-B262-0CE0FC9202A3}" type="presParOf" srcId="{EF28C751-D49C-4830-8562-85E2919210F2}" destId="{7532FA8A-C7DE-4FCF-85B8-7CA494E4ED61}" srcOrd="0" destOrd="0" presId="urn:microsoft.com/office/officeart/2008/layout/CaptionedPictures"/>
    <dgm:cxn modelId="{56FF56BE-E060-48C4-9E75-D9366C8F848C}" type="presParOf" srcId="{EF28C751-D49C-4830-8562-85E2919210F2}" destId="{00DDC50C-D5DD-464C-8F49-FA34ACD7CE53}" srcOrd="1" destOrd="0" presId="urn:microsoft.com/office/officeart/2008/layout/CaptionedPictures"/>
    <dgm:cxn modelId="{8A192368-474E-43CD-803F-FFE53E5B105C}" type="presParOf" srcId="{EF28C751-D49C-4830-8562-85E2919210F2}" destId="{68BAB587-576A-4476-8EAF-A56FB1D54E3C}" srcOrd="2" destOrd="0" presId="urn:microsoft.com/office/officeart/2008/layout/CaptionedPictures"/>
    <dgm:cxn modelId="{504E649D-C8CB-49F2-A330-EE135A97DE62}" type="presParOf" srcId="{68BAB587-576A-4476-8EAF-A56FB1D54E3C}" destId="{C4955407-BFDD-4684-BB76-EBB3886F60C7}" srcOrd="0" destOrd="0" presId="urn:microsoft.com/office/officeart/2008/layout/CaptionedPictures"/>
    <dgm:cxn modelId="{8DD95C43-1310-427F-BB66-3E760D54763C}" type="presParOf" srcId="{68BAB587-576A-4476-8EAF-A56FB1D54E3C}" destId="{97E8895A-B996-43BA-864F-00996C493FBC}" srcOrd="1" destOrd="0" presId="urn:microsoft.com/office/officeart/2008/layout/CaptionedPictures"/>
    <dgm:cxn modelId="{A77EDB0F-06E0-48D3-BF88-9C14565E3D9D}" type="presParOf" srcId="{0E60E2D8-9424-42B5-8F38-AA566EC571B2}" destId="{187CEC78-9546-4EDF-8735-2A281B01D692}" srcOrd="3" destOrd="0" presId="urn:microsoft.com/office/officeart/2008/layout/CaptionedPictures"/>
    <dgm:cxn modelId="{AE055AEA-A739-4B4E-A149-BD84478FA8CE}" type="presParOf" srcId="{0E60E2D8-9424-42B5-8F38-AA566EC571B2}" destId="{78B484AA-A1E2-477A-A90C-4BB865E468B3}" srcOrd="4" destOrd="0" presId="urn:microsoft.com/office/officeart/2008/layout/CaptionedPictures"/>
    <dgm:cxn modelId="{A152C59D-9053-4BD2-859F-C01B03BC6912}" type="presParOf" srcId="{78B484AA-A1E2-477A-A90C-4BB865E468B3}" destId="{73512933-59FB-40CE-9A37-4984A8FE1EE2}" srcOrd="0" destOrd="0" presId="urn:microsoft.com/office/officeart/2008/layout/CaptionedPictures"/>
    <dgm:cxn modelId="{01885425-B51F-4D01-A164-02E24CD9AA5E}" type="presParOf" srcId="{78B484AA-A1E2-477A-A90C-4BB865E468B3}" destId="{0D612B92-BADF-49B7-8EDF-098D163CF0EC}" srcOrd="1" destOrd="0" presId="urn:microsoft.com/office/officeart/2008/layout/CaptionedPictures"/>
    <dgm:cxn modelId="{783135B3-D107-4742-BC2D-43BDC2E21A2D}" type="presParOf" srcId="{78B484AA-A1E2-477A-A90C-4BB865E468B3}" destId="{AE132083-7C76-41D3-88E3-44F4B2903EFE}" srcOrd="2" destOrd="0" presId="urn:microsoft.com/office/officeart/2008/layout/CaptionedPictures"/>
    <dgm:cxn modelId="{DC46B611-CB77-44C3-AE01-02EA017FFE42}" type="presParOf" srcId="{AE132083-7C76-41D3-88E3-44F4B2903EFE}" destId="{577213F3-21D1-49EF-8E92-302896747E6F}" srcOrd="0" destOrd="0" presId="urn:microsoft.com/office/officeart/2008/layout/CaptionedPictures"/>
    <dgm:cxn modelId="{46D502BF-A72C-48AE-A89E-218289EB27EF}" type="presParOf" srcId="{AE132083-7C76-41D3-88E3-44F4B2903EFE}" destId="{EF02CD98-DAF1-4160-B158-EFBDFB85C305}"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B366C-9583-47B6-9688-8FDC27488667}">
      <dsp:nvSpPr>
        <dsp:cNvPr id="0" name=""/>
        <dsp:cNvSpPr/>
      </dsp:nvSpPr>
      <dsp:spPr>
        <a:xfrm>
          <a:off x="3535680" y="834"/>
          <a:ext cx="5303520" cy="1154162"/>
        </a:xfrm>
        <a:prstGeom prst="rightArrow">
          <a:avLst>
            <a:gd name="adj1" fmla="val 75000"/>
            <a:gd name="adj2" fmla="val 50000"/>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ctr" defTabSz="800100">
            <a:lnSpc>
              <a:spcPct val="90000"/>
            </a:lnSpc>
            <a:spcBef>
              <a:spcPct val="0"/>
            </a:spcBef>
            <a:spcAft>
              <a:spcPct val="15000"/>
            </a:spcAft>
            <a:buChar char="•"/>
          </a:pPr>
          <a:r>
            <a:rPr lang="en-US" sz="1800" b="1" kern="1200" baseline="0" dirty="0">
              <a:latin typeface="Times New Roman" panose="02020603050405020304" pitchFamily="18" charset="0"/>
              <a:cs typeface="Times New Roman" panose="02020603050405020304" pitchFamily="18" charset="0"/>
            </a:rPr>
            <a:t>1 The Lord said to Abram, “Leave your land, your family, and your father’s household for the land that I will show you. </a:t>
          </a:r>
        </a:p>
      </dsp:txBody>
      <dsp:txXfrm>
        <a:off x="3535680" y="145104"/>
        <a:ext cx="4870709" cy="865622"/>
      </dsp:txXfrm>
    </dsp:sp>
    <dsp:sp modelId="{73725DF9-8A66-47EA-932B-990C1533EF2C}">
      <dsp:nvSpPr>
        <dsp:cNvPr id="0" name=""/>
        <dsp:cNvSpPr/>
      </dsp:nvSpPr>
      <dsp:spPr>
        <a:xfrm>
          <a:off x="0" y="834"/>
          <a:ext cx="3535680" cy="1154162"/>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a:lnSpc>
              <a:spcPct val="90000"/>
            </a:lnSpc>
            <a:spcBef>
              <a:spcPct val="0"/>
            </a:spcBef>
            <a:spcAft>
              <a:spcPct val="35000"/>
            </a:spcAft>
            <a:buNone/>
          </a:pPr>
          <a:r>
            <a:rPr lang="en-US" sz="5600" b="1" kern="1200" dirty="0">
              <a:latin typeface="Times New Roman" panose="02020603050405020304" pitchFamily="18" charset="0"/>
              <a:cs typeface="Times New Roman" panose="02020603050405020304" pitchFamily="18" charset="0"/>
            </a:rPr>
            <a:t>Land: </a:t>
          </a:r>
        </a:p>
      </dsp:txBody>
      <dsp:txXfrm>
        <a:off x="56342" y="57176"/>
        <a:ext cx="3422996" cy="1041478"/>
      </dsp:txXfrm>
    </dsp:sp>
    <dsp:sp modelId="{F95437B4-E0F8-44CA-B4D3-AEC2B7B87058}">
      <dsp:nvSpPr>
        <dsp:cNvPr id="0" name=""/>
        <dsp:cNvSpPr/>
      </dsp:nvSpPr>
      <dsp:spPr>
        <a:xfrm>
          <a:off x="3535680" y="1270413"/>
          <a:ext cx="5303520" cy="1154162"/>
        </a:xfrm>
        <a:prstGeom prst="rightArrow">
          <a:avLst>
            <a:gd name="adj1" fmla="val 75000"/>
            <a:gd name="adj2" fmla="val 50000"/>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ctr" defTabSz="889000">
            <a:lnSpc>
              <a:spcPct val="90000"/>
            </a:lnSpc>
            <a:spcBef>
              <a:spcPct val="0"/>
            </a:spcBef>
            <a:spcAft>
              <a:spcPct val="15000"/>
            </a:spcAft>
            <a:buChar char="•"/>
          </a:pPr>
          <a:r>
            <a:rPr lang="en-US" sz="2000" b="1" kern="1200" dirty="0">
              <a:latin typeface="Times New Roman" panose="02020603050405020304" pitchFamily="18" charset="0"/>
              <a:cs typeface="Times New Roman" panose="02020603050405020304" pitchFamily="18" charset="0"/>
            </a:rPr>
            <a:t>2 I will make of you a great nation and will bless you. </a:t>
          </a:r>
        </a:p>
      </dsp:txBody>
      <dsp:txXfrm>
        <a:off x="3535680" y="1414683"/>
        <a:ext cx="4870709" cy="865622"/>
      </dsp:txXfrm>
    </dsp:sp>
    <dsp:sp modelId="{37027170-C077-4C97-A1EC-EBED2FECC00B}">
      <dsp:nvSpPr>
        <dsp:cNvPr id="0" name=""/>
        <dsp:cNvSpPr/>
      </dsp:nvSpPr>
      <dsp:spPr>
        <a:xfrm>
          <a:off x="0" y="1270413"/>
          <a:ext cx="3535680" cy="1154162"/>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a:lnSpc>
              <a:spcPct val="90000"/>
            </a:lnSpc>
            <a:spcBef>
              <a:spcPct val="0"/>
            </a:spcBef>
            <a:spcAft>
              <a:spcPct val="35000"/>
            </a:spcAft>
            <a:buNone/>
          </a:pPr>
          <a:r>
            <a:rPr lang="en-US" sz="5600" b="1" kern="1200" dirty="0">
              <a:latin typeface="Times New Roman" panose="02020603050405020304" pitchFamily="18" charset="0"/>
              <a:cs typeface="Times New Roman" panose="02020603050405020304" pitchFamily="18" charset="0"/>
            </a:rPr>
            <a:t>People: </a:t>
          </a:r>
        </a:p>
      </dsp:txBody>
      <dsp:txXfrm>
        <a:off x="56342" y="1326755"/>
        <a:ext cx="3422996" cy="1041478"/>
      </dsp:txXfrm>
    </dsp:sp>
    <dsp:sp modelId="{027E2BC3-CFF9-4EA7-BBB3-E0EB30362D6A}">
      <dsp:nvSpPr>
        <dsp:cNvPr id="0" name=""/>
        <dsp:cNvSpPr/>
      </dsp:nvSpPr>
      <dsp:spPr>
        <a:xfrm>
          <a:off x="3535680" y="2539991"/>
          <a:ext cx="5303520" cy="1154162"/>
        </a:xfrm>
        <a:prstGeom prst="rightArrow">
          <a:avLst>
            <a:gd name="adj1" fmla="val 75000"/>
            <a:gd name="adj2" fmla="val 50000"/>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ctr" defTabSz="1066800">
            <a:lnSpc>
              <a:spcPct val="90000"/>
            </a:lnSpc>
            <a:spcBef>
              <a:spcPct val="0"/>
            </a:spcBef>
            <a:spcAft>
              <a:spcPct val="15000"/>
            </a:spcAft>
            <a:buChar char="•"/>
          </a:pPr>
          <a:r>
            <a:rPr lang="en-US" sz="2400" b="1" kern="1200" dirty="0">
              <a:latin typeface="Times New Roman" panose="02020603050405020304" pitchFamily="18" charset="0"/>
              <a:cs typeface="Times New Roman" panose="02020603050405020304" pitchFamily="18" charset="0"/>
            </a:rPr>
            <a:t>I will make your name respected,</a:t>
          </a:r>
        </a:p>
      </dsp:txBody>
      <dsp:txXfrm>
        <a:off x="3535680" y="2684261"/>
        <a:ext cx="4870709" cy="865622"/>
      </dsp:txXfrm>
    </dsp:sp>
    <dsp:sp modelId="{B8FF7168-A67F-4260-953B-DEB7B4C379F8}">
      <dsp:nvSpPr>
        <dsp:cNvPr id="0" name=""/>
        <dsp:cNvSpPr/>
      </dsp:nvSpPr>
      <dsp:spPr>
        <a:xfrm>
          <a:off x="0" y="2539991"/>
          <a:ext cx="3535680" cy="1154162"/>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a:lnSpc>
              <a:spcPct val="90000"/>
            </a:lnSpc>
            <a:spcBef>
              <a:spcPct val="0"/>
            </a:spcBef>
            <a:spcAft>
              <a:spcPct val="35000"/>
            </a:spcAft>
            <a:buNone/>
          </a:pPr>
          <a:r>
            <a:rPr lang="en-US" sz="5600" b="1" kern="1200" dirty="0">
              <a:latin typeface="Times New Roman" panose="02020603050405020304" pitchFamily="18" charset="0"/>
              <a:cs typeface="Times New Roman" panose="02020603050405020304" pitchFamily="18" charset="0"/>
            </a:rPr>
            <a:t>Name:</a:t>
          </a:r>
        </a:p>
      </dsp:txBody>
      <dsp:txXfrm>
        <a:off x="56342" y="2596333"/>
        <a:ext cx="3422996" cy="1041478"/>
      </dsp:txXfrm>
    </dsp:sp>
    <dsp:sp modelId="{AD597236-0305-4545-812D-6F3B6626C01E}">
      <dsp:nvSpPr>
        <dsp:cNvPr id="0" name=""/>
        <dsp:cNvSpPr/>
      </dsp:nvSpPr>
      <dsp:spPr>
        <a:xfrm>
          <a:off x="3536543" y="3809569"/>
          <a:ext cx="5298340" cy="1218795"/>
        </a:xfrm>
        <a:prstGeom prst="rightArrow">
          <a:avLst>
            <a:gd name="adj1" fmla="val 75000"/>
            <a:gd name="adj2" fmla="val 50000"/>
          </a:avLst>
        </a:prstGeom>
        <a:solidFill>
          <a:schemeClr val="accent5">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ctr" defTabSz="800100">
            <a:lnSpc>
              <a:spcPct val="90000"/>
            </a:lnSpc>
            <a:spcBef>
              <a:spcPct val="0"/>
            </a:spcBef>
            <a:spcAft>
              <a:spcPct val="15000"/>
            </a:spcAft>
            <a:buChar char="•"/>
          </a:pPr>
          <a:r>
            <a:rPr lang="en-US" sz="1800" b="1" kern="1200" dirty="0">
              <a:latin typeface="Times New Roman" panose="02020603050405020304" pitchFamily="18" charset="0"/>
              <a:cs typeface="Times New Roman" panose="02020603050405020304" pitchFamily="18" charset="0"/>
            </a:rPr>
            <a:t>And you will be a blessing. 3 I will bless those who bless you, those who curse you I will curse; all the families of the earth will be blessed because of you.”</a:t>
          </a:r>
        </a:p>
      </dsp:txBody>
      <dsp:txXfrm>
        <a:off x="3536543" y="3961918"/>
        <a:ext cx="4841292" cy="914097"/>
      </dsp:txXfrm>
    </dsp:sp>
    <dsp:sp modelId="{23CA9CAE-EF87-4363-B844-26F3D823EE48}">
      <dsp:nvSpPr>
        <dsp:cNvPr id="0" name=""/>
        <dsp:cNvSpPr/>
      </dsp:nvSpPr>
      <dsp:spPr>
        <a:xfrm>
          <a:off x="4316" y="3841886"/>
          <a:ext cx="3532227" cy="1154162"/>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a:lnSpc>
              <a:spcPct val="90000"/>
            </a:lnSpc>
            <a:spcBef>
              <a:spcPct val="0"/>
            </a:spcBef>
            <a:spcAft>
              <a:spcPct val="35000"/>
            </a:spcAft>
            <a:buNone/>
          </a:pPr>
          <a:r>
            <a:rPr lang="en-US" sz="5600" b="1" kern="1200" dirty="0">
              <a:latin typeface="Times New Roman" panose="02020603050405020304" pitchFamily="18" charset="0"/>
              <a:cs typeface="Times New Roman" panose="02020603050405020304" pitchFamily="18" charset="0"/>
            </a:rPr>
            <a:t>Blessing: </a:t>
          </a:r>
        </a:p>
      </dsp:txBody>
      <dsp:txXfrm>
        <a:off x="60658" y="3898228"/>
        <a:ext cx="3419543" cy="1041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6AD6C-53B6-4060-922E-637570067879}">
      <dsp:nvSpPr>
        <dsp:cNvPr id="0" name=""/>
        <dsp:cNvSpPr/>
      </dsp:nvSpPr>
      <dsp:spPr>
        <a:xfrm>
          <a:off x="1072" y="937746"/>
          <a:ext cx="2623050" cy="246699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3951753-F612-49BF-8711-E159B8BA506F}">
      <dsp:nvSpPr>
        <dsp:cNvPr id="0" name=""/>
        <dsp:cNvSpPr/>
      </dsp:nvSpPr>
      <dsp:spPr>
        <a:xfrm>
          <a:off x="110597" y="1036425"/>
          <a:ext cx="2404000" cy="160354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AABCFF-6748-4E7D-802A-44E511CF9197}">
      <dsp:nvSpPr>
        <dsp:cNvPr id="0" name=""/>
        <dsp:cNvSpPr/>
      </dsp:nvSpPr>
      <dsp:spPr>
        <a:xfrm>
          <a:off x="110597" y="2035021"/>
          <a:ext cx="2404000" cy="1875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Ten Commandments</a:t>
          </a:r>
        </a:p>
      </dsp:txBody>
      <dsp:txXfrm>
        <a:off x="110597" y="2035021"/>
        <a:ext cx="2404000" cy="1875993"/>
      </dsp:txXfrm>
    </dsp:sp>
    <dsp:sp modelId="{7532FA8A-C7DE-4FCF-85B8-7CA494E4ED61}">
      <dsp:nvSpPr>
        <dsp:cNvPr id="0" name=""/>
        <dsp:cNvSpPr/>
      </dsp:nvSpPr>
      <dsp:spPr>
        <a:xfrm>
          <a:off x="3069974" y="937746"/>
          <a:ext cx="2623050" cy="246699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0DDC50C-D5DD-464C-8F49-FA34ACD7CE53}">
      <dsp:nvSpPr>
        <dsp:cNvPr id="0" name=""/>
        <dsp:cNvSpPr/>
      </dsp:nvSpPr>
      <dsp:spPr>
        <a:xfrm>
          <a:off x="3179499" y="1036425"/>
          <a:ext cx="2404000" cy="1603547"/>
        </a:xfrm>
        <a:prstGeom prst="rect">
          <a:avLst/>
        </a:prstGeom>
        <a:blipFill rotWithShape="1">
          <a:blip xmlns:r="http://schemas.openxmlformats.org/officeDocument/2006/relationships" r:embed="rId2" cstate="email">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E8895A-B996-43BA-864F-00996C493FBC}">
      <dsp:nvSpPr>
        <dsp:cNvPr id="0" name=""/>
        <dsp:cNvSpPr/>
      </dsp:nvSpPr>
      <dsp:spPr>
        <a:xfrm>
          <a:off x="3437873" y="2035021"/>
          <a:ext cx="1887252" cy="1875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Ark of the Covenant</a:t>
          </a:r>
        </a:p>
      </dsp:txBody>
      <dsp:txXfrm>
        <a:off x="3437873" y="2035021"/>
        <a:ext cx="1887252" cy="1875993"/>
      </dsp:txXfrm>
    </dsp:sp>
    <dsp:sp modelId="{73512933-59FB-40CE-9A37-4984A8FE1EE2}">
      <dsp:nvSpPr>
        <dsp:cNvPr id="0" name=""/>
        <dsp:cNvSpPr/>
      </dsp:nvSpPr>
      <dsp:spPr>
        <a:xfrm>
          <a:off x="6138876" y="937746"/>
          <a:ext cx="2623050" cy="246699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D612B92-BADF-49B7-8EDF-098D163CF0EC}">
      <dsp:nvSpPr>
        <dsp:cNvPr id="0" name=""/>
        <dsp:cNvSpPr/>
      </dsp:nvSpPr>
      <dsp:spPr>
        <a:xfrm>
          <a:off x="6248401" y="1036425"/>
          <a:ext cx="2404000" cy="1603547"/>
        </a:xfrm>
        <a:prstGeom prst="rect">
          <a:avLst/>
        </a:prstGeom>
        <a:blipFill rotWithShape="1">
          <a:blip xmlns:r="http://schemas.openxmlformats.org/officeDocument/2006/relationships" r:embed="rId3" cstate="email">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02CD98-DAF1-4160-B158-EFBDFB85C305}">
      <dsp:nvSpPr>
        <dsp:cNvPr id="0" name=""/>
        <dsp:cNvSpPr/>
      </dsp:nvSpPr>
      <dsp:spPr>
        <a:xfrm>
          <a:off x="6506775" y="2035021"/>
          <a:ext cx="1887252" cy="1875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Construction of the Tabernacle</a:t>
          </a:r>
        </a:p>
      </dsp:txBody>
      <dsp:txXfrm>
        <a:off x="6506775" y="2035021"/>
        <a:ext cx="1887252" cy="187599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4999" cy="354965"/>
          </a:xfrm>
          <a:prstGeom prst="rect">
            <a:avLst/>
          </a:prstGeom>
        </p:spPr>
        <p:txBody>
          <a:bodyPr vert="horz" lIns="99048" tIns="49524" rIns="99048" bIns="49524" rtlCol="0"/>
          <a:lstStyle>
            <a:lvl1pPr algn="l">
              <a:defRPr sz="1300"/>
            </a:lvl1pPr>
          </a:lstStyle>
          <a:p>
            <a:endParaRPr/>
          </a:p>
        </p:txBody>
      </p:sp>
      <p:sp>
        <p:nvSpPr>
          <p:cNvPr id="3" name="Date Placeholder 2"/>
          <p:cNvSpPr>
            <a:spLocks noGrp="1"/>
          </p:cNvSpPr>
          <p:nvPr>
            <p:ph type="dt" sz="quarter" idx="1"/>
          </p:nvPr>
        </p:nvSpPr>
        <p:spPr>
          <a:xfrm>
            <a:off x="5797246" y="0"/>
            <a:ext cx="4434999" cy="354965"/>
          </a:xfrm>
          <a:prstGeom prst="rect">
            <a:avLst/>
          </a:prstGeom>
        </p:spPr>
        <p:txBody>
          <a:bodyPr vert="horz" lIns="99048" tIns="49524" rIns="99048" bIns="49524" rtlCol="0"/>
          <a:lstStyle>
            <a:lvl1pPr algn="r">
              <a:defRPr sz="1300"/>
            </a:lvl1pPr>
          </a:lstStyle>
          <a:p>
            <a:fld id="{128FCA9C-FF92-4024-BDEC-A6D3B663DC09}" type="datetimeFigureOut">
              <a:rPr lang="en-US"/>
              <a:t>10/10/2016</a:t>
            </a:fld>
            <a:endParaRPr/>
          </a:p>
        </p:txBody>
      </p:sp>
      <p:sp>
        <p:nvSpPr>
          <p:cNvPr id="4" name="Footer Placeholder 3"/>
          <p:cNvSpPr>
            <a:spLocks noGrp="1"/>
          </p:cNvSpPr>
          <p:nvPr>
            <p:ph type="ftr" sz="quarter" idx="2"/>
          </p:nvPr>
        </p:nvSpPr>
        <p:spPr>
          <a:xfrm>
            <a:off x="0" y="6743103"/>
            <a:ext cx="4434999" cy="354965"/>
          </a:xfrm>
          <a:prstGeom prst="rect">
            <a:avLst/>
          </a:prstGeom>
        </p:spPr>
        <p:txBody>
          <a:bodyPr vert="horz" lIns="99048" tIns="49524" rIns="99048" bIns="49524" rtlCol="0" anchor="b"/>
          <a:lstStyle>
            <a:lvl1pPr algn="l">
              <a:defRPr sz="1300"/>
            </a:lvl1pPr>
          </a:lstStyle>
          <a:p>
            <a:endParaRPr/>
          </a:p>
        </p:txBody>
      </p:sp>
      <p:sp>
        <p:nvSpPr>
          <p:cNvPr id="5" name="Slide Number Placeholder 4"/>
          <p:cNvSpPr>
            <a:spLocks noGrp="1"/>
          </p:cNvSpPr>
          <p:nvPr>
            <p:ph type="sldNum" sz="quarter" idx="3"/>
          </p:nvPr>
        </p:nvSpPr>
        <p:spPr>
          <a:xfrm>
            <a:off x="5797246" y="6743103"/>
            <a:ext cx="4434999" cy="354965"/>
          </a:xfrm>
          <a:prstGeom prst="rect">
            <a:avLst/>
          </a:prstGeom>
        </p:spPr>
        <p:txBody>
          <a:bodyPr vert="horz" lIns="99048" tIns="49524" rIns="99048" bIns="49524" rtlCol="0" anchor="b"/>
          <a:lstStyle>
            <a:lvl1pPr algn="r">
              <a:defRPr sz="13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4999" cy="354965"/>
          </a:xfrm>
          <a:prstGeom prst="rect">
            <a:avLst/>
          </a:prstGeom>
        </p:spPr>
        <p:txBody>
          <a:bodyPr vert="horz" lIns="99048" tIns="49524" rIns="99048" bIns="49524" rtlCol="0"/>
          <a:lstStyle>
            <a:lvl1pPr algn="l">
              <a:defRPr sz="1300"/>
            </a:lvl1pPr>
          </a:lstStyle>
          <a:p>
            <a:endParaRPr/>
          </a:p>
        </p:txBody>
      </p:sp>
      <p:sp>
        <p:nvSpPr>
          <p:cNvPr id="3" name="Date Placeholder 2"/>
          <p:cNvSpPr>
            <a:spLocks noGrp="1"/>
          </p:cNvSpPr>
          <p:nvPr>
            <p:ph type="dt" idx="1"/>
          </p:nvPr>
        </p:nvSpPr>
        <p:spPr>
          <a:xfrm>
            <a:off x="5797246" y="0"/>
            <a:ext cx="4434999" cy="354965"/>
          </a:xfrm>
          <a:prstGeom prst="rect">
            <a:avLst/>
          </a:prstGeom>
        </p:spPr>
        <p:txBody>
          <a:bodyPr vert="horz" lIns="99048" tIns="49524" rIns="99048" bIns="49524" rtlCol="0"/>
          <a:lstStyle>
            <a:lvl1pPr algn="r">
              <a:defRPr sz="1300"/>
            </a:lvl1pPr>
          </a:lstStyle>
          <a:p>
            <a:fld id="{772AB877-E7B1-4681-847E-D0918612832B}" type="datetimeFigureOut">
              <a:rPr lang="en-US"/>
              <a:t>10/10/2016</a:t>
            </a:fld>
            <a:endParaRPr/>
          </a:p>
        </p:txBody>
      </p:sp>
      <p:sp>
        <p:nvSpPr>
          <p:cNvPr id="4" name="Slide Image Placeholder 3"/>
          <p:cNvSpPr>
            <a:spLocks noGrp="1" noRot="1" noChangeAspect="1"/>
          </p:cNvSpPr>
          <p:nvPr>
            <p:ph type="sldImg" idx="2"/>
          </p:nvPr>
        </p:nvSpPr>
        <p:spPr>
          <a:xfrm>
            <a:off x="3341688" y="531813"/>
            <a:ext cx="3551237" cy="2662237"/>
          </a:xfrm>
          <a:prstGeom prst="rect">
            <a:avLst/>
          </a:prstGeom>
          <a:noFill/>
          <a:ln w="12700">
            <a:solidFill>
              <a:prstClr val="black"/>
            </a:solidFill>
          </a:ln>
        </p:spPr>
        <p:txBody>
          <a:bodyPr vert="horz" lIns="99048" tIns="49524" rIns="99048" bIns="49524" rtlCol="0" anchor="ctr"/>
          <a:lstStyle/>
          <a:p>
            <a:endParaRPr/>
          </a:p>
        </p:txBody>
      </p:sp>
      <p:sp>
        <p:nvSpPr>
          <p:cNvPr id="5" name="Notes Placeholder 4"/>
          <p:cNvSpPr>
            <a:spLocks noGrp="1"/>
          </p:cNvSpPr>
          <p:nvPr>
            <p:ph type="body" sz="quarter" idx="3"/>
          </p:nvPr>
        </p:nvSpPr>
        <p:spPr>
          <a:xfrm>
            <a:off x="1023462" y="3372168"/>
            <a:ext cx="8187690" cy="3194685"/>
          </a:xfrm>
          <a:prstGeom prst="rect">
            <a:avLst/>
          </a:prstGeom>
        </p:spPr>
        <p:txBody>
          <a:bodyPr vert="horz" lIns="99048" tIns="49524" rIns="99048" bIns="49524"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6743103"/>
            <a:ext cx="4434999" cy="354965"/>
          </a:xfrm>
          <a:prstGeom prst="rect">
            <a:avLst/>
          </a:prstGeom>
        </p:spPr>
        <p:txBody>
          <a:bodyPr vert="horz" lIns="99048" tIns="49524" rIns="99048" bIns="49524" rtlCol="0" anchor="b"/>
          <a:lstStyle>
            <a:lvl1pPr algn="l">
              <a:defRPr sz="1300"/>
            </a:lvl1pPr>
          </a:lstStyle>
          <a:p>
            <a:endParaRPr/>
          </a:p>
        </p:txBody>
      </p:sp>
      <p:sp>
        <p:nvSpPr>
          <p:cNvPr id="7" name="Slide Number Placeholder 6"/>
          <p:cNvSpPr>
            <a:spLocks noGrp="1"/>
          </p:cNvSpPr>
          <p:nvPr>
            <p:ph type="sldNum" sz="quarter" idx="5"/>
          </p:nvPr>
        </p:nvSpPr>
        <p:spPr>
          <a:xfrm>
            <a:off x="5797246" y="6743103"/>
            <a:ext cx="4434999" cy="354965"/>
          </a:xfrm>
          <a:prstGeom prst="rect">
            <a:avLst/>
          </a:prstGeom>
        </p:spPr>
        <p:txBody>
          <a:bodyPr vert="horz" lIns="99048" tIns="49524" rIns="99048" bIns="49524" rtlCol="0" anchor="b"/>
          <a:lstStyle>
            <a:lvl1pPr algn="r">
              <a:defRPr sz="13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2264053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201647978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100</a:t>
            </a:fld>
            <a:endParaRPr lang="en-US"/>
          </a:p>
        </p:txBody>
      </p:sp>
    </p:spTree>
    <p:extLst>
      <p:ext uri="{BB962C8B-B14F-4D97-AF65-F5344CB8AC3E}">
        <p14:creationId xmlns:p14="http://schemas.microsoft.com/office/powerpoint/2010/main" val="68467892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101</a:t>
            </a:fld>
            <a:endParaRPr lang="en-US"/>
          </a:p>
        </p:txBody>
      </p:sp>
    </p:spTree>
    <p:extLst>
      <p:ext uri="{BB962C8B-B14F-4D97-AF65-F5344CB8AC3E}">
        <p14:creationId xmlns:p14="http://schemas.microsoft.com/office/powerpoint/2010/main" val="45282273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102</a:t>
            </a:fld>
            <a:endParaRPr lang="en-US"/>
          </a:p>
        </p:txBody>
      </p:sp>
    </p:spTree>
    <p:extLst>
      <p:ext uri="{BB962C8B-B14F-4D97-AF65-F5344CB8AC3E}">
        <p14:creationId xmlns:p14="http://schemas.microsoft.com/office/powerpoint/2010/main" val="32097705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103</a:t>
            </a:fld>
            <a:endParaRPr lang="en-US"/>
          </a:p>
        </p:txBody>
      </p:sp>
    </p:spTree>
    <p:extLst>
      <p:ext uri="{BB962C8B-B14F-4D97-AF65-F5344CB8AC3E}">
        <p14:creationId xmlns:p14="http://schemas.microsoft.com/office/powerpoint/2010/main" val="201639561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104</a:t>
            </a:fld>
            <a:endParaRPr lang="en-US"/>
          </a:p>
        </p:txBody>
      </p:sp>
    </p:spTree>
    <p:extLst>
      <p:ext uri="{BB962C8B-B14F-4D97-AF65-F5344CB8AC3E}">
        <p14:creationId xmlns:p14="http://schemas.microsoft.com/office/powerpoint/2010/main" val="126944859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105</a:t>
            </a:fld>
            <a:endParaRPr lang="en-US"/>
          </a:p>
        </p:txBody>
      </p:sp>
    </p:spTree>
    <p:extLst>
      <p:ext uri="{BB962C8B-B14F-4D97-AF65-F5344CB8AC3E}">
        <p14:creationId xmlns:p14="http://schemas.microsoft.com/office/powerpoint/2010/main" val="79502976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106</a:t>
            </a:fld>
            <a:endParaRPr lang="en-US"/>
          </a:p>
        </p:txBody>
      </p:sp>
    </p:spTree>
    <p:extLst>
      <p:ext uri="{BB962C8B-B14F-4D97-AF65-F5344CB8AC3E}">
        <p14:creationId xmlns:p14="http://schemas.microsoft.com/office/powerpoint/2010/main" val="407149081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107</a:t>
            </a:fld>
            <a:endParaRPr lang="en-US"/>
          </a:p>
        </p:txBody>
      </p:sp>
    </p:spTree>
    <p:extLst>
      <p:ext uri="{BB962C8B-B14F-4D97-AF65-F5344CB8AC3E}">
        <p14:creationId xmlns:p14="http://schemas.microsoft.com/office/powerpoint/2010/main" val="383929093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108</a:t>
            </a:fld>
            <a:endParaRPr lang="en-US"/>
          </a:p>
        </p:txBody>
      </p:sp>
    </p:spTree>
    <p:extLst>
      <p:ext uri="{BB962C8B-B14F-4D97-AF65-F5344CB8AC3E}">
        <p14:creationId xmlns:p14="http://schemas.microsoft.com/office/powerpoint/2010/main" val="187704197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109</a:t>
            </a:fld>
            <a:endParaRPr lang="en-US"/>
          </a:p>
        </p:txBody>
      </p:sp>
    </p:spTree>
    <p:extLst>
      <p:ext uri="{BB962C8B-B14F-4D97-AF65-F5344CB8AC3E}">
        <p14:creationId xmlns:p14="http://schemas.microsoft.com/office/powerpoint/2010/main" val="2406117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155007283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110</a:t>
            </a:fld>
            <a:endParaRPr lang="en-US"/>
          </a:p>
        </p:txBody>
      </p:sp>
    </p:spTree>
    <p:extLst>
      <p:ext uri="{BB962C8B-B14F-4D97-AF65-F5344CB8AC3E}">
        <p14:creationId xmlns:p14="http://schemas.microsoft.com/office/powerpoint/2010/main" val="32542068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111</a:t>
            </a:fld>
            <a:endParaRPr lang="en-US"/>
          </a:p>
        </p:txBody>
      </p:sp>
    </p:spTree>
    <p:extLst>
      <p:ext uri="{BB962C8B-B14F-4D97-AF65-F5344CB8AC3E}">
        <p14:creationId xmlns:p14="http://schemas.microsoft.com/office/powerpoint/2010/main" val="285506541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112</a:t>
            </a:fld>
            <a:endParaRPr lang="en-US"/>
          </a:p>
        </p:txBody>
      </p:sp>
    </p:spTree>
    <p:extLst>
      <p:ext uri="{BB962C8B-B14F-4D97-AF65-F5344CB8AC3E}">
        <p14:creationId xmlns:p14="http://schemas.microsoft.com/office/powerpoint/2010/main" val="7487378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113</a:t>
            </a:fld>
            <a:endParaRPr lang="en-US"/>
          </a:p>
        </p:txBody>
      </p:sp>
    </p:spTree>
    <p:extLst>
      <p:ext uri="{BB962C8B-B14F-4D97-AF65-F5344CB8AC3E}">
        <p14:creationId xmlns:p14="http://schemas.microsoft.com/office/powerpoint/2010/main" val="188410049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114</a:t>
            </a:fld>
            <a:endParaRPr lang="en-US"/>
          </a:p>
        </p:txBody>
      </p:sp>
    </p:spTree>
    <p:extLst>
      <p:ext uri="{BB962C8B-B14F-4D97-AF65-F5344CB8AC3E}">
        <p14:creationId xmlns:p14="http://schemas.microsoft.com/office/powerpoint/2010/main" val="345879319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115</a:t>
            </a:fld>
            <a:endParaRPr lang="en-US"/>
          </a:p>
        </p:txBody>
      </p:sp>
    </p:spTree>
    <p:extLst>
      <p:ext uri="{BB962C8B-B14F-4D97-AF65-F5344CB8AC3E}">
        <p14:creationId xmlns:p14="http://schemas.microsoft.com/office/powerpoint/2010/main" val="325211886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116</a:t>
            </a:fld>
            <a:endParaRPr lang="en-US"/>
          </a:p>
        </p:txBody>
      </p:sp>
    </p:spTree>
    <p:extLst>
      <p:ext uri="{BB962C8B-B14F-4D97-AF65-F5344CB8AC3E}">
        <p14:creationId xmlns:p14="http://schemas.microsoft.com/office/powerpoint/2010/main" val="225535579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117</a:t>
            </a:fld>
            <a:endParaRPr lang="en-US"/>
          </a:p>
        </p:txBody>
      </p:sp>
    </p:spTree>
    <p:extLst>
      <p:ext uri="{BB962C8B-B14F-4D97-AF65-F5344CB8AC3E}">
        <p14:creationId xmlns:p14="http://schemas.microsoft.com/office/powerpoint/2010/main" val="418567202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118</a:t>
            </a:fld>
            <a:endParaRPr lang="en-US"/>
          </a:p>
        </p:txBody>
      </p:sp>
    </p:spTree>
    <p:extLst>
      <p:ext uri="{BB962C8B-B14F-4D97-AF65-F5344CB8AC3E}">
        <p14:creationId xmlns:p14="http://schemas.microsoft.com/office/powerpoint/2010/main" val="357549858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119</a:t>
            </a:fld>
            <a:endParaRPr lang="en-US"/>
          </a:p>
        </p:txBody>
      </p:sp>
    </p:spTree>
    <p:extLst>
      <p:ext uri="{BB962C8B-B14F-4D97-AF65-F5344CB8AC3E}">
        <p14:creationId xmlns:p14="http://schemas.microsoft.com/office/powerpoint/2010/main" val="929096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208385901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120</a:t>
            </a:fld>
            <a:endParaRPr lang="en-US"/>
          </a:p>
        </p:txBody>
      </p:sp>
    </p:spTree>
    <p:extLst>
      <p:ext uri="{BB962C8B-B14F-4D97-AF65-F5344CB8AC3E}">
        <p14:creationId xmlns:p14="http://schemas.microsoft.com/office/powerpoint/2010/main" val="134649686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121</a:t>
            </a:fld>
            <a:endParaRPr lang="en-US"/>
          </a:p>
        </p:txBody>
      </p:sp>
    </p:spTree>
    <p:extLst>
      <p:ext uri="{BB962C8B-B14F-4D97-AF65-F5344CB8AC3E}">
        <p14:creationId xmlns:p14="http://schemas.microsoft.com/office/powerpoint/2010/main" val="281123053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122</a:t>
            </a:fld>
            <a:endParaRPr lang="en-US"/>
          </a:p>
        </p:txBody>
      </p:sp>
    </p:spTree>
    <p:extLst>
      <p:ext uri="{BB962C8B-B14F-4D97-AF65-F5344CB8AC3E}">
        <p14:creationId xmlns:p14="http://schemas.microsoft.com/office/powerpoint/2010/main" val="29538093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123</a:t>
            </a:fld>
            <a:endParaRPr lang="en-US"/>
          </a:p>
        </p:txBody>
      </p:sp>
    </p:spTree>
    <p:extLst>
      <p:ext uri="{BB962C8B-B14F-4D97-AF65-F5344CB8AC3E}">
        <p14:creationId xmlns:p14="http://schemas.microsoft.com/office/powerpoint/2010/main" val="412278209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124</a:t>
            </a:fld>
            <a:endParaRPr lang="en-US"/>
          </a:p>
        </p:txBody>
      </p:sp>
    </p:spTree>
    <p:extLst>
      <p:ext uri="{BB962C8B-B14F-4D97-AF65-F5344CB8AC3E}">
        <p14:creationId xmlns:p14="http://schemas.microsoft.com/office/powerpoint/2010/main" val="38620629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125</a:t>
            </a:fld>
            <a:endParaRPr lang="en-US"/>
          </a:p>
        </p:txBody>
      </p:sp>
    </p:spTree>
    <p:extLst>
      <p:ext uri="{BB962C8B-B14F-4D97-AF65-F5344CB8AC3E}">
        <p14:creationId xmlns:p14="http://schemas.microsoft.com/office/powerpoint/2010/main" val="294748975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126</a:t>
            </a:fld>
            <a:endParaRPr lang="en-US"/>
          </a:p>
        </p:txBody>
      </p:sp>
    </p:spTree>
    <p:extLst>
      <p:ext uri="{BB962C8B-B14F-4D97-AF65-F5344CB8AC3E}">
        <p14:creationId xmlns:p14="http://schemas.microsoft.com/office/powerpoint/2010/main" val="5680460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127</a:t>
            </a:fld>
            <a:endParaRPr lang="en-US"/>
          </a:p>
        </p:txBody>
      </p:sp>
    </p:spTree>
    <p:extLst>
      <p:ext uri="{BB962C8B-B14F-4D97-AF65-F5344CB8AC3E}">
        <p14:creationId xmlns:p14="http://schemas.microsoft.com/office/powerpoint/2010/main" val="90069940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128</a:t>
            </a:fld>
            <a:endParaRPr lang="en-US"/>
          </a:p>
        </p:txBody>
      </p:sp>
    </p:spTree>
    <p:extLst>
      <p:ext uri="{BB962C8B-B14F-4D97-AF65-F5344CB8AC3E}">
        <p14:creationId xmlns:p14="http://schemas.microsoft.com/office/powerpoint/2010/main" val="157196029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129</a:t>
            </a:fld>
            <a:endParaRPr lang="en-US"/>
          </a:p>
        </p:txBody>
      </p:sp>
    </p:spTree>
    <p:extLst>
      <p:ext uri="{BB962C8B-B14F-4D97-AF65-F5344CB8AC3E}">
        <p14:creationId xmlns:p14="http://schemas.microsoft.com/office/powerpoint/2010/main" val="228098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10833229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130</a:t>
            </a:fld>
            <a:endParaRPr lang="en-US"/>
          </a:p>
        </p:txBody>
      </p:sp>
    </p:spTree>
    <p:extLst>
      <p:ext uri="{BB962C8B-B14F-4D97-AF65-F5344CB8AC3E}">
        <p14:creationId xmlns:p14="http://schemas.microsoft.com/office/powerpoint/2010/main" val="64949836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131</a:t>
            </a:fld>
            <a:endParaRPr lang="en-US"/>
          </a:p>
        </p:txBody>
      </p:sp>
    </p:spTree>
    <p:extLst>
      <p:ext uri="{BB962C8B-B14F-4D97-AF65-F5344CB8AC3E}">
        <p14:creationId xmlns:p14="http://schemas.microsoft.com/office/powerpoint/2010/main" val="71022213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132</a:t>
            </a:fld>
            <a:endParaRPr lang="en-US"/>
          </a:p>
        </p:txBody>
      </p:sp>
    </p:spTree>
    <p:extLst>
      <p:ext uri="{BB962C8B-B14F-4D97-AF65-F5344CB8AC3E}">
        <p14:creationId xmlns:p14="http://schemas.microsoft.com/office/powerpoint/2010/main" val="9212062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133</a:t>
            </a:fld>
            <a:endParaRPr lang="en-US"/>
          </a:p>
        </p:txBody>
      </p:sp>
    </p:spTree>
    <p:extLst>
      <p:ext uri="{BB962C8B-B14F-4D97-AF65-F5344CB8AC3E}">
        <p14:creationId xmlns:p14="http://schemas.microsoft.com/office/powerpoint/2010/main" val="141605206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134</a:t>
            </a:fld>
            <a:endParaRPr lang="en-US"/>
          </a:p>
        </p:txBody>
      </p:sp>
    </p:spTree>
    <p:extLst>
      <p:ext uri="{BB962C8B-B14F-4D97-AF65-F5344CB8AC3E}">
        <p14:creationId xmlns:p14="http://schemas.microsoft.com/office/powerpoint/2010/main" val="223955208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135</a:t>
            </a:fld>
            <a:endParaRPr lang="en-US"/>
          </a:p>
        </p:txBody>
      </p:sp>
    </p:spTree>
    <p:extLst>
      <p:ext uri="{BB962C8B-B14F-4D97-AF65-F5344CB8AC3E}">
        <p14:creationId xmlns:p14="http://schemas.microsoft.com/office/powerpoint/2010/main" val="255262891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136</a:t>
            </a:fld>
            <a:endParaRPr lang="en-US"/>
          </a:p>
        </p:txBody>
      </p:sp>
    </p:spTree>
    <p:extLst>
      <p:ext uri="{BB962C8B-B14F-4D97-AF65-F5344CB8AC3E}">
        <p14:creationId xmlns:p14="http://schemas.microsoft.com/office/powerpoint/2010/main" val="3015963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2680441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2835049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2311831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17</a:t>
            </a:fld>
            <a:endParaRPr lang="en-US"/>
          </a:p>
        </p:txBody>
      </p:sp>
    </p:spTree>
    <p:extLst>
      <p:ext uri="{BB962C8B-B14F-4D97-AF65-F5344CB8AC3E}">
        <p14:creationId xmlns:p14="http://schemas.microsoft.com/office/powerpoint/2010/main" val="4212073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18</a:t>
            </a:fld>
            <a:endParaRPr lang="en-US"/>
          </a:p>
        </p:txBody>
      </p:sp>
    </p:spTree>
    <p:extLst>
      <p:ext uri="{BB962C8B-B14F-4D97-AF65-F5344CB8AC3E}">
        <p14:creationId xmlns:p14="http://schemas.microsoft.com/office/powerpoint/2010/main" val="3461378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19</a:t>
            </a:fld>
            <a:endParaRPr lang="en-US"/>
          </a:p>
        </p:txBody>
      </p:sp>
    </p:spTree>
    <p:extLst>
      <p:ext uri="{BB962C8B-B14F-4D97-AF65-F5344CB8AC3E}">
        <p14:creationId xmlns:p14="http://schemas.microsoft.com/office/powerpoint/2010/main" val="26267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2338047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20</a:t>
            </a:fld>
            <a:endParaRPr lang="en-US"/>
          </a:p>
        </p:txBody>
      </p:sp>
    </p:spTree>
    <p:extLst>
      <p:ext uri="{BB962C8B-B14F-4D97-AF65-F5344CB8AC3E}">
        <p14:creationId xmlns:p14="http://schemas.microsoft.com/office/powerpoint/2010/main" val="2661138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21</a:t>
            </a:fld>
            <a:endParaRPr lang="en-US"/>
          </a:p>
        </p:txBody>
      </p:sp>
    </p:spTree>
    <p:extLst>
      <p:ext uri="{BB962C8B-B14F-4D97-AF65-F5344CB8AC3E}">
        <p14:creationId xmlns:p14="http://schemas.microsoft.com/office/powerpoint/2010/main" val="2114570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22</a:t>
            </a:fld>
            <a:endParaRPr lang="en-US"/>
          </a:p>
        </p:txBody>
      </p:sp>
    </p:spTree>
    <p:extLst>
      <p:ext uri="{BB962C8B-B14F-4D97-AF65-F5344CB8AC3E}">
        <p14:creationId xmlns:p14="http://schemas.microsoft.com/office/powerpoint/2010/main" val="1080401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23</a:t>
            </a:fld>
            <a:endParaRPr lang="en-US"/>
          </a:p>
        </p:txBody>
      </p:sp>
    </p:spTree>
    <p:extLst>
      <p:ext uri="{BB962C8B-B14F-4D97-AF65-F5344CB8AC3E}">
        <p14:creationId xmlns:p14="http://schemas.microsoft.com/office/powerpoint/2010/main" val="778253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24</a:t>
            </a:fld>
            <a:endParaRPr lang="en-US"/>
          </a:p>
        </p:txBody>
      </p:sp>
    </p:spTree>
    <p:extLst>
      <p:ext uri="{BB962C8B-B14F-4D97-AF65-F5344CB8AC3E}">
        <p14:creationId xmlns:p14="http://schemas.microsoft.com/office/powerpoint/2010/main" val="2084241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25</a:t>
            </a:fld>
            <a:endParaRPr lang="en-US"/>
          </a:p>
        </p:txBody>
      </p:sp>
    </p:spTree>
    <p:extLst>
      <p:ext uri="{BB962C8B-B14F-4D97-AF65-F5344CB8AC3E}">
        <p14:creationId xmlns:p14="http://schemas.microsoft.com/office/powerpoint/2010/main" val="1947984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26</a:t>
            </a:fld>
            <a:endParaRPr lang="en-US"/>
          </a:p>
        </p:txBody>
      </p:sp>
    </p:spTree>
    <p:extLst>
      <p:ext uri="{BB962C8B-B14F-4D97-AF65-F5344CB8AC3E}">
        <p14:creationId xmlns:p14="http://schemas.microsoft.com/office/powerpoint/2010/main" val="3909751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27</a:t>
            </a:fld>
            <a:endParaRPr lang="en-US"/>
          </a:p>
        </p:txBody>
      </p:sp>
    </p:spTree>
    <p:extLst>
      <p:ext uri="{BB962C8B-B14F-4D97-AF65-F5344CB8AC3E}">
        <p14:creationId xmlns:p14="http://schemas.microsoft.com/office/powerpoint/2010/main" val="2452503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28</a:t>
            </a:fld>
            <a:endParaRPr lang="en-US"/>
          </a:p>
        </p:txBody>
      </p:sp>
    </p:spTree>
    <p:extLst>
      <p:ext uri="{BB962C8B-B14F-4D97-AF65-F5344CB8AC3E}">
        <p14:creationId xmlns:p14="http://schemas.microsoft.com/office/powerpoint/2010/main" val="505020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29</a:t>
            </a:fld>
            <a:endParaRPr lang="en-US"/>
          </a:p>
        </p:txBody>
      </p:sp>
    </p:spTree>
    <p:extLst>
      <p:ext uri="{BB962C8B-B14F-4D97-AF65-F5344CB8AC3E}">
        <p14:creationId xmlns:p14="http://schemas.microsoft.com/office/powerpoint/2010/main" val="161567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200250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30</a:t>
            </a:fld>
            <a:endParaRPr lang="en-US"/>
          </a:p>
        </p:txBody>
      </p:sp>
    </p:spTree>
    <p:extLst>
      <p:ext uri="{BB962C8B-B14F-4D97-AF65-F5344CB8AC3E}">
        <p14:creationId xmlns:p14="http://schemas.microsoft.com/office/powerpoint/2010/main" val="3800159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31</a:t>
            </a:fld>
            <a:endParaRPr lang="en-US"/>
          </a:p>
        </p:txBody>
      </p:sp>
    </p:spTree>
    <p:extLst>
      <p:ext uri="{BB962C8B-B14F-4D97-AF65-F5344CB8AC3E}">
        <p14:creationId xmlns:p14="http://schemas.microsoft.com/office/powerpoint/2010/main" val="3468312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32</a:t>
            </a:fld>
            <a:endParaRPr lang="en-US"/>
          </a:p>
        </p:txBody>
      </p:sp>
    </p:spTree>
    <p:extLst>
      <p:ext uri="{BB962C8B-B14F-4D97-AF65-F5344CB8AC3E}">
        <p14:creationId xmlns:p14="http://schemas.microsoft.com/office/powerpoint/2010/main" val="2605868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33</a:t>
            </a:fld>
            <a:endParaRPr lang="en-US"/>
          </a:p>
        </p:txBody>
      </p:sp>
    </p:spTree>
    <p:extLst>
      <p:ext uri="{BB962C8B-B14F-4D97-AF65-F5344CB8AC3E}">
        <p14:creationId xmlns:p14="http://schemas.microsoft.com/office/powerpoint/2010/main" val="2837912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34</a:t>
            </a:fld>
            <a:endParaRPr lang="en-US"/>
          </a:p>
        </p:txBody>
      </p:sp>
    </p:spTree>
    <p:extLst>
      <p:ext uri="{BB962C8B-B14F-4D97-AF65-F5344CB8AC3E}">
        <p14:creationId xmlns:p14="http://schemas.microsoft.com/office/powerpoint/2010/main" val="4152735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35</a:t>
            </a:fld>
            <a:endParaRPr lang="en-US"/>
          </a:p>
        </p:txBody>
      </p:sp>
    </p:spTree>
    <p:extLst>
      <p:ext uri="{BB962C8B-B14F-4D97-AF65-F5344CB8AC3E}">
        <p14:creationId xmlns:p14="http://schemas.microsoft.com/office/powerpoint/2010/main" val="3373025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36</a:t>
            </a:fld>
            <a:endParaRPr lang="en-US"/>
          </a:p>
        </p:txBody>
      </p:sp>
    </p:spTree>
    <p:extLst>
      <p:ext uri="{BB962C8B-B14F-4D97-AF65-F5344CB8AC3E}">
        <p14:creationId xmlns:p14="http://schemas.microsoft.com/office/powerpoint/2010/main" val="1965284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37</a:t>
            </a:fld>
            <a:endParaRPr lang="en-US"/>
          </a:p>
        </p:txBody>
      </p:sp>
    </p:spTree>
    <p:extLst>
      <p:ext uri="{BB962C8B-B14F-4D97-AF65-F5344CB8AC3E}">
        <p14:creationId xmlns:p14="http://schemas.microsoft.com/office/powerpoint/2010/main" val="33673504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38</a:t>
            </a:fld>
            <a:endParaRPr lang="en-US"/>
          </a:p>
        </p:txBody>
      </p:sp>
    </p:spTree>
    <p:extLst>
      <p:ext uri="{BB962C8B-B14F-4D97-AF65-F5344CB8AC3E}">
        <p14:creationId xmlns:p14="http://schemas.microsoft.com/office/powerpoint/2010/main" val="33414885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39</a:t>
            </a:fld>
            <a:endParaRPr lang="en-US"/>
          </a:p>
        </p:txBody>
      </p:sp>
    </p:spTree>
    <p:extLst>
      <p:ext uri="{BB962C8B-B14F-4D97-AF65-F5344CB8AC3E}">
        <p14:creationId xmlns:p14="http://schemas.microsoft.com/office/powerpoint/2010/main" val="2168691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36266168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40</a:t>
            </a:fld>
            <a:endParaRPr lang="en-US"/>
          </a:p>
        </p:txBody>
      </p:sp>
    </p:spTree>
    <p:extLst>
      <p:ext uri="{BB962C8B-B14F-4D97-AF65-F5344CB8AC3E}">
        <p14:creationId xmlns:p14="http://schemas.microsoft.com/office/powerpoint/2010/main" val="2587896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41</a:t>
            </a:fld>
            <a:endParaRPr lang="en-US"/>
          </a:p>
        </p:txBody>
      </p:sp>
    </p:spTree>
    <p:extLst>
      <p:ext uri="{BB962C8B-B14F-4D97-AF65-F5344CB8AC3E}">
        <p14:creationId xmlns:p14="http://schemas.microsoft.com/office/powerpoint/2010/main" val="13343181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42</a:t>
            </a:fld>
            <a:endParaRPr lang="en-US"/>
          </a:p>
        </p:txBody>
      </p:sp>
    </p:spTree>
    <p:extLst>
      <p:ext uri="{BB962C8B-B14F-4D97-AF65-F5344CB8AC3E}">
        <p14:creationId xmlns:p14="http://schemas.microsoft.com/office/powerpoint/2010/main" val="33183443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43</a:t>
            </a:fld>
            <a:endParaRPr lang="en-US"/>
          </a:p>
        </p:txBody>
      </p:sp>
    </p:spTree>
    <p:extLst>
      <p:ext uri="{BB962C8B-B14F-4D97-AF65-F5344CB8AC3E}">
        <p14:creationId xmlns:p14="http://schemas.microsoft.com/office/powerpoint/2010/main" val="15202571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44</a:t>
            </a:fld>
            <a:endParaRPr lang="en-US"/>
          </a:p>
        </p:txBody>
      </p:sp>
    </p:spTree>
    <p:extLst>
      <p:ext uri="{BB962C8B-B14F-4D97-AF65-F5344CB8AC3E}">
        <p14:creationId xmlns:p14="http://schemas.microsoft.com/office/powerpoint/2010/main" val="51687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45</a:t>
            </a:fld>
            <a:endParaRPr lang="en-US"/>
          </a:p>
        </p:txBody>
      </p:sp>
    </p:spTree>
    <p:extLst>
      <p:ext uri="{BB962C8B-B14F-4D97-AF65-F5344CB8AC3E}">
        <p14:creationId xmlns:p14="http://schemas.microsoft.com/office/powerpoint/2010/main" val="38282453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46</a:t>
            </a:fld>
            <a:endParaRPr lang="en-US"/>
          </a:p>
        </p:txBody>
      </p:sp>
    </p:spTree>
    <p:extLst>
      <p:ext uri="{BB962C8B-B14F-4D97-AF65-F5344CB8AC3E}">
        <p14:creationId xmlns:p14="http://schemas.microsoft.com/office/powerpoint/2010/main" val="14232592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47</a:t>
            </a:fld>
            <a:endParaRPr lang="en-US"/>
          </a:p>
        </p:txBody>
      </p:sp>
    </p:spTree>
    <p:extLst>
      <p:ext uri="{BB962C8B-B14F-4D97-AF65-F5344CB8AC3E}">
        <p14:creationId xmlns:p14="http://schemas.microsoft.com/office/powerpoint/2010/main" val="7187162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48</a:t>
            </a:fld>
            <a:endParaRPr lang="en-US"/>
          </a:p>
        </p:txBody>
      </p:sp>
    </p:spTree>
    <p:extLst>
      <p:ext uri="{BB962C8B-B14F-4D97-AF65-F5344CB8AC3E}">
        <p14:creationId xmlns:p14="http://schemas.microsoft.com/office/powerpoint/2010/main" val="25606317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49</a:t>
            </a:fld>
            <a:endParaRPr lang="en-US"/>
          </a:p>
        </p:txBody>
      </p:sp>
    </p:spTree>
    <p:extLst>
      <p:ext uri="{BB962C8B-B14F-4D97-AF65-F5344CB8AC3E}">
        <p14:creationId xmlns:p14="http://schemas.microsoft.com/office/powerpoint/2010/main" val="1615067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29160241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50</a:t>
            </a:fld>
            <a:endParaRPr lang="en-US"/>
          </a:p>
        </p:txBody>
      </p:sp>
    </p:spTree>
    <p:extLst>
      <p:ext uri="{BB962C8B-B14F-4D97-AF65-F5344CB8AC3E}">
        <p14:creationId xmlns:p14="http://schemas.microsoft.com/office/powerpoint/2010/main" val="14726386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51</a:t>
            </a:fld>
            <a:endParaRPr lang="en-US"/>
          </a:p>
        </p:txBody>
      </p:sp>
    </p:spTree>
    <p:extLst>
      <p:ext uri="{BB962C8B-B14F-4D97-AF65-F5344CB8AC3E}">
        <p14:creationId xmlns:p14="http://schemas.microsoft.com/office/powerpoint/2010/main" val="4043023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52</a:t>
            </a:fld>
            <a:endParaRPr lang="en-US"/>
          </a:p>
        </p:txBody>
      </p:sp>
    </p:spTree>
    <p:extLst>
      <p:ext uri="{BB962C8B-B14F-4D97-AF65-F5344CB8AC3E}">
        <p14:creationId xmlns:p14="http://schemas.microsoft.com/office/powerpoint/2010/main" val="22745730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53</a:t>
            </a:fld>
            <a:endParaRPr lang="en-US"/>
          </a:p>
        </p:txBody>
      </p:sp>
    </p:spTree>
    <p:extLst>
      <p:ext uri="{BB962C8B-B14F-4D97-AF65-F5344CB8AC3E}">
        <p14:creationId xmlns:p14="http://schemas.microsoft.com/office/powerpoint/2010/main" val="30271373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54</a:t>
            </a:fld>
            <a:endParaRPr lang="en-US"/>
          </a:p>
        </p:txBody>
      </p:sp>
    </p:spTree>
    <p:extLst>
      <p:ext uri="{BB962C8B-B14F-4D97-AF65-F5344CB8AC3E}">
        <p14:creationId xmlns:p14="http://schemas.microsoft.com/office/powerpoint/2010/main" val="19883364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55</a:t>
            </a:fld>
            <a:endParaRPr lang="en-US"/>
          </a:p>
        </p:txBody>
      </p:sp>
    </p:spTree>
    <p:extLst>
      <p:ext uri="{BB962C8B-B14F-4D97-AF65-F5344CB8AC3E}">
        <p14:creationId xmlns:p14="http://schemas.microsoft.com/office/powerpoint/2010/main" val="38748825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56</a:t>
            </a:fld>
            <a:endParaRPr lang="en-US"/>
          </a:p>
        </p:txBody>
      </p:sp>
    </p:spTree>
    <p:extLst>
      <p:ext uri="{BB962C8B-B14F-4D97-AF65-F5344CB8AC3E}">
        <p14:creationId xmlns:p14="http://schemas.microsoft.com/office/powerpoint/2010/main" val="39609093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57</a:t>
            </a:fld>
            <a:endParaRPr lang="en-US"/>
          </a:p>
        </p:txBody>
      </p:sp>
    </p:spTree>
    <p:extLst>
      <p:ext uri="{BB962C8B-B14F-4D97-AF65-F5344CB8AC3E}">
        <p14:creationId xmlns:p14="http://schemas.microsoft.com/office/powerpoint/2010/main" val="8646263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58</a:t>
            </a:fld>
            <a:endParaRPr lang="en-US"/>
          </a:p>
        </p:txBody>
      </p:sp>
    </p:spTree>
    <p:extLst>
      <p:ext uri="{BB962C8B-B14F-4D97-AF65-F5344CB8AC3E}">
        <p14:creationId xmlns:p14="http://schemas.microsoft.com/office/powerpoint/2010/main" val="22531613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59</a:t>
            </a:fld>
            <a:endParaRPr lang="en-US"/>
          </a:p>
        </p:txBody>
      </p:sp>
    </p:spTree>
    <p:extLst>
      <p:ext uri="{BB962C8B-B14F-4D97-AF65-F5344CB8AC3E}">
        <p14:creationId xmlns:p14="http://schemas.microsoft.com/office/powerpoint/2010/main" val="1331347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21937288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60</a:t>
            </a:fld>
            <a:endParaRPr lang="en-US"/>
          </a:p>
        </p:txBody>
      </p:sp>
    </p:spTree>
    <p:extLst>
      <p:ext uri="{BB962C8B-B14F-4D97-AF65-F5344CB8AC3E}">
        <p14:creationId xmlns:p14="http://schemas.microsoft.com/office/powerpoint/2010/main" val="27719697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61</a:t>
            </a:fld>
            <a:endParaRPr lang="en-US"/>
          </a:p>
        </p:txBody>
      </p:sp>
    </p:spTree>
    <p:extLst>
      <p:ext uri="{BB962C8B-B14F-4D97-AF65-F5344CB8AC3E}">
        <p14:creationId xmlns:p14="http://schemas.microsoft.com/office/powerpoint/2010/main" val="41547747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62</a:t>
            </a:fld>
            <a:endParaRPr lang="en-US"/>
          </a:p>
        </p:txBody>
      </p:sp>
    </p:spTree>
    <p:extLst>
      <p:ext uri="{BB962C8B-B14F-4D97-AF65-F5344CB8AC3E}">
        <p14:creationId xmlns:p14="http://schemas.microsoft.com/office/powerpoint/2010/main" val="6792774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63</a:t>
            </a:fld>
            <a:endParaRPr lang="en-US"/>
          </a:p>
        </p:txBody>
      </p:sp>
    </p:spTree>
    <p:extLst>
      <p:ext uri="{BB962C8B-B14F-4D97-AF65-F5344CB8AC3E}">
        <p14:creationId xmlns:p14="http://schemas.microsoft.com/office/powerpoint/2010/main" val="4679076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64</a:t>
            </a:fld>
            <a:endParaRPr lang="en-US"/>
          </a:p>
        </p:txBody>
      </p:sp>
    </p:spTree>
    <p:extLst>
      <p:ext uri="{BB962C8B-B14F-4D97-AF65-F5344CB8AC3E}">
        <p14:creationId xmlns:p14="http://schemas.microsoft.com/office/powerpoint/2010/main" val="37248282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65</a:t>
            </a:fld>
            <a:endParaRPr lang="en-US"/>
          </a:p>
        </p:txBody>
      </p:sp>
    </p:spTree>
    <p:extLst>
      <p:ext uri="{BB962C8B-B14F-4D97-AF65-F5344CB8AC3E}">
        <p14:creationId xmlns:p14="http://schemas.microsoft.com/office/powerpoint/2010/main" val="3268476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66</a:t>
            </a:fld>
            <a:endParaRPr lang="en-US"/>
          </a:p>
        </p:txBody>
      </p:sp>
    </p:spTree>
    <p:extLst>
      <p:ext uri="{BB962C8B-B14F-4D97-AF65-F5344CB8AC3E}">
        <p14:creationId xmlns:p14="http://schemas.microsoft.com/office/powerpoint/2010/main" val="27704726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67</a:t>
            </a:fld>
            <a:endParaRPr lang="en-US"/>
          </a:p>
        </p:txBody>
      </p:sp>
    </p:spTree>
    <p:extLst>
      <p:ext uri="{BB962C8B-B14F-4D97-AF65-F5344CB8AC3E}">
        <p14:creationId xmlns:p14="http://schemas.microsoft.com/office/powerpoint/2010/main" val="17307973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68</a:t>
            </a:fld>
            <a:endParaRPr lang="en-US"/>
          </a:p>
        </p:txBody>
      </p:sp>
    </p:spTree>
    <p:extLst>
      <p:ext uri="{BB962C8B-B14F-4D97-AF65-F5344CB8AC3E}">
        <p14:creationId xmlns:p14="http://schemas.microsoft.com/office/powerpoint/2010/main" val="31358241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69</a:t>
            </a:fld>
            <a:endParaRPr lang="en-US"/>
          </a:p>
        </p:txBody>
      </p:sp>
    </p:spTree>
    <p:extLst>
      <p:ext uri="{BB962C8B-B14F-4D97-AF65-F5344CB8AC3E}">
        <p14:creationId xmlns:p14="http://schemas.microsoft.com/office/powerpoint/2010/main" val="1305228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15389787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70</a:t>
            </a:fld>
            <a:endParaRPr lang="en-US"/>
          </a:p>
        </p:txBody>
      </p:sp>
    </p:spTree>
    <p:extLst>
      <p:ext uri="{BB962C8B-B14F-4D97-AF65-F5344CB8AC3E}">
        <p14:creationId xmlns:p14="http://schemas.microsoft.com/office/powerpoint/2010/main" val="37813724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71</a:t>
            </a:fld>
            <a:endParaRPr lang="en-US"/>
          </a:p>
        </p:txBody>
      </p:sp>
    </p:spTree>
    <p:extLst>
      <p:ext uri="{BB962C8B-B14F-4D97-AF65-F5344CB8AC3E}">
        <p14:creationId xmlns:p14="http://schemas.microsoft.com/office/powerpoint/2010/main" val="39077064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72</a:t>
            </a:fld>
            <a:endParaRPr lang="en-US"/>
          </a:p>
        </p:txBody>
      </p:sp>
    </p:spTree>
    <p:extLst>
      <p:ext uri="{BB962C8B-B14F-4D97-AF65-F5344CB8AC3E}">
        <p14:creationId xmlns:p14="http://schemas.microsoft.com/office/powerpoint/2010/main" val="29838803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73</a:t>
            </a:fld>
            <a:endParaRPr lang="en-US"/>
          </a:p>
        </p:txBody>
      </p:sp>
    </p:spTree>
    <p:extLst>
      <p:ext uri="{BB962C8B-B14F-4D97-AF65-F5344CB8AC3E}">
        <p14:creationId xmlns:p14="http://schemas.microsoft.com/office/powerpoint/2010/main" val="31032110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74</a:t>
            </a:fld>
            <a:endParaRPr lang="en-US"/>
          </a:p>
        </p:txBody>
      </p:sp>
    </p:spTree>
    <p:extLst>
      <p:ext uri="{BB962C8B-B14F-4D97-AF65-F5344CB8AC3E}">
        <p14:creationId xmlns:p14="http://schemas.microsoft.com/office/powerpoint/2010/main" val="953452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75</a:t>
            </a:fld>
            <a:endParaRPr lang="en-US"/>
          </a:p>
        </p:txBody>
      </p:sp>
    </p:spTree>
    <p:extLst>
      <p:ext uri="{BB962C8B-B14F-4D97-AF65-F5344CB8AC3E}">
        <p14:creationId xmlns:p14="http://schemas.microsoft.com/office/powerpoint/2010/main" val="41009124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76</a:t>
            </a:fld>
            <a:endParaRPr lang="en-US"/>
          </a:p>
        </p:txBody>
      </p:sp>
    </p:spTree>
    <p:extLst>
      <p:ext uri="{BB962C8B-B14F-4D97-AF65-F5344CB8AC3E}">
        <p14:creationId xmlns:p14="http://schemas.microsoft.com/office/powerpoint/2010/main" val="11685231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77</a:t>
            </a:fld>
            <a:endParaRPr lang="en-US"/>
          </a:p>
        </p:txBody>
      </p:sp>
    </p:spTree>
    <p:extLst>
      <p:ext uri="{BB962C8B-B14F-4D97-AF65-F5344CB8AC3E}">
        <p14:creationId xmlns:p14="http://schemas.microsoft.com/office/powerpoint/2010/main" val="27452220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78</a:t>
            </a:fld>
            <a:endParaRPr lang="en-US"/>
          </a:p>
        </p:txBody>
      </p:sp>
    </p:spTree>
    <p:extLst>
      <p:ext uri="{BB962C8B-B14F-4D97-AF65-F5344CB8AC3E}">
        <p14:creationId xmlns:p14="http://schemas.microsoft.com/office/powerpoint/2010/main" val="41294915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79</a:t>
            </a:fld>
            <a:endParaRPr lang="en-US"/>
          </a:p>
        </p:txBody>
      </p:sp>
    </p:spTree>
    <p:extLst>
      <p:ext uri="{BB962C8B-B14F-4D97-AF65-F5344CB8AC3E}">
        <p14:creationId xmlns:p14="http://schemas.microsoft.com/office/powerpoint/2010/main" val="2698819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13978768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80</a:t>
            </a:fld>
            <a:endParaRPr lang="en-US"/>
          </a:p>
        </p:txBody>
      </p:sp>
    </p:spTree>
    <p:extLst>
      <p:ext uri="{BB962C8B-B14F-4D97-AF65-F5344CB8AC3E}">
        <p14:creationId xmlns:p14="http://schemas.microsoft.com/office/powerpoint/2010/main" val="128025931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81</a:t>
            </a:fld>
            <a:endParaRPr lang="en-US"/>
          </a:p>
        </p:txBody>
      </p:sp>
    </p:spTree>
    <p:extLst>
      <p:ext uri="{BB962C8B-B14F-4D97-AF65-F5344CB8AC3E}">
        <p14:creationId xmlns:p14="http://schemas.microsoft.com/office/powerpoint/2010/main" val="16722295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82</a:t>
            </a:fld>
            <a:endParaRPr lang="en-US"/>
          </a:p>
        </p:txBody>
      </p:sp>
    </p:spTree>
    <p:extLst>
      <p:ext uri="{BB962C8B-B14F-4D97-AF65-F5344CB8AC3E}">
        <p14:creationId xmlns:p14="http://schemas.microsoft.com/office/powerpoint/2010/main" val="419415036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83</a:t>
            </a:fld>
            <a:endParaRPr lang="en-US"/>
          </a:p>
        </p:txBody>
      </p:sp>
    </p:spTree>
    <p:extLst>
      <p:ext uri="{BB962C8B-B14F-4D97-AF65-F5344CB8AC3E}">
        <p14:creationId xmlns:p14="http://schemas.microsoft.com/office/powerpoint/2010/main" val="41681525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84</a:t>
            </a:fld>
            <a:endParaRPr lang="en-US"/>
          </a:p>
        </p:txBody>
      </p:sp>
    </p:spTree>
    <p:extLst>
      <p:ext uri="{BB962C8B-B14F-4D97-AF65-F5344CB8AC3E}">
        <p14:creationId xmlns:p14="http://schemas.microsoft.com/office/powerpoint/2010/main" val="9359614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85</a:t>
            </a:fld>
            <a:endParaRPr lang="en-US"/>
          </a:p>
        </p:txBody>
      </p:sp>
    </p:spTree>
    <p:extLst>
      <p:ext uri="{BB962C8B-B14F-4D97-AF65-F5344CB8AC3E}">
        <p14:creationId xmlns:p14="http://schemas.microsoft.com/office/powerpoint/2010/main" val="6405802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86</a:t>
            </a:fld>
            <a:endParaRPr lang="en-US"/>
          </a:p>
        </p:txBody>
      </p:sp>
    </p:spTree>
    <p:extLst>
      <p:ext uri="{BB962C8B-B14F-4D97-AF65-F5344CB8AC3E}">
        <p14:creationId xmlns:p14="http://schemas.microsoft.com/office/powerpoint/2010/main" val="275748094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87</a:t>
            </a:fld>
            <a:endParaRPr lang="en-US"/>
          </a:p>
        </p:txBody>
      </p:sp>
    </p:spTree>
    <p:extLst>
      <p:ext uri="{BB962C8B-B14F-4D97-AF65-F5344CB8AC3E}">
        <p14:creationId xmlns:p14="http://schemas.microsoft.com/office/powerpoint/2010/main" val="268493495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88</a:t>
            </a:fld>
            <a:endParaRPr lang="en-US"/>
          </a:p>
        </p:txBody>
      </p:sp>
    </p:spTree>
    <p:extLst>
      <p:ext uri="{BB962C8B-B14F-4D97-AF65-F5344CB8AC3E}">
        <p14:creationId xmlns:p14="http://schemas.microsoft.com/office/powerpoint/2010/main" val="147718283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89</a:t>
            </a:fld>
            <a:endParaRPr lang="en-US"/>
          </a:p>
        </p:txBody>
      </p:sp>
    </p:spTree>
    <p:extLst>
      <p:ext uri="{BB962C8B-B14F-4D97-AF65-F5344CB8AC3E}">
        <p14:creationId xmlns:p14="http://schemas.microsoft.com/office/powerpoint/2010/main" val="1644414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193443309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90</a:t>
            </a:fld>
            <a:endParaRPr lang="en-US"/>
          </a:p>
        </p:txBody>
      </p:sp>
    </p:spTree>
    <p:extLst>
      <p:ext uri="{BB962C8B-B14F-4D97-AF65-F5344CB8AC3E}">
        <p14:creationId xmlns:p14="http://schemas.microsoft.com/office/powerpoint/2010/main" val="58447998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91</a:t>
            </a:fld>
            <a:endParaRPr lang="en-US"/>
          </a:p>
        </p:txBody>
      </p:sp>
    </p:spTree>
    <p:extLst>
      <p:ext uri="{BB962C8B-B14F-4D97-AF65-F5344CB8AC3E}">
        <p14:creationId xmlns:p14="http://schemas.microsoft.com/office/powerpoint/2010/main" val="266346513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92</a:t>
            </a:fld>
            <a:endParaRPr lang="en-US"/>
          </a:p>
        </p:txBody>
      </p:sp>
    </p:spTree>
    <p:extLst>
      <p:ext uri="{BB962C8B-B14F-4D97-AF65-F5344CB8AC3E}">
        <p14:creationId xmlns:p14="http://schemas.microsoft.com/office/powerpoint/2010/main" val="284631206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93</a:t>
            </a:fld>
            <a:endParaRPr lang="en-US"/>
          </a:p>
        </p:txBody>
      </p:sp>
    </p:spTree>
    <p:extLst>
      <p:ext uri="{BB962C8B-B14F-4D97-AF65-F5344CB8AC3E}">
        <p14:creationId xmlns:p14="http://schemas.microsoft.com/office/powerpoint/2010/main" val="14119420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94</a:t>
            </a:fld>
            <a:endParaRPr lang="en-US"/>
          </a:p>
        </p:txBody>
      </p:sp>
    </p:spTree>
    <p:extLst>
      <p:ext uri="{BB962C8B-B14F-4D97-AF65-F5344CB8AC3E}">
        <p14:creationId xmlns:p14="http://schemas.microsoft.com/office/powerpoint/2010/main" val="173100982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95</a:t>
            </a:fld>
            <a:endParaRPr lang="en-US"/>
          </a:p>
        </p:txBody>
      </p:sp>
    </p:spTree>
    <p:extLst>
      <p:ext uri="{BB962C8B-B14F-4D97-AF65-F5344CB8AC3E}">
        <p14:creationId xmlns:p14="http://schemas.microsoft.com/office/powerpoint/2010/main" val="349602366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96</a:t>
            </a:fld>
            <a:endParaRPr lang="en-US"/>
          </a:p>
        </p:txBody>
      </p:sp>
    </p:spTree>
    <p:extLst>
      <p:ext uri="{BB962C8B-B14F-4D97-AF65-F5344CB8AC3E}">
        <p14:creationId xmlns:p14="http://schemas.microsoft.com/office/powerpoint/2010/main" val="246381229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97</a:t>
            </a:fld>
            <a:endParaRPr lang="en-US"/>
          </a:p>
        </p:txBody>
      </p:sp>
    </p:spTree>
    <p:extLst>
      <p:ext uri="{BB962C8B-B14F-4D97-AF65-F5344CB8AC3E}">
        <p14:creationId xmlns:p14="http://schemas.microsoft.com/office/powerpoint/2010/main" val="33360257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98</a:t>
            </a:fld>
            <a:endParaRPr lang="en-US"/>
          </a:p>
        </p:txBody>
      </p:sp>
    </p:spTree>
    <p:extLst>
      <p:ext uri="{BB962C8B-B14F-4D97-AF65-F5344CB8AC3E}">
        <p14:creationId xmlns:p14="http://schemas.microsoft.com/office/powerpoint/2010/main" val="33808076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99</a:t>
            </a:fld>
            <a:endParaRPr lang="en-US"/>
          </a:p>
        </p:txBody>
      </p:sp>
    </p:spTree>
    <p:extLst>
      <p:ext uri="{BB962C8B-B14F-4D97-AF65-F5344CB8AC3E}">
        <p14:creationId xmlns:p14="http://schemas.microsoft.com/office/powerpoint/2010/main" val="2460112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448" y="1828800"/>
            <a:ext cx="7317105"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913449" y="5029200"/>
            <a:ext cx="5887983"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reeform 4"/>
          <p:cNvSpPr>
            <a:spLocks noEditPoints="1"/>
          </p:cNvSpPr>
          <p:nvPr/>
        </p:nvSpPr>
        <p:spPr bwMode="auto">
          <a:xfrm>
            <a:off x="2854672" y="0"/>
            <a:ext cx="6286947"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sz="1800">
              <a:solidFill>
                <a:schemeClr val="lt1"/>
              </a:solidFill>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10/10/2016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1601153"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3448" y="685800"/>
            <a:ext cx="5563552"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10/10/2016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10/10/2016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3449" y="3429001"/>
            <a:ext cx="7317105"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910100" y="685802"/>
            <a:ext cx="5891331"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10/10/2016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25200" y="1828800"/>
            <a:ext cx="3532470"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98083" y="1828800"/>
            <a:ext cx="3532470"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10/10/2016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3448" y="1828800"/>
            <a:ext cx="353279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448" y="2743201"/>
            <a:ext cx="353279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97764" y="1828800"/>
            <a:ext cx="353279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97764" y="2743201"/>
            <a:ext cx="353279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10/10/2016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10/10/2016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10/10/2016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513294" y="685800"/>
            <a:ext cx="2915409"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4400506" y="685800"/>
            <a:ext cx="4230202"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13294" y="4876800"/>
            <a:ext cx="2915409"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10/10/2016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388602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2" name="Title 1"/>
          <p:cNvSpPr>
            <a:spLocks noGrp="1"/>
          </p:cNvSpPr>
          <p:nvPr>
            <p:ph type="title"/>
          </p:nvPr>
        </p:nvSpPr>
        <p:spPr>
          <a:xfrm>
            <a:off x="513294" y="685800"/>
            <a:ext cx="2915409"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4400506" y="685800"/>
            <a:ext cx="4230202"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513294" y="4876800"/>
            <a:ext cx="2915409"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10/10/2016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449" y="274638"/>
            <a:ext cx="7317105"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913449" y="1828800"/>
            <a:ext cx="7317105"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115452" y="6448427"/>
            <a:ext cx="1047467"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10/10/2016</a:t>
            </a:fld>
            <a:endParaRPr/>
          </a:p>
        </p:txBody>
      </p:sp>
      <p:sp>
        <p:nvSpPr>
          <p:cNvPr id="5" name="Footer Placeholder 4"/>
          <p:cNvSpPr>
            <a:spLocks noGrp="1"/>
          </p:cNvSpPr>
          <p:nvPr>
            <p:ph type="ftr" sz="quarter" idx="3"/>
          </p:nvPr>
        </p:nvSpPr>
        <p:spPr>
          <a:xfrm>
            <a:off x="906863" y="6448427"/>
            <a:ext cx="4979929"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7373079" y="6448427"/>
            <a:ext cx="857474"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9.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package" Target="../embeddings/Microsoft_Excel_Worksheet.xlsx"/></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7065" y="278337"/>
            <a:ext cx="7317105" cy="1219200"/>
          </a:xfrm>
        </p:spPr>
        <p:txBody>
          <a:bodyPr anchor="t">
            <a:normAutofit/>
          </a:bodyPr>
          <a:lstStyle/>
          <a:p>
            <a:r>
              <a:rPr lang="en-US" sz="6000" b="1" dirty="0">
                <a:latin typeface="Times New Roman" panose="02020603050405020304" pitchFamily="18" charset="0"/>
                <a:cs typeface="Times New Roman" panose="02020603050405020304" pitchFamily="18" charset="0"/>
              </a:rPr>
              <a:t>Welcome!</a:t>
            </a:r>
          </a:p>
        </p:txBody>
      </p:sp>
      <p:sp>
        <p:nvSpPr>
          <p:cNvPr id="3" name="Subtitle 2"/>
          <p:cNvSpPr>
            <a:spLocks noGrp="1"/>
          </p:cNvSpPr>
          <p:nvPr>
            <p:ph type="subTitle" idx="1"/>
          </p:nvPr>
        </p:nvSpPr>
        <p:spPr>
          <a:xfrm>
            <a:off x="304800" y="4953000"/>
            <a:ext cx="5455742" cy="1828800"/>
          </a:xfrm>
        </p:spPr>
        <p:txBody>
          <a:bodyPr>
            <a:normAutofit/>
          </a:bodyPr>
          <a:lstStyle/>
          <a:p>
            <a:pPr>
              <a:tabLst>
                <a:tab pos="457200" algn="l"/>
              </a:tabLst>
            </a:pPr>
            <a:r>
              <a:rPr lang="en-US" sz="2400" b="1" dirty="0">
                <a:latin typeface="Times New Roman" panose="02020603050405020304" pitchFamily="18" charset="0"/>
                <a:cs typeface="Times New Roman" panose="02020603050405020304" pitchFamily="18" charset="0"/>
              </a:rPr>
              <a:t>Housekeeping: Creature comforts   	(Bathrooms, etc.)</a:t>
            </a:r>
          </a:p>
          <a:p>
            <a:r>
              <a:rPr lang="en-US" sz="2400" b="1" dirty="0">
                <a:latin typeface="Times New Roman" panose="02020603050405020304" pitchFamily="18" charset="0"/>
                <a:cs typeface="Times New Roman" panose="02020603050405020304" pitchFamily="18" charset="0"/>
              </a:rPr>
              <a:t>Eat lunch during the seminar</a:t>
            </a:r>
          </a:p>
          <a:p>
            <a:pPr>
              <a:tabLst>
                <a:tab pos="403225" algn="l"/>
              </a:tabLst>
            </a:pPr>
            <a:r>
              <a:rPr lang="en-US" sz="2400" b="1" dirty="0">
                <a:latin typeface="Times New Roman" panose="02020603050405020304" pitchFamily="18" charset="0"/>
                <a:cs typeface="Times New Roman" panose="02020603050405020304" pitchFamily="18" charset="0"/>
              </a:rPr>
              <a:t>Interactive Style: Please feel free to ask 	questions or make comment as we go</a:t>
            </a:r>
          </a:p>
        </p:txBody>
      </p:sp>
      <p:pic>
        <p:nvPicPr>
          <p:cNvPr id="1026" name="Picture 2" descr="Image result for Star of Da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2624" y="41529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sra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800600"/>
            <a:ext cx="252448"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israel land"/>
          <p:cNvSpPr>
            <a:spLocks noChangeAspect="1" noChangeArrowheads="1"/>
          </p:cNvSpPr>
          <p:nvPr/>
        </p:nvSpPr>
        <p:spPr bwMode="auto">
          <a:xfrm>
            <a:off x="155575" y="-1790700"/>
            <a:ext cx="6657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israel la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2350" y="1497537"/>
            <a:ext cx="3962400" cy="19224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35035" cy="646331"/>
          </a:xfrm>
          <a:prstGeom prst="rect">
            <a:avLst/>
          </a:prstGeom>
        </p:spPr>
        <p:txBody>
          <a:bodyPr wrap="square">
            <a:spAutoFit/>
          </a:bodyPr>
          <a:lstStyle/>
          <a:p>
            <a:pPr algn="ctr"/>
            <a:r>
              <a:rPr lang="en-US" sz="3600" b="1" dirty="0">
                <a:latin typeface="Times New Roman" panose="02020603050405020304" pitchFamily="18" charset="0"/>
                <a:ea typeface="Times New Roman" panose="02020603050405020304" pitchFamily="18" charset="0"/>
              </a:rPr>
              <a:t>Psalm 122  A pilgrimage song. Of David</a:t>
            </a:r>
            <a:endParaRPr lang="en-US" sz="2800" b="1" i="1" dirty="0">
              <a:latin typeface="Times New Roman" panose="02020603050405020304" pitchFamily="18" charset="0"/>
              <a:ea typeface="Times New Roman" panose="02020603050405020304" pitchFamily="18" charset="0"/>
            </a:endParaRPr>
          </a:p>
        </p:txBody>
      </p:sp>
      <p:sp>
        <p:nvSpPr>
          <p:cNvPr id="8" name="Rectangle 7"/>
          <p:cNvSpPr/>
          <p:nvPr/>
        </p:nvSpPr>
        <p:spPr>
          <a:xfrm>
            <a:off x="76200" y="1447800"/>
            <a:ext cx="9058835" cy="2308324"/>
          </a:xfrm>
          <a:prstGeom prst="rect">
            <a:avLst/>
          </a:prstGeom>
        </p:spPr>
        <p:txBody>
          <a:bodyPr wrap="square">
            <a:spAutoFit/>
          </a:bodyPr>
          <a:lstStyle/>
          <a:p>
            <a:r>
              <a:rPr lang="en-US" sz="2400" baseline="30000" dirty="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I rejoiced with those who said to me,  </a:t>
            </a:r>
            <a:r>
              <a:rPr lang="en-US" sz="2400" b="1"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“Let’s go to the Lord’s house!”</a:t>
            </a:r>
          </a:p>
          <a:p>
            <a:r>
              <a:rPr lang="en-US" sz="2400" baseline="30000" dirty="0">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Now our feet are standing		   </a:t>
            </a:r>
            <a:r>
              <a:rPr lang="en-US" sz="2400" b="1"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in your gates, Jerusalem!</a:t>
            </a:r>
          </a:p>
          <a:p>
            <a:r>
              <a:rPr lang="en-US" sz="2400" baseline="30000" dirty="0">
                <a:latin typeface="Times New Roman" panose="02020603050405020304" pitchFamily="18" charset="0"/>
                <a:cs typeface="Times New Roman" panose="02020603050405020304" pitchFamily="18" charset="0"/>
              </a:rPr>
              <a:t>3 </a:t>
            </a:r>
            <a:r>
              <a:rPr lang="en-US" sz="2400" dirty="0">
                <a:latin typeface="Times New Roman" panose="02020603050405020304" pitchFamily="18" charset="0"/>
                <a:cs typeface="Times New Roman" panose="02020603050405020304" pitchFamily="18" charset="0"/>
              </a:rPr>
              <a:t>Jerusalem is built like a city		   </a:t>
            </a:r>
            <a:r>
              <a:rPr lang="en-US" sz="2400" b="1"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joined together in unity.</a:t>
            </a:r>
          </a:p>
          <a:p>
            <a:r>
              <a:rPr lang="en-US" sz="2400" baseline="300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That is where the tribes go up—	   </a:t>
            </a:r>
            <a:r>
              <a:rPr lang="en-US" sz="2400" b="1"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the Lord’s tribes!</a:t>
            </a:r>
          </a:p>
          <a:p>
            <a:r>
              <a:rPr lang="en-US" sz="2400" dirty="0">
                <a:latin typeface="Times New Roman" panose="02020603050405020304" pitchFamily="18" charset="0"/>
                <a:cs typeface="Times New Roman" panose="02020603050405020304" pitchFamily="18" charset="0"/>
              </a:rPr>
              <a:t>It is the law for Israel			   </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to give thanks there to the 					        Lord’s name,</a:t>
            </a:r>
          </a:p>
        </p:txBody>
      </p:sp>
    </p:spTree>
    <p:extLst>
      <p:ext uri="{BB962C8B-B14F-4D97-AF65-F5344CB8AC3E}">
        <p14:creationId xmlns:p14="http://schemas.microsoft.com/office/powerpoint/2010/main" val="113965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0800000" scaled="1"/>
          <a:tileRect/>
        </a:gradFill>
        <a:effectLst/>
      </p:bgPr>
    </p:bg>
    <p:spTree>
      <p:nvGrpSpPr>
        <p:cNvPr id="1" name=""/>
        <p:cNvGrpSpPr/>
        <p:nvPr/>
      </p:nvGrpSpPr>
      <p:grpSpPr>
        <a:xfrm>
          <a:off x="0" y="0"/>
          <a:ext cx="0" cy="0"/>
          <a:chOff x="0" y="0"/>
          <a:chExt cx="0" cy="0"/>
        </a:xfrm>
      </p:grpSpPr>
      <p:pic>
        <p:nvPicPr>
          <p:cNvPr id="3" name="Picture 2" descr="http://www.bible-history.com/maps/images/1_kings_empire_david_solomon.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00300" y="134907"/>
            <a:ext cx="4343400" cy="65881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81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 y="22860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Important Locations during </a:t>
            </a:r>
          </a:p>
          <a:p>
            <a:pPr algn="ctr"/>
            <a:r>
              <a:rPr lang="en-US" sz="4000" b="1" dirty="0">
                <a:latin typeface="Times New Roman" panose="02020603050405020304" pitchFamily="18" charset="0"/>
                <a:ea typeface="Times New Roman" panose="02020603050405020304" pitchFamily="18" charset="0"/>
              </a:rPr>
              <a:t>the Reign of David</a:t>
            </a:r>
          </a:p>
        </p:txBody>
      </p:sp>
      <p:sp>
        <p:nvSpPr>
          <p:cNvPr id="5" name="Rectangle 4"/>
          <p:cNvSpPr/>
          <p:nvPr/>
        </p:nvSpPr>
        <p:spPr>
          <a:xfrm>
            <a:off x="228600" y="1752600"/>
            <a:ext cx="8686800" cy="4832092"/>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Bethlehem</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 Samuel came to find David here	</a:t>
            </a:r>
            <a:r>
              <a:rPr lang="en-US" sz="2400" dirty="0">
                <a:latin typeface="Times New Roman" panose="02020603050405020304" pitchFamily="18" charset="0"/>
                <a:cs typeface="Times New Roman" panose="02020603050405020304" pitchFamily="18" charset="0"/>
              </a:rPr>
              <a:t>1 Samuel 16:34,11-13</a:t>
            </a:r>
          </a:p>
          <a:p>
            <a:r>
              <a:rPr lang="en-US" sz="2800" dirty="0">
                <a:latin typeface="Times New Roman" panose="02020603050405020304" pitchFamily="18" charset="0"/>
                <a:cs typeface="Times New Roman" panose="02020603050405020304" pitchFamily="18" charset="0"/>
              </a:rPr>
              <a:t>  - David shepherd here			1 Samuel 17:15</a:t>
            </a:r>
          </a:p>
          <a:p>
            <a:r>
              <a:rPr lang="en-US" sz="2800" dirty="0">
                <a:latin typeface="Times New Roman" panose="02020603050405020304" pitchFamily="18" charset="0"/>
                <a:cs typeface="Times New Roman" panose="02020603050405020304" pitchFamily="18" charset="0"/>
              </a:rPr>
              <a:t>  - David from here				1 Samuel 16:1,4,18; 						17:12,15,58;20:6</a:t>
            </a:r>
          </a:p>
          <a:p>
            <a:r>
              <a:rPr lang="en-US" sz="2800" dirty="0">
                <a:latin typeface="Times New Roman" panose="02020603050405020304" pitchFamily="18" charset="0"/>
                <a:cs typeface="Times New Roman" panose="02020603050405020304" pitchFamily="18" charset="0"/>
              </a:rPr>
              <a:t>  - David desired a drink from the well here when in exile	</a:t>
            </a:r>
          </a:p>
          <a:p>
            <a:r>
              <a:rPr lang="en-US" sz="2800" dirty="0">
                <a:latin typeface="Times New Roman" panose="02020603050405020304" pitchFamily="18" charset="0"/>
                <a:cs typeface="Times New Roman" panose="02020603050405020304" pitchFamily="18" charset="0"/>
              </a:rPr>
              <a:t>						2 Samuel 23:14-17</a:t>
            </a:r>
          </a:p>
          <a:p>
            <a:r>
              <a:rPr lang="en-US" sz="2800" dirty="0">
                <a:latin typeface="Times New Roman" panose="02020603050405020304" pitchFamily="18" charset="0"/>
                <a:cs typeface="Times New Roman" panose="02020603050405020304" pitchFamily="18" charset="0"/>
              </a:rPr>
              <a:t>					1 Chronicles 11:16-19</a:t>
            </a:r>
          </a:p>
          <a:p>
            <a:r>
              <a:rPr lang="en-US" sz="2800" b="1" dirty="0">
                <a:latin typeface="Times New Roman" panose="02020603050405020304" pitchFamily="18" charset="0"/>
                <a:cs typeface="Times New Roman" panose="02020603050405020304" pitchFamily="18" charset="0"/>
              </a:rPr>
              <a:t>Desert of Judah </a:t>
            </a:r>
            <a:r>
              <a:rPr lang="en-US" sz="2800" dirty="0">
                <a:latin typeface="Times New Roman" panose="02020603050405020304" pitchFamily="18" charset="0"/>
                <a:cs typeface="Times New Roman" panose="02020603050405020304" pitchFamily="18" charset="0"/>
              </a:rPr>
              <a:t>- David hid here from Saul	1 Samuel 23ff</a:t>
            </a:r>
          </a:p>
          <a:p>
            <a:r>
              <a:rPr lang="en-US" sz="2800" b="1" dirty="0">
                <a:latin typeface="Times New Roman" panose="02020603050405020304" pitchFamily="18" charset="0"/>
                <a:cs typeface="Times New Roman" panose="02020603050405020304" pitchFamily="18" charset="0"/>
              </a:rPr>
              <a:t>Gath</a:t>
            </a:r>
            <a:r>
              <a:rPr lang="en-US" sz="2800" dirty="0">
                <a:latin typeface="Times New Roman" panose="02020603050405020304" pitchFamily="18" charset="0"/>
                <a:cs typeface="Times New Roman" panose="02020603050405020304" pitchFamily="18" charset="0"/>
              </a:rPr>
              <a:t> of the Philistines - Goliath from here, </a:t>
            </a:r>
          </a:p>
          <a:p>
            <a:r>
              <a:rPr lang="en-US" sz="2800" dirty="0">
                <a:latin typeface="Times New Roman" panose="02020603050405020304" pitchFamily="18" charset="0"/>
                <a:cs typeface="Times New Roman" panose="02020603050405020304" pitchFamily="18" charset="0"/>
              </a:rPr>
              <a:t>  David lived here				1 Samuel 17, 21, 27</a:t>
            </a:r>
          </a:p>
        </p:txBody>
      </p:sp>
    </p:spTree>
    <p:extLst>
      <p:ext uri="{BB962C8B-B14F-4D97-AF65-F5344CB8AC3E}">
        <p14:creationId xmlns:p14="http://schemas.microsoft.com/office/powerpoint/2010/main" val="44346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 y="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Important Locations during </a:t>
            </a:r>
          </a:p>
          <a:p>
            <a:pPr algn="ctr"/>
            <a:r>
              <a:rPr lang="en-US" sz="4000" b="1" dirty="0">
                <a:latin typeface="Times New Roman" panose="02020603050405020304" pitchFamily="18" charset="0"/>
                <a:ea typeface="Times New Roman" panose="02020603050405020304" pitchFamily="18" charset="0"/>
              </a:rPr>
              <a:t>the Reign of David</a:t>
            </a:r>
          </a:p>
        </p:txBody>
      </p:sp>
      <p:sp>
        <p:nvSpPr>
          <p:cNvPr id="5" name="Rectangle 4"/>
          <p:cNvSpPr/>
          <p:nvPr/>
        </p:nvSpPr>
        <p:spPr>
          <a:xfrm>
            <a:off x="228600" y="1595021"/>
            <a:ext cx="8686800" cy="5262979"/>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Hebron </a:t>
            </a:r>
          </a:p>
          <a:p>
            <a:r>
              <a:rPr lang="en-US" sz="2400" dirty="0">
                <a:latin typeface="Times New Roman" panose="02020603050405020304" pitchFamily="18" charset="0"/>
                <a:cs typeface="Times New Roman" panose="02020603050405020304" pitchFamily="18" charset="0"/>
              </a:rPr>
              <a:t>  - David’s first capital city		2 Samuel 2:1-4,10,11; </a:t>
            </a:r>
          </a:p>
          <a:p>
            <a:r>
              <a:rPr lang="en-US" sz="2400" dirty="0">
                <a:latin typeface="Times New Roman" panose="02020603050405020304" pitchFamily="18" charset="0"/>
                <a:cs typeface="Times New Roman" panose="02020603050405020304" pitchFamily="18" charset="0"/>
              </a:rPr>
              <a:t>						5:1-5; 1 Kings 2:11</a:t>
            </a:r>
          </a:p>
          <a:p>
            <a:r>
              <a:rPr lang="en-US" sz="2400" dirty="0">
                <a:latin typeface="Times New Roman" panose="02020603050405020304" pitchFamily="18" charset="0"/>
                <a:cs typeface="Times New Roman" panose="02020603050405020304" pitchFamily="18" charset="0"/>
              </a:rPr>
              <a:t>  -Joab killed Abner				2 Samuel 4:5-12</a:t>
            </a:r>
          </a:p>
          <a:p>
            <a:r>
              <a:rPr lang="en-US" sz="2400" dirty="0">
                <a:latin typeface="Times New Roman" panose="02020603050405020304" pitchFamily="18" charset="0"/>
                <a:cs typeface="Times New Roman" panose="02020603050405020304" pitchFamily="18" charset="0"/>
              </a:rPr>
              <a:t>  -Absalom organized a revolt against his father David</a:t>
            </a:r>
          </a:p>
          <a:p>
            <a:r>
              <a:rPr lang="en-US" sz="2400" dirty="0">
                <a:latin typeface="Times New Roman" panose="02020603050405020304" pitchFamily="18" charset="0"/>
                <a:cs typeface="Times New Roman" panose="02020603050405020304" pitchFamily="18" charset="0"/>
              </a:rPr>
              <a:t>						2 Samuel 15:7-12</a:t>
            </a:r>
          </a:p>
          <a:p>
            <a:r>
              <a:rPr lang="en-US" sz="2400" b="1" dirty="0">
                <a:latin typeface="Times New Roman" panose="02020603050405020304" pitchFamily="18" charset="0"/>
                <a:cs typeface="Times New Roman" panose="02020603050405020304" pitchFamily="18" charset="0"/>
              </a:rPr>
              <a:t>Jerusalem</a:t>
            </a:r>
            <a:r>
              <a:rPr lang="en-US" sz="2400" dirty="0">
                <a:latin typeface="Times New Roman" panose="02020603050405020304" pitchFamily="18" charset="0"/>
                <a:cs typeface="Times New Roman" panose="02020603050405020304" pitchFamily="18" charset="0"/>
              </a:rPr>
              <a:t> - David made this the country’s capital	2 Samuel 5</a:t>
            </a:r>
          </a:p>
          <a:p>
            <a:r>
              <a:rPr lang="en-US" sz="2400" b="1" dirty="0">
                <a:latin typeface="Times New Roman" panose="02020603050405020304" pitchFamily="18" charset="0"/>
                <a:cs typeface="Times New Roman" panose="02020603050405020304" pitchFamily="18" charset="0"/>
              </a:rPr>
              <a:t>Mount Moriah </a:t>
            </a:r>
            <a:r>
              <a:rPr lang="en-US" sz="2400" dirty="0">
                <a:latin typeface="Times New Roman" panose="02020603050405020304" pitchFamily="18" charset="0"/>
                <a:cs typeface="Times New Roman" panose="02020603050405020304" pitchFamily="18" charset="0"/>
              </a:rPr>
              <a:t>(Temple Mount) </a:t>
            </a:r>
          </a:p>
          <a:p>
            <a:r>
              <a:rPr lang="en-US" sz="2400" dirty="0">
                <a:latin typeface="Times New Roman" panose="02020603050405020304" pitchFamily="18" charset="0"/>
                <a:cs typeface="Times New Roman" panose="02020603050405020304" pitchFamily="18" charset="0"/>
              </a:rPr>
              <a:t>  - Purchased by David</a:t>
            </a:r>
          </a:p>
          <a:p>
            <a:r>
              <a:rPr lang="en-US" sz="2400" dirty="0">
                <a:latin typeface="Times New Roman" panose="02020603050405020304" pitchFamily="18" charset="0"/>
                <a:cs typeface="Times New Roman" panose="02020603050405020304" pitchFamily="18" charset="0"/>
              </a:rPr>
              <a:t>  - Built an altar, offered burnt offerings, </a:t>
            </a:r>
          </a:p>
          <a:p>
            <a:r>
              <a:rPr lang="en-US" sz="2400" dirty="0">
                <a:latin typeface="Times New Roman" panose="02020603050405020304" pitchFamily="18" charset="0"/>
                <a:cs typeface="Times New Roman" panose="02020603050405020304" pitchFamily="18" charset="0"/>
              </a:rPr>
              <a:t>	staying off a great plague		2 Sam. 24:15-25</a:t>
            </a:r>
          </a:p>
          <a:p>
            <a:r>
              <a:rPr lang="en-US" sz="2400" dirty="0">
                <a:latin typeface="Times New Roman" panose="02020603050405020304" pitchFamily="18" charset="0"/>
                <a:cs typeface="Times New Roman" panose="02020603050405020304" pitchFamily="18" charset="0"/>
              </a:rPr>
              <a:t>  - Here David gathered supplies for the Temple of God which 	Solomon built		1 Chr. 21:18-22:5, 2 Chr. 3:1-7,11</a:t>
            </a:r>
          </a:p>
          <a:p>
            <a:r>
              <a:rPr lang="en-US" sz="2400" b="1" dirty="0" err="1">
                <a:latin typeface="Times New Roman" panose="02020603050405020304" pitchFamily="18" charset="0"/>
                <a:cs typeface="Times New Roman" panose="02020603050405020304" pitchFamily="18" charset="0"/>
              </a:rPr>
              <a:t>Ziklag</a:t>
            </a:r>
            <a:r>
              <a:rPr lang="en-US" sz="2400" dirty="0">
                <a:latin typeface="Times New Roman" panose="02020603050405020304" pitchFamily="18" charset="0"/>
                <a:cs typeface="Times New Roman" panose="02020603050405020304" pitchFamily="18" charset="0"/>
              </a:rPr>
              <a:t> - David lived here until Saul’s death 	1 Samuel 27-30</a:t>
            </a:r>
          </a:p>
        </p:txBody>
      </p:sp>
    </p:spTree>
    <p:extLst>
      <p:ext uri="{BB962C8B-B14F-4D97-AF65-F5344CB8AC3E}">
        <p14:creationId xmlns:p14="http://schemas.microsoft.com/office/powerpoint/2010/main" val="319849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 y="1524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Archeology: The Hebrew Language</a:t>
            </a:r>
          </a:p>
        </p:txBody>
      </p:sp>
      <p:sp>
        <p:nvSpPr>
          <p:cNvPr id="5" name="Rectangle 4"/>
          <p:cNvSpPr/>
          <p:nvPr/>
        </p:nvSpPr>
        <p:spPr>
          <a:xfrm>
            <a:off x="76200" y="4419600"/>
            <a:ext cx="9067800" cy="2308324"/>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In 2012 Archaeologists discovered in Israel a pottery shard of the earliest known Hebrew writing, a 10th century BCE inscription dating from the reign of King David. The finding could mean the Hebrew Bible was written centuries earlier than scientists thought. Scholars have pinned the writing of the Hebrew Bible to the sixth century B.C. This ancient text puts the origin four centuries earlier than that. </a:t>
            </a:r>
          </a:p>
        </p:txBody>
      </p:sp>
      <p:pic>
        <p:nvPicPr>
          <p:cNvPr id="62466" name="Picture 2" descr="Image result for http://historythings.com/new archaeological evidence kingdom da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115942"/>
            <a:ext cx="4267200" cy="3200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12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 y="1524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Archeology: The Hebrew Language</a:t>
            </a:r>
          </a:p>
        </p:txBody>
      </p:sp>
      <p:sp>
        <p:nvSpPr>
          <p:cNvPr id="5" name="Rectangle 4"/>
          <p:cNvSpPr/>
          <p:nvPr/>
        </p:nvSpPr>
        <p:spPr>
          <a:xfrm>
            <a:off x="76200" y="4419600"/>
            <a:ext cx="9067800" cy="2308324"/>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ancient inscription reads (in English):</a:t>
            </a:r>
          </a:p>
          <a:p>
            <a:r>
              <a:rPr lang="en-US" sz="2400" dirty="0">
                <a:latin typeface="Times New Roman" panose="02020603050405020304" pitchFamily="18" charset="0"/>
                <a:cs typeface="Times New Roman" panose="02020603050405020304" pitchFamily="18" charset="0"/>
              </a:rPr>
              <a:t>1' you shall not do [it], but worship the [Lord].</a:t>
            </a:r>
          </a:p>
          <a:p>
            <a:r>
              <a:rPr lang="en-US" sz="2400" dirty="0">
                <a:latin typeface="Times New Roman" panose="02020603050405020304" pitchFamily="18" charset="0"/>
                <a:cs typeface="Times New Roman" panose="02020603050405020304" pitchFamily="18" charset="0"/>
              </a:rPr>
              <a:t>2' Judge the </a:t>
            </a:r>
            <a:r>
              <a:rPr lang="en-US" sz="2400" dirty="0" err="1">
                <a:latin typeface="Times New Roman" panose="02020603050405020304" pitchFamily="18" charset="0"/>
                <a:cs typeface="Times New Roman" panose="02020603050405020304" pitchFamily="18" charset="0"/>
              </a:rPr>
              <a:t>sla</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cs typeface="Times New Roman" panose="02020603050405020304" pitchFamily="18" charset="0"/>
              </a:rPr>
              <a:t>] and the </a:t>
            </a:r>
            <a:r>
              <a:rPr lang="en-US" sz="2400" dirty="0" err="1">
                <a:latin typeface="Times New Roman" panose="02020603050405020304" pitchFamily="18" charset="0"/>
                <a:cs typeface="Times New Roman" panose="02020603050405020304" pitchFamily="18" charset="0"/>
              </a:rPr>
              <a:t>wid</a:t>
            </a:r>
            <a:r>
              <a:rPr lang="en-US" sz="2400" dirty="0">
                <a:latin typeface="Times New Roman" panose="02020603050405020304" pitchFamily="18" charset="0"/>
                <a:cs typeface="Times New Roman" panose="02020603050405020304" pitchFamily="18" charset="0"/>
              </a:rPr>
              <a:t>[ow] / Judge the </a:t>
            </a:r>
            <a:r>
              <a:rPr lang="en-US" sz="2400" dirty="0" err="1">
                <a:latin typeface="Times New Roman" panose="02020603050405020304" pitchFamily="18" charset="0"/>
                <a:cs typeface="Times New Roman" panose="02020603050405020304" pitchFamily="18" charset="0"/>
              </a:rPr>
              <a:t>orph</a:t>
            </a:r>
            <a:r>
              <a:rPr lang="en-US" sz="2400" dirty="0">
                <a:latin typeface="Times New Roman" panose="02020603050405020304" pitchFamily="18" charset="0"/>
                <a:cs typeface="Times New Roman" panose="02020603050405020304" pitchFamily="18" charset="0"/>
              </a:rPr>
              <a:t>[an]</a:t>
            </a:r>
          </a:p>
          <a:p>
            <a:r>
              <a:rPr lang="en-US" sz="2400" dirty="0">
                <a:latin typeface="Times New Roman" panose="02020603050405020304" pitchFamily="18" charset="0"/>
                <a:cs typeface="Times New Roman" panose="02020603050405020304" pitchFamily="18" charset="0"/>
              </a:rPr>
              <a:t>3' [and] the stranger. [Pl]</a:t>
            </a:r>
            <a:r>
              <a:rPr lang="en-US" sz="2400" dirty="0" err="1">
                <a:latin typeface="Times New Roman" panose="02020603050405020304" pitchFamily="18" charset="0"/>
                <a:cs typeface="Times New Roman" panose="02020603050405020304" pitchFamily="18" charset="0"/>
              </a:rPr>
              <a:t>ead</a:t>
            </a:r>
            <a:r>
              <a:rPr lang="en-US" sz="2400" dirty="0">
                <a:latin typeface="Times New Roman" panose="02020603050405020304" pitchFamily="18" charset="0"/>
                <a:cs typeface="Times New Roman" panose="02020603050405020304" pitchFamily="18" charset="0"/>
              </a:rPr>
              <a:t> for the infant / plead for the </a:t>
            </a:r>
            <a:r>
              <a:rPr lang="en-US" sz="2400" dirty="0" err="1">
                <a:latin typeface="Times New Roman" panose="02020603050405020304" pitchFamily="18" charset="0"/>
                <a:cs typeface="Times New Roman" panose="02020603050405020304" pitchFamily="18" charset="0"/>
              </a:rPr>
              <a:t>po</a:t>
            </a:r>
            <a:r>
              <a:rPr lang="en-US" sz="2400" dirty="0">
                <a:latin typeface="Times New Roman" panose="02020603050405020304" pitchFamily="18" charset="0"/>
                <a:cs typeface="Times New Roman" panose="02020603050405020304" pitchFamily="18" charset="0"/>
              </a:rPr>
              <a:t>[or and]</a:t>
            </a:r>
          </a:p>
          <a:p>
            <a:r>
              <a:rPr lang="en-US" sz="2400" dirty="0">
                <a:latin typeface="Times New Roman" panose="02020603050405020304" pitchFamily="18" charset="0"/>
                <a:cs typeface="Times New Roman" panose="02020603050405020304" pitchFamily="18" charset="0"/>
              </a:rPr>
              <a:t>4' the widow. Rehabilitate [the poor] at the hands of the king.</a:t>
            </a:r>
          </a:p>
          <a:p>
            <a:r>
              <a:rPr lang="en-US" sz="2400" dirty="0">
                <a:latin typeface="Times New Roman" panose="02020603050405020304" pitchFamily="18" charset="0"/>
                <a:cs typeface="Times New Roman" panose="02020603050405020304" pitchFamily="18" charset="0"/>
              </a:rPr>
              <a:t>5' Protect the </a:t>
            </a:r>
            <a:r>
              <a:rPr lang="en-US" sz="2400" dirty="0" err="1">
                <a:latin typeface="Times New Roman" panose="02020603050405020304" pitchFamily="18" charset="0"/>
                <a:cs typeface="Times New Roman" panose="02020603050405020304" pitchFamily="18" charset="0"/>
              </a:rPr>
              <a:t>po</a:t>
            </a:r>
            <a:r>
              <a:rPr lang="en-US" sz="2400" dirty="0">
                <a:latin typeface="Times New Roman" panose="02020603050405020304" pitchFamily="18" charset="0"/>
                <a:cs typeface="Times New Roman" panose="02020603050405020304" pitchFamily="18" charset="0"/>
              </a:rPr>
              <a:t>[or and] the slave / [</a:t>
            </a:r>
            <a:r>
              <a:rPr lang="en-US" sz="2400" dirty="0" err="1">
                <a:latin typeface="Times New Roman" panose="02020603050405020304" pitchFamily="18" charset="0"/>
                <a:cs typeface="Times New Roman" panose="02020603050405020304" pitchFamily="18" charset="0"/>
              </a:rPr>
              <a:t>supp</a:t>
            </a:r>
            <a:r>
              <a:rPr lang="en-US" sz="2400" dirty="0">
                <a:latin typeface="Times New Roman" panose="02020603050405020304" pitchFamily="18" charset="0"/>
                <a:cs typeface="Times New Roman" panose="02020603050405020304" pitchFamily="18" charset="0"/>
              </a:rPr>
              <a:t>]ort the stranger.</a:t>
            </a:r>
          </a:p>
        </p:txBody>
      </p:sp>
      <p:pic>
        <p:nvPicPr>
          <p:cNvPr id="65538" name="Picture 2" descr="Image result for http://www.livescience.com/8008 bible possibly written centuries earlier text suggests.htm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75386" y="1077843"/>
            <a:ext cx="3593227" cy="3124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84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 y="-28039"/>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Archeology: Civilization in </a:t>
            </a:r>
          </a:p>
          <a:p>
            <a:pPr algn="ctr"/>
            <a:r>
              <a:rPr lang="en-US" sz="4000" b="1" dirty="0">
                <a:latin typeface="Times New Roman" panose="02020603050405020304" pitchFamily="18" charset="0"/>
                <a:ea typeface="Times New Roman" panose="02020603050405020304" pitchFamily="18" charset="0"/>
              </a:rPr>
              <a:t>Israel during Iron Age</a:t>
            </a:r>
          </a:p>
        </p:txBody>
      </p:sp>
      <p:sp>
        <p:nvSpPr>
          <p:cNvPr id="5" name="Rectangle 4"/>
          <p:cNvSpPr/>
          <p:nvPr/>
        </p:nvSpPr>
        <p:spPr>
          <a:xfrm>
            <a:off x="76200" y="5029200"/>
            <a:ext cx="9067800" cy="156966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Some historians argue that there was no organized civilization in Israel during the Iron Age (Judges through King Solomon)</a:t>
            </a:r>
          </a:p>
          <a:p>
            <a:r>
              <a:rPr lang="en-US" sz="2400" dirty="0">
                <a:latin typeface="Times New Roman" panose="02020603050405020304" pitchFamily="18" charset="0"/>
                <a:cs typeface="Times New Roman" panose="02020603050405020304" pitchFamily="18" charset="0"/>
              </a:rPr>
              <a:t>Six official clay seals (or bullae) were discovered near Gaza in 2014 and provide evidence that there was an organized government in existence.</a:t>
            </a:r>
          </a:p>
        </p:txBody>
      </p:sp>
      <p:pic>
        <p:nvPicPr>
          <p:cNvPr id="66562" name="Picture 2" descr="http://cdn.sci-news.com/images/enlarge/image_2371e-Khirbet-Summeil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751141" y="1511176"/>
            <a:ext cx="3641718" cy="32894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28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 y="1524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Archeology: David</a:t>
            </a:r>
          </a:p>
        </p:txBody>
      </p:sp>
      <p:sp>
        <p:nvSpPr>
          <p:cNvPr id="5" name="Rectangle 4"/>
          <p:cNvSpPr/>
          <p:nvPr/>
        </p:nvSpPr>
        <p:spPr>
          <a:xfrm>
            <a:off x="76200" y="4800600"/>
            <a:ext cx="9067800" cy="1938992"/>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Earliest mention of David outside the Bible comes in a stele found in Tel Dan in 1992. Dated to the 9th century BCE (800s BCE), the broken fragment tells, in Aramaic, of a king boasting of his victories over the king of Israel and his ally the king of the "House of David" (</a:t>
            </a:r>
            <a:r>
              <a:rPr lang="en-US" sz="2400" dirty="0" err="1">
                <a:latin typeface="Times New Roman" panose="02020603050405020304" pitchFamily="18" charset="0"/>
                <a:cs typeface="Times New Roman" panose="02020603050405020304" pitchFamily="18" charset="0"/>
              </a:rPr>
              <a:t>bytdwd</a:t>
            </a:r>
            <a:r>
              <a:rPr lang="en-US" sz="2400" dirty="0">
                <a:latin typeface="Times New Roman" panose="02020603050405020304" pitchFamily="18" charset="0"/>
                <a:cs typeface="Times New Roman" panose="02020603050405020304" pitchFamily="18" charset="0"/>
              </a:rPr>
              <a:t>) [highlighted].</a:t>
            </a:r>
          </a:p>
        </p:txBody>
      </p:sp>
      <p:pic>
        <p:nvPicPr>
          <p:cNvPr id="67586" name="Picture 2" descr="IMJ view 20130115 19173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76228" y="1137374"/>
            <a:ext cx="3876972" cy="338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Oval 1"/>
          <p:cNvSpPr/>
          <p:nvPr/>
        </p:nvSpPr>
        <p:spPr>
          <a:xfrm>
            <a:off x="5105400" y="2830443"/>
            <a:ext cx="1447800" cy="598557"/>
          </a:xfrm>
          <a:prstGeom prst="ellipse">
            <a:avLst/>
          </a:prstGeom>
          <a:noFill/>
          <a:ln w="762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noFill/>
            </a:endParaRPr>
          </a:p>
        </p:txBody>
      </p:sp>
    </p:spTree>
    <p:extLst>
      <p:ext uri="{BB962C8B-B14F-4D97-AF65-F5344CB8AC3E}">
        <p14:creationId xmlns:p14="http://schemas.microsoft.com/office/powerpoint/2010/main" val="334362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 y="2286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King Solomon, according to the Bible</a:t>
            </a:r>
          </a:p>
        </p:txBody>
      </p:sp>
      <p:sp>
        <p:nvSpPr>
          <p:cNvPr id="4" name="Rectangle 3"/>
          <p:cNvSpPr/>
          <p:nvPr/>
        </p:nvSpPr>
        <p:spPr>
          <a:xfrm>
            <a:off x="1" y="1164134"/>
            <a:ext cx="8991599" cy="5693866"/>
          </a:xfrm>
          <a:prstGeom prst="rect">
            <a:avLst/>
          </a:prstGeom>
        </p:spPr>
        <p:txBody>
          <a:bodyPr wrap="square">
            <a:spAutoFit/>
          </a:bodyPr>
          <a:lstStyle/>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Wealthiest of the kings of Israel - tribute came in from neighboring kingdoms</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Famous throughout the Middle East for wisdom</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Reign of peace</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Political genius</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700 wives (most were political marriages) and 300 concubines (1 Kings 11:3)</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Extensive building campaign, including expanding Jerusalem, the temple, Solomon’s stables, palaces, and expanding and fortifying many cities.</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His reign ended with the country in heavily taxed and beginning to fracture, along with pagan worship flourishing due to the religions of his many foreign wives!</a:t>
            </a:r>
          </a:p>
        </p:txBody>
      </p:sp>
    </p:spTree>
    <p:extLst>
      <p:ext uri="{BB962C8B-B14F-4D97-AF65-F5344CB8AC3E}">
        <p14:creationId xmlns:p14="http://schemas.microsoft.com/office/powerpoint/2010/main" val="52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 y="130314"/>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Kingdom of Israel during Solomon</a:t>
            </a:r>
          </a:p>
        </p:txBody>
      </p:sp>
      <p:pic>
        <p:nvPicPr>
          <p:cNvPr id="68610" name="Picture 2" descr="http://www.globalsecurity.org/military/world/israel/images/greater-israel-map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476500" y="1088886"/>
            <a:ext cx="4191000" cy="5464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22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 y="130314"/>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Jerusalem during King Solomon</a:t>
            </a:r>
          </a:p>
        </p:txBody>
      </p:sp>
      <p:pic>
        <p:nvPicPr>
          <p:cNvPr id="70658" name="Picture 2" descr="http://davidanthonyporter.typepad.com/.a/6a00e55043abd088340120a5dc6fbc970b-8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8229600" cy="53595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02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35035" cy="646331"/>
          </a:xfrm>
          <a:prstGeom prst="rect">
            <a:avLst/>
          </a:prstGeom>
        </p:spPr>
        <p:txBody>
          <a:bodyPr wrap="square">
            <a:spAutoFit/>
          </a:bodyPr>
          <a:lstStyle/>
          <a:p>
            <a:pPr algn="ctr"/>
            <a:r>
              <a:rPr lang="en-US" sz="3600" b="1" dirty="0">
                <a:latin typeface="Times New Roman" panose="02020603050405020304" pitchFamily="18" charset="0"/>
                <a:ea typeface="Times New Roman" panose="02020603050405020304" pitchFamily="18" charset="0"/>
              </a:rPr>
              <a:t>Psalm 122  A pilgrimage song. Of David</a:t>
            </a:r>
            <a:endParaRPr lang="en-US" sz="2800" b="1" i="1" dirty="0">
              <a:latin typeface="Times New Roman" panose="02020603050405020304" pitchFamily="18" charset="0"/>
              <a:ea typeface="Times New Roman" panose="02020603050405020304" pitchFamily="18" charset="0"/>
            </a:endParaRPr>
          </a:p>
        </p:txBody>
      </p:sp>
      <p:sp>
        <p:nvSpPr>
          <p:cNvPr id="8" name="Rectangle 7"/>
          <p:cNvSpPr/>
          <p:nvPr/>
        </p:nvSpPr>
        <p:spPr>
          <a:xfrm>
            <a:off x="76200" y="1447800"/>
            <a:ext cx="9058835" cy="3046988"/>
          </a:xfrm>
          <a:prstGeom prst="rect">
            <a:avLst/>
          </a:prstGeom>
        </p:spPr>
        <p:txBody>
          <a:bodyPr wrap="square">
            <a:spAutoFit/>
          </a:bodyPr>
          <a:lstStyle/>
          <a:p>
            <a:r>
              <a:rPr lang="en-US" sz="2400" baseline="30000" dirty="0">
                <a:latin typeface="Times New Roman" panose="02020603050405020304" pitchFamily="18" charset="0"/>
                <a:cs typeface="Times New Roman" panose="02020603050405020304" pitchFamily="18" charset="0"/>
              </a:rPr>
              <a:t>5 </a:t>
            </a:r>
            <a:r>
              <a:rPr lang="en-US" sz="2400" dirty="0">
                <a:latin typeface="Times New Roman" panose="02020603050405020304" pitchFamily="18" charset="0"/>
                <a:cs typeface="Times New Roman" panose="02020603050405020304" pitchFamily="18" charset="0"/>
              </a:rPr>
              <a:t>because the thrones of justice are there  </a:t>
            </a:r>
            <a:r>
              <a:rPr lang="en-US" sz="2400" b="1"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the thrones of the house of 						David!</a:t>
            </a:r>
          </a:p>
          <a:p>
            <a:r>
              <a:rPr lang="en-US" sz="2400" baseline="30000" dirty="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Pray that Jerusalem has peace:   </a:t>
            </a:r>
            <a:r>
              <a:rPr lang="en-US" sz="2400" b="1"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“Let those who love you have rest.</a:t>
            </a:r>
          </a:p>
          <a:p>
            <a:r>
              <a:rPr lang="en-US" sz="2400" baseline="30000" dirty="0">
                <a:latin typeface="Times New Roman" panose="02020603050405020304" pitchFamily="18" charset="0"/>
                <a:cs typeface="Times New Roman" panose="02020603050405020304" pitchFamily="18" charset="0"/>
              </a:rPr>
              <a:t>7 </a:t>
            </a:r>
            <a:r>
              <a:rPr lang="en-US" sz="2400" dirty="0">
                <a:latin typeface="Times New Roman" panose="02020603050405020304" pitchFamily="18" charset="0"/>
                <a:cs typeface="Times New Roman" panose="02020603050405020304" pitchFamily="18" charset="0"/>
              </a:rPr>
              <a:t>Let there be peace on your walls;  </a:t>
            </a:r>
            <a:r>
              <a:rPr lang="en-US" sz="2400" b="1"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let there be rest on your </a:t>
            </a:r>
          </a:p>
          <a:p>
            <a:r>
              <a:rPr lang="en-US" sz="2400" dirty="0">
                <a:latin typeface="Times New Roman" panose="02020603050405020304" pitchFamily="18" charset="0"/>
                <a:cs typeface="Times New Roman" panose="02020603050405020304" pitchFamily="18" charset="0"/>
              </a:rPr>
              <a:t>					fortifications.”</a:t>
            </a:r>
          </a:p>
          <a:p>
            <a:r>
              <a:rPr lang="en-US" sz="2400" baseline="30000" dirty="0">
                <a:latin typeface="Times New Roman" panose="02020603050405020304" pitchFamily="18" charset="0"/>
                <a:cs typeface="Times New Roman" panose="02020603050405020304" pitchFamily="18" charset="0"/>
              </a:rPr>
              <a:t>8 </a:t>
            </a:r>
            <a:r>
              <a:rPr lang="en-US" sz="2400" dirty="0">
                <a:latin typeface="Times New Roman" panose="02020603050405020304" pitchFamily="18" charset="0"/>
                <a:cs typeface="Times New Roman" panose="02020603050405020304" pitchFamily="18" charset="0"/>
              </a:rPr>
              <a:t>For the sake of my family and friends,  </a:t>
            </a:r>
            <a:r>
              <a:rPr lang="en-US" sz="2400" b="1"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 say, “Peace be with you, 						Jerusalem.”</a:t>
            </a:r>
          </a:p>
          <a:p>
            <a:r>
              <a:rPr lang="en-US" sz="2400" baseline="30000" dirty="0">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For the sake of the Lord our God’s house  </a:t>
            </a:r>
            <a:r>
              <a:rPr lang="en-US" sz="2400" b="1"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 will pray for your good.</a:t>
            </a:r>
          </a:p>
        </p:txBody>
      </p:sp>
    </p:spTree>
    <p:extLst>
      <p:ext uri="{BB962C8B-B14F-4D97-AF65-F5344CB8AC3E}">
        <p14:creationId xmlns:p14="http://schemas.microsoft.com/office/powerpoint/2010/main" val="12540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 y="130314"/>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Jerusalem during King Solomon</a:t>
            </a:r>
          </a:p>
        </p:txBody>
      </p:sp>
      <p:pic>
        <p:nvPicPr>
          <p:cNvPr id="71682" name="Picture 2" descr="Bible Archaeology: Jerusalem: ground plan of city in period from Solomon to Hezeki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990600"/>
            <a:ext cx="4800600" cy="5627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83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 y="3048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Solomon’s Temple</a:t>
            </a:r>
          </a:p>
        </p:txBody>
      </p:sp>
      <p:sp>
        <p:nvSpPr>
          <p:cNvPr id="4" name="Rectangle 3"/>
          <p:cNvSpPr/>
          <p:nvPr/>
        </p:nvSpPr>
        <p:spPr>
          <a:xfrm>
            <a:off x="228600" y="1981200"/>
            <a:ext cx="8686800" cy="4524315"/>
          </a:xfrm>
          <a:prstGeom prst="rect">
            <a:avLst/>
          </a:prstGeom>
        </p:spPr>
        <p:txBody>
          <a:bodyPr wrap="square">
            <a:spAutoFit/>
          </a:bodyPr>
          <a:lstStyle/>
          <a:p>
            <a:pPr>
              <a:spcAft>
                <a:spcPts val="1200"/>
              </a:spcAft>
            </a:pPr>
            <a:r>
              <a:rPr lang="en-US" sz="3200" dirty="0">
                <a:latin typeface="Times New Roman" panose="02020603050405020304" pitchFamily="18" charset="0"/>
                <a:cs typeface="Times New Roman" panose="02020603050405020304" pitchFamily="18" charset="0"/>
              </a:rPr>
              <a:t>	Solomon chose the site of Mt. Moriah for the temple (the place where Abraham attempted to sacrifice Isaac). He built a huge platform elevating the temple mount higher than Mt. Zion, making it the highest in the area. (This temple mount still survives today in Jerusalem!) The temple platform was nearly 15 acres! The temple took 10 years to build, and used resources provided by his father, David.</a:t>
            </a:r>
          </a:p>
        </p:txBody>
      </p:sp>
    </p:spTree>
    <p:extLst>
      <p:ext uri="{BB962C8B-B14F-4D97-AF65-F5344CB8AC3E}">
        <p14:creationId xmlns:p14="http://schemas.microsoft.com/office/powerpoint/2010/main" val="388428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 y="3048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Solomon’s Temple</a:t>
            </a:r>
          </a:p>
        </p:txBody>
      </p:sp>
      <p:sp>
        <p:nvSpPr>
          <p:cNvPr id="2" name="AutoShape 2" descr="Image result for http://buypanicdisorderpill.com/image.php?pic=https://www.jerusalem temple.com/_Uploads/dbsArticles/917.jpg"/>
          <p:cNvSpPr>
            <a:spLocks noChangeAspect="1" noChangeArrowheads="1"/>
          </p:cNvSpPr>
          <p:nvPr/>
        </p:nvSpPr>
        <p:spPr bwMode="auto">
          <a:xfrm>
            <a:off x="155575" y="-1485900"/>
            <a:ext cx="4286250" cy="3105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2708" name="Picture 4" descr="https://www.jerusalem-temple.com/_Uploads/dbsArticles/9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099" y="1295400"/>
            <a:ext cx="7086600" cy="51338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81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 y="30480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Important Locations during </a:t>
            </a:r>
          </a:p>
          <a:p>
            <a:pPr algn="ctr"/>
            <a:r>
              <a:rPr lang="en-US" sz="4000" b="1" dirty="0">
                <a:latin typeface="Times New Roman" panose="02020603050405020304" pitchFamily="18" charset="0"/>
                <a:ea typeface="Times New Roman" panose="02020603050405020304" pitchFamily="18" charset="0"/>
              </a:rPr>
              <a:t>the Reign of Solomon</a:t>
            </a:r>
          </a:p>
        </p:txBody>
      </p:sp>
      <p:sp>
        <p:nvSpPr>
          <p:cNvPr id="4" name="Rectangle 3"/>
          <p:cNvSpPr/>
          <p:nvPr/>
        </p:nvSpPr>
        <p:spPr>
          <a:xfrm>
            <a:off x="228600" y="1981200"/>
            <a:ext cx="8686800" cy="4031873"/>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Jerusalem and the Temple</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Megiddo </a:t>
            </a:r>
          </a:p>
          <a:p>
            <a:r>
              <a:rPr lang="en-US" sz="3200" dirty="0">
                <a:latin typeface="Times New Roman" panose="02020603050405020304" pitchFamily="18" charset="0"/>
                <a:cs typeface="Times New Roman" panose="02020603050405020304" pitchFamily="18" charset="0"/>
              </a:rPr>
              <a:t>  - Key city in Solomon’s day	I Kings 4:12; 9:15</a:t>
            </a:r>
          </a:p>
          <a:p>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Mount of Olives </a:t>
            </a:r>
          </a:p>
          <a:p>
            <a:r>
              <a:rPr lang="en-US" sz="3200" dirty="0">
                <a:latin typeface="Times New Roman" panose="02020603050405020304" pitchFamily="18" charset="0"/>
                <a:cs typeface="Times New Roman" panose="02020603050405020304" pitchFamily="18" charset="0"/>
              </a:rPr>
              <a:t>  - Where King Solomon erected the high places for the strange gods of his foreign wives	I Kings 11:1</a:t>
            </a:r>
          </a:p>
        </p:txBody>
      </p:sp>
    </p:spTree>
    <p:extLst>
      <p:ext uri="{BB962C8B-B14F-4D97-AF65-F5344CB8AC3E}">
        <p14:creationId xmlns:p14="http://schemas.microsoft.com/office/powerpoint/2010/main" val="319881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58DFCD"/>
            </a:gs>
            <a:gs pos="87000">
              <a:schemeClr val="accent5">
                <a:lumMod val="60000"/>
                <a:lumOff val="40000"/>
              </a:schemeClr>
            </a:gs>
            <a:gs pos="100000">
              <a:schemeClr val="accent5">
                <a:lumMod val="40000"/>
                <a:lumOff val="60000"/>
              </a:schemeClr>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3966" y="4631262"/>
            <a:ext cx="7317105" cy="1219200"/>
          </a:xfrm>
        </p:spPr>
        <p:txBody>
          <a:bodyPr anchor="t">
            <a:noAutofit/>
          </a:bodyPr>
          <a:lstStyle/>
          <a:p>
            <a:r>
              <a:rPr lang="en-US" sz="4800" b="1" dirty="0">
                <a:latin typeface="Times New Roman" panose="02020603050405020304" pitchFamily="18" charset="0"/>
                <a:cs typeface="Times New Roman" panose="02020603050405020304" pitchFamily="18" charset="0"/>
              </a:rPr>
              <a:t>Questions, Observations, Thoughts, Insights</a:t>
            </a:r>
          </a:p>
        </p:txBody>
      </p:sp>
      <p:pic>
        <p:nvPicPr>
          <p:cNvPr id="1026" name="Picture 2" descr="Image result for Star of Da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2624" y="41529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sra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800600"/>
            <a:ext cx="252448"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israel land"/>
          <p:cNvSpPr>
            <a:spLocks noChangeAspect="1" noChangeArrowheads="1"/>
          </p:cNvSpPr>
          <p:nvPr/>
        </p:nvSpPr>
        <p:spPr bwMode="auto">
          <a:xfrm>
            <a:off x="155575" y="-1790700"/>
            <a:ext cx="6657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israel la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2350" y="1497537"/>
            <a:ext cx="3962400" cy="19224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72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 y="533400"/>
            <a:ext cx="9143999" cy="923330"/>
          </a:xfrm>
          <a:prstGeom prst="rect">
            <a:avLst/>
          </a:prstGeom>
        </p:spPr>
        <p:txBody>
          <a:bodyPr wrap="square">
            <a:spAutoFit/>
          </a:bodyPr>
          <a:lstStyle/>
          <a:p>
            <a:pPr algn="ctr"/>
            <a:r>
              <a:rPr lang="en-US" sz="5400" b="1" dirty="0">
                <a:latin typeface="Times New Roman" panose="02020603050405020304" pitchFamily="18" charset="0"/>
                <a:ea typeface="Times New Roman" panose="02020603050405020304" pitchFamily="18" charset="0"/>
              </a:rPr>
              <a:t>Next sessions!</a:t>
            </a:r>
          </a:p>
        </p:txBody>
      </p:sp>
      <p:sp>
        <p:nvSpPr>
          <p:cNvPr id="4" name="Rectangle 3"/>
          <p:cNvSpPr/>
          <p:nvPr/>
        </p:nvSpPr>
        <p:spPr>
          <a:xfrm>
            <a:off x="228600" y="1981200"/>
            <a:ext cx="8686800" cy="4154984"/>
          </a:xfrm>
          <a:prstGeom prst="rect">
            <a:avLst/>
          </a:prstGeom>
        </p:spPr>
        <p:txBody>
          <a:bodyPr wrap="square">
            <a:spAutoFit/>
          </a:bodyPr>
          <a:lstStyle/>
          <a:p>
            <a:pPr marL="457200" indent="-457200">
              <a:spcAft>
                <a:spcPts val="12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Oct. 23 - OT: From the First Temple through the eve of Jesus’ birth</a:t>
            </a:r>
          </a:p>
          <a:p>
            <a:pPr marL="457200" indent="-457200">
              <a:spcAft>
                <a:spcPts val="12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Nov. 6 - NT: The Life of Jesus</a:t>
            </a:r>
          </a:p>
          <a:p>
            <a:pPr marL="457200" indent="-457200">
              <a:spcAft>
                <a:spcPts val="12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Dec. 4 - NT: From Jesus to Constantine: The Early Church</a:t>
            </a:r>
          </a:p>
          <a:p>
            <a:pPr marL="457200" indent="-457200">
              <a:spcAft>
                <a:spcPts val="12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Jan. 8 - From Constantine through WWII</a:t>
            </a:r>
          </a:p>
          <a:p>
            <a:pPr marL="457200" indent="-457200">
              <a:spcAft>
                <a:spcPts val="12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Feb. 12 - Since WWII</a:t>
            </a:r>
          </a:p>
        </p:txBody>
      </p:sp>
    </p:spTree>
    <p:extLst>
      <p:ext uri="{BB962C8B-B14F-4D97-AF65-F5344CB8AC3E}">
        <p14:creationId xmlns:p14="http://schemas.microsoft.com/office/powerpoint/2010/main" val="207442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 y="3048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Closing Blessing (Responsively)</a:t>
            </a:r>
          </a:p>
        </p:txBody>
      </p:sp>
      <p:sp>
        <p:nvSpPr>
          <p:cNvPr id="4" name="Rectangle 3"/>
          <p:cNvSpPr/>
          <p:nvPr/>
        </p:nvSpPr>
        <p:spPr>
          <a:xfrm>
            <a:off x="228600" y="1371600"/>
            <a:ext cx="8686800" cy="5232202"/>
          </a:xfrm>
          <a:prstGeom prst="rect">
            <a:avLst/>
          </a:prstGeom>
        </p:spPr>
        <p:txBody>
          <a:bodyPr wrap="square">
            <a:spAutoFit/>
          </a:bodyPr>
          <a:lstStyle/>
          <a:p>
            <a:r>
              <a:rPr lang="en-US" sz="3200" b="1" i="1" dirty="0">
                <a:latin typeface="Times New Roman" panose="02020603050405020304" pitchFamily="18" charset="0"/>
                <a:cs typeface="Times New Roman" panose="02020603050405020304" pitchFamily="18" charset="0"/>
              </a:rPr>
              <a:t>Psalm 122 A pilgrimage song. Of David.</a:t>
            </a:r>
          </a:p>
          <a:p>
            <a:r>
              <a:rPr lang="en-US" sz="1400" b="1" dirty="0">
                <a:latin typeface="Times New Roman" panose="02020603050405020304" pitchFamily="18" charset="0"/>
                <a:cs typeface="Times New Roman" panose="02020603050405020304" pitchFamily="18" charset="0"/>
              </a:rPr>
              <a:t> </a:t>
            </a:r>
          </a:p>
          <a:p>
            <a:r>
              <a:rPr lang="en-US" sz="3200" baseline="30000" dirty="0">
                <a:latin typeface="Times New Roman" panose="02020603050405020304" pitchFamily="18" charset="0"/>
                <a:cs typeface="Times New Roman" panose="02020603050405020304" pitchFamily="18" charset="0"/>
              </a:rPr>
              <a:t>1 </a:t>
            </a:r>
            <a:r>
              <a:rPr lang="en-US" sz="3200" dirty="0">
                <a:latin typeface="Times New Roman" panose="02020603050405020304" pitchFamily="18" charset="0"/>
                <a:cs typeface="Times New Roman" panose="02020603050405020304" pitchFamily="18" charset="0"/>
              </a:rPr>
              <a:t>I rejoiced with those who said to me, “Let’s go to 	the Lord’s house!”</a:t>
            </a:r>
          </a:p>
          <a:p>
            <a:r>
              <a:rPr lang="en-US" sz="3200" b="1" baseline="30000" dirty="0">
                <a:latin typeface="Times New Roman" panose="02020603050405020304" pitchFamily="18" charset="0"/>
                <a:cs typeface="Times New Roman" panose="02020603050405020304" pitchFamily="18" charset="0"/>
              </a:rPr>
              <a:t>2 </a:t>
            </a:r>
            <a:r>
              <a:rPr lang="en-US" sz="3200" b="1" dirty="0">
                <a:latin typeface="Times New Roman" panose="02020603050405020304" pitchFamily="18" charset="0"/>
                <a:cs typeface="Times New Roman" panose="02020603050405020304" pitchFamily="18" charset="0"/>
              </a:rPr>
              <a:t>Now our feet are standing in your gates, 	Jerusalem!</a:t>
            </a:r>
          </a:p>
          <a:p>
            <a:r>
              <a:rPr lang="en-US" sz="3200" baseline="30000" dirty="0">
                <a:latin typeface="Times New Roman" panose="02020603050405020304" pitchFamily="18" charset="0"/>
                <a:cs typeface="Times New Roman" panose="02020603050405020304" pitchFamily="18" charset="0"/>
              </a:rPr>
              <a:t>3 </a:t>
            </a:r>
            <a:r>
              <a:rPr lang="en-US" sz="3200" dirty="0">
                <a:latin typeface="Times New Roman" panose="02020603050405020304" pitchFamily="18" charset="0"/>
                <a:cs typeface="Times New Roman" panose="02020603050405020304" pitchFamily="18" charset="0"/>
              </a:rPr>
              <a:t>Jerusalem is built like a city joined together in 	unity.</a:t>
            </a:r>
          </a:p>
          <a:p>
            <a:r>
              <a:rPr lang="en-US" sz="3200" b="1" baseline="30000" dirty="0">
                <a:latin typeface="Times New Roman" panose="02020603050405020304" pitchFamily="18" charset="0"/>
                <a:cs typeface="Times New Roman" panose="02020603050405020304" pitchFamily="18" charset="0"/>
              </a:rPr>
              <a:t>4 </a:t>
            </a:r>
            <a:r>
              <a:rPr lang="en-US" sz="3200" b="1" dirty="0">
                <a:latin typeface="Times New Roman" panose="02020603050405020304" pitchFamily="18" charset="0"/>
                <a:cs typeface="Times New Roman" panose="02020603050405020304" pitchFamily="18" charset="0"/>
              </a:rPr>
              <a:t>That is where the tribes go up— the Lord’s 	tribes! It is the law for Israel to give thanks 	there to the Lord’s name,</a:t>
            </a:r>
          </a:p>
        </p:txBody>
      </p:sp>
    </p:spTree>
    <p:extLst>
      <p:ext uri="{BB962C8B-B14F-4D97-AF65-F5344CB8AC3E}">
        <p14:creationId xmlns:p14="http://schemas.microsoft.com/office/powerpoint/2010/main" val="380989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 y="3048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Closing Blessing (Responsively)</a:t>
            </a:r>
          </a:p>
        </p:txBody>
      </p:sp>
      <p:sp>
        <p:nvSpPr>
          <p:cNvPr id="4" name="Rectangle 3"/>
          <p:cNvSpPr/>
          <p:nvPr/>
        </p:nvSpPr>
        <p:spPr>
          <a:xfrm>
            <a:off x="228600" y="1371600"/>
            <a:ext cx="8686800" cy="4739759"/>
          </a:xfrm>
          <a:prstGeom prst="rect">
            <a:avLst/>
          </a:prstGeom>
        </p:spPr>
        <p:txBody>
          <a:bodyPr wrap="square">
            <a:spAutoFit/>
          </a:bodyPr>
          <a:lstStyle/>
          <a:p>
            <a:r>
              <a:rPr lang="en-US" sz="3200" b="1" i="1" dirty="0">
                <a:latin typeface="Times New Roman" panose="02020603050405020304" pitchFamily="18" charset="0"/>
                <a:cs typeface="Times New Roman" panose="02020603050405020304" pitchFamily="18" charset="0"/>
              </a:rPr>
              <a:t>Psalm 122 A pilgrimage song. Of David.</a:t>
            </a:r>
          </a:p>
          <a:p>
            <a:r>
              <a:rPr lang="en-US" sz="1400" b="1" dirty="0">
                <a:latin typeface="Times New Roman" panose="02020603050405020304" pitchFamily="18" charset="0"/>
                <a:cs typeface="Times New Roman" panose="02020603050405020304" pitchFamily="18" charset="0"/>
              </a:rPr>
              <a:t> </a:t>
            </a:r>
          </a:p>
          <a:p>
            <a:r>
              <a:rPr lang="en-US" sz="3200" baseline="30000" dirty="0">
                <a:latin typeface="Times New Roman" panose="02020603050405020304" pitchFamily="18" charset="0"/>
                <a:cs typeface="Times New Roman" panose="02020603050405020304" pitchFamily="18" charset="0"/>
              </a:rPr>
              <a:t>6 </a:t>
            </a:r>
            <a:r>
              <a:rPr lang="en-US" sz="3200" dirty="0">
                <a:latin typeface="Times New Roman" panose="02020603050405020304" pitchFamily="18" charset="0"/>
                <a:cs typeface="Times New Roman" panose="02020603050405020304" pitchFamily="18" charset="0"/>
              </a:rPr>
              <a:t>Pray that Jerusalem has peace: “Let those who 	love you have rest.</a:t>
            </a:r>
          </a:p>
          <a:p>
            <a:r>
              <a:rPr lang="en-US" sz="3200" b="1" baseline="30000" dirty="0">
                <a:latin typeface="Times New Roman" panose="02020603050405020304" pitchFamily="18" charset="0"/>
                <a:cs typeface="Times New Roman" panose="02020603050405020304" pitchFamily="18" charset="0"/>
              </a:rPr>
              <a:t>7 </a:t>
            </a:r>
            <a:r>
              <a:rPr lang="en-US" sz="3200" b="1" dirty="0">
                <a:latin typeface="Times New Roman" panose="02020603050405020304" pitchFamily="18" charset="0"/>
                <a:cs typeface="Times New Roman" panose="02020603050405020304" pitchFamily="18" charset="0"/>
              </a:rPr>
              <a:t>Let there be peace on your walls; let there be 	rest on your fortifications.”</a:t>
            </a:r>
          </a:p>
          <a:p>
            <a:r>
              <a:rPr lang="en-US" sz="3200" baseline="30000" dirty="0">
                <a:latin typeface="Times New Roman" panose="02020603050405020304" pitchFamily="18" charset="0"/>
                <a:cs typeface="Times New Roman" panose="02020603050405020304" pitchFamily="18" charset="0"/>
              </a:rPr>
              <a:t>8 </a:t>
            </a:r>
            <a:r>
              <a:rPr lang="en-US" sz="3200" dirty="0">
                <a:latin typeface="Times New Roman" panose="02020603050405020304" pitchFamily="18" charset="0"/>
                <a:cs typeface="Times New Roman" panose="02020603050405020304" pitchFamily="18" charset="0"/>
              </a:rPr>
              <a:t>For the sake of my family and friends, I say, 	“Peace be with you, Jerusalem.”</a:t>
            </a:r>
          </a:p>
          <a:p>
            <a:r>
              <a:rPr lang="en-US" sz="3200" b="1" baseline="30000" dirty="0">
                <a:latin typeface="Times New Roman" panose="02020603050405020304" pitchFamily="18" charset="0"/>
                <a:cs typeface="Times New Roman" panose="02020603050405020304" pitchFamily="18" charset="0"/>
              </a:rPr>
              <a:t>9 </a:t>
            </a:r>
            <a:r>
              <a:rPr lang="en-US" sz="3200" b="1" dirty="0">
                <a:latin typeface="Times New Roman" panose="02020603050405020304" pitchFamily="18" charset="0"/>
                <a:cs typeface="Times New Roman" panose="02020603050405020304" pitchFamily="18" charset="0"/>
              </a:rPr>
              <a:t>For the sake of the Lord our God’s house I will 	pray for your good.</a:t>
            </a:r>
          </a:p>
        </p:txBody>
      </p:sp>
    </p:spTree>
    <p:extLst>
      <p:ext uri="{BB962C8B-B14F-4D97-AF65-F5344CB8AC3E}">
        <p14:creationId xmlns:p14="http://schemas.microsoft.com/office/powerpoint/2010/main" val="24074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0000"/>
                <a:lumOff val="40000"/>
              </a:schemeClr>
            </a:gs>
            <a:gs pos="52000">
              <a:schemeClr val="accent5">
                <a:lumMod val="75000"/>
              </a:schemeClr>
            </a:gs>
            <a:gs pos="100000">
              <a:schemeClr val="accent5">
                <a:lumMod val="100000"/>
              </a:schemeClr>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8145" y="521505"/>
            <a:ext cx="7317105" cy="1219200"/>
          </a:xfrm>
        </p:spPr>
        <p:txBody>
          <a:bodyPr anchor="t">
            <a:normAutofit/>
          </a:bodyPr>
          <a:lstStyle/>
          <a:p>
            <a:r>
              <a:rPr lang="en-US" sz="6000" b="1" dirty="0">
                <a:latin typeface="Times New Roman" panose="02020603050405020304" pitchFamily="18" charset="0"/>
                <a:cs typeface="Times New Roman" panose="02020603050405020304" pitchFamily="18" charset="0"/>
              </a:rPr>
              <a:t>pilgrims</a:t>
            </a:r>
          </a:p>
        </p:txBody>
      </p:sp>
      <p:pic>
        <p:nvPicPr>
          <p:cNvPr id="1026" name="Picture 2" descr="Image result for Star of Da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2624" y="41529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sra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800600"/>
            <a:ext cx="252448"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israel land"/>
          <p:cNvSpPr>
            <a:spLocks noChangeAspect="1" noChangeArrowheads="1"/>
          </p:cNvSpPr>
          <p:nvPr/>
        </p:nvSpPr>
        <p:spPr bwMode="auto">
          <a:xfrm>
            <a:off x="155575" y="-1790700"/>
            <a:ext cx="6657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israel la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2350" y="1497537"/>
            <a:ext cx="3962400" cy="19224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07008" y="5981700"/>
            <a:ext cx="7696722" cy="584775"/>
          </a:xfrm>
          <a:prstGeom prst="rect">
            <a:avLst/>
          </a:prstGeom>
        </p:spPr>
        <p:txBody>
          <a:bodyPr wrap="none">
            <a:spAutoFit/>
          </a:bodyPr>
          <a:lstStyle/>
          <a:p>
            <a:r>
              <a:rPr lang="en-US" sz="3200" b="1" dirty="0">
                <a:latin typeface="Times New Roman" panose="02020603050405020304" pitchFamily="18" charset="0"/>
                <a:ea typeface="Times New Roman" panose="02020603050405020304" pitchFamily="18" charset="0"/>
              </a:rPr>
              <a:t>2:30 p.m. Welcome to the First Orientation</a:t>
            </a:r>
            <a:endParaRPr lang="en-US" sz="3200" b="1" dirty="0"/>
          </a:p>
        </p:txBody>
      </p:sp>
    </p:spTree>
    <p:extLst>
      <p:ext uri="{BB962C8B-B14F-4D97-AF65-F5344CB8AC3E}">
        <p14:creationId xmlns:p14="http://schemas.microsoft.com/office/powerpoint/2010/main" val="134653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0000"/>
                <a:lumOff val="40000"/>
              </a:schemeClr>
            </a:gs>
            <a:gs pos="52000">
              <a:schemeClr val="accent5">
                <a:lumMod val="75000"/>
              </a:schemeClr>
            </a:gs>
            <a:gs pos="100000">
              <a:schemeClr val="accent5">
                <a:lumMod val="100000"/>
              </a:schemeClr>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7008" y="309563"/>
            <a:ext cx="7317105" cy="1219200"/>
          </a:xfrm>
        </p:spPr>
        <p:txBody>
          <a:bodyPr anchor="t">
            <a:normAutofit/>
          </a:bodyPr>
          <a:lstStyle/>
          <a:p>
            <a:r>
              <a:rPr lang="en-US" sz="6000" b="1" dirty="0">
                <a:latin typeface="Times New Roman" panose="02020603050405020304" pitchFamily="18" charset="0"/>
                <a:cs typeface="Times New Roman" panose="02020603050405020304" pitchFamily="18" charset="0"/>
              </a:rPr>
              <a:t>Introductions</a:t>
            </a:r>
          </a:p>
        </p:txBody>
      </p:sp>
      <p:pic>
        <p:nvPicPr>
          <p:cNvPr id="1026" name="Picture 2" descr="Image result for Star of Da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2624" y="41529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sra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800600"/>
            <a:ext cx="252448"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israel land"/>
          <p:cNvSpPr>
            <a:spLocks noChangeAspect="1" noChangeArrowheads="1"/>
          </p:cNvSpPr>
          <p:nvPr/>
        </p:nvSpPr>
        <p:spPr bwMode="auto">
          <a:xfrm>
            <a:off x="155575" y="-1790700"/>
            <a:ext cx="6657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israel la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2350" y="1497537"/>
            <a:ext cx="3962400" cy="19224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86586" y="2444740"/>
            <a:ext cx="3572285" cy="3416320"/>
          </a:xfrm>
          <a:prstGeom prst="rect">
            <a:avLst/>
          </a:prstGeom>
        </p:spPr>
        <p:txBody>
          <a:bodyPr wrap="square">
            <a:spAutoFit/>
          </a:bodyPr>
          <a:lstStyle/>
          <a:p>
            <a:pPr algn="ctr"/>
            <a:r>
              <a:rPr lang="en-US" sz="5400" b="1" dirty="0">
                <a:latin typeface="Times New Roman" panose="02020603050405020304" pitchFamily="18" charset="0"/>
                <a:ea typeface="Times New Roman" panose="02020603050405020304" pitchFamily="18" charset="0"/>
              </a:rPr>
              <a:t>Why do you want to go to Israel?</a:t>
            </a:r>
            <a:endParaRPr lang="en-US" sz="5400" b="1" dirty="0"/>
          </a:p>
        </p:txBody>
      </p:sp>
    </p:spTree>
    <p:extLst>
      <p:ext uri="{BB962C8B-B14F-4D97-AF65-F5344CB8AC3E}">
        <p14:creationId xmlns:p14="http://schemas.microsoft.com/office/powerpoint/2010/main" val="183596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4572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Prayer:</a:t>
            </a:r>
            <a:endParaRPr lang="en-US" sz="4000" b="1" dirty="0"/>
          </a:p>
        </p:txBody>
      </p:sp>
      <p:sp>
        <p:nvSpPr>
          <p:cNvPr id="8" name="Rectangle 7"/>
          <p:cNvSpPr/>
          <p:nvPr/>
        </p:nvSpPr>
        <p:spPr>
          <a:xfrm>
            <a:off x="990600" y="1600200"/>
            <a:ext cx="7162800" cy="452431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O Lord, we gather together because we desire to know more of you. You have given us your Word in the Scriptures. We thank you for it. Send to us now your Holy Spirit to help us put places, names and dates to the great story of Your salvific work. We pray that by doing so, it might become real to us in new and different ways. In Christ’s Name we pray, Amen.</a:t>
            </a:r>
          </a:p>
        </p:txBody>
      </p:sp>
    </p:spTree>
    <p:extLst>
      <p:ext uri="{BB962C8B-B14F-4D97-AF65-F5344CB8AC3E}">
        <p14:creationId xmlns:p14="http://schemas.microsoft.com/office/powerpoint/2010/main" val="415207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5" name="Rectangle 4"/>
          <p:cNvSpPr/>
          <p:nvPr/>
        </p:nvSpPr>
        <p:spPr>
          <a:xfrm>
            <a:off x="419100" y="762000"/>
            <a:ext cx="8305800" cy="6001643"/>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David, Reese, Rebekah &amp; Nathan Werner, Forest Lake, MN</a:t>
            </a:r>
          </a:p>
          <a:p>
            <a:r>
              <a:rPr lang="en-US" sz="2400" b="1" dirty="0" err="1">
                <a:latin typeface="Times New Roman" panose="02020603050405020304" pitchFamily="18" charset="0"/>
                <a:ea typeface="Times New Roman" panose="02020603050405020304" pitchFamily="18" charset="0"/>
              </a:rPr>
              <a:t>Bergie</a:t>
            </a:r>
            <a:r>
              <a:rPr lang="en-US" sz="2400" b="1" dirty="0">
                <a:latin typeface="Times New Roman" panose="02020603050405020304" pitchFamily="18" charset="0"/>
                <a:ea typeface="Times New Roman" panose="02020603050405020304" pitchFamily="18" charset="0"/>
              </a:rPr>
              <a:t> &amp; Kay </a:t>
            </a:r>
            <a:r>
              <a:rPr lang="en-US" sz="2400" b="1" dirty="0" err="1">
                <a:latin typeface="Times New Roman" panose="02020603050405020304" pitchFamily="18" charset="0"/>
                <a:ea typeface="Times New Roman" panose="02020603050405020304" pitchFamily="18" charset="0"/>
              </a:rPr>
              <a:t>Bergerson</a:t>
            </a:r>
            <a:r>
              <a:rPr lang="en-US" sz="2400" b="1" dirty="0">
                <a:latin typeface="Times New Roman" panose="02020603050405020304" pitchFamily="18" charset="0"/>
                <a:ea typeface="Times New Roman" panose="02020603050405020304" pitchFamily="18" charset="0"/>
              </a:rPr>
              <a:t>, Forest Lake, MN</a:t>
            </a:r>
          </a:p>
          <a:p>
            <a:r>
              <a:rPr lang="en-US" sz="2400" b="1" dirty="0">
                <a:latin typeface="Times New Roman" panose="02020603050405020304" pitchFamily="18" charset="0"/>
                <a:ea typeface="Times New Roman" panose="02020603050405020304" pitchFamily="18" charset="0"/>
              </a:rPr>
              <a:t>Ryan </a:t>
            </a:r>
            <a:r>
              <a:rPr lang="en-US" sz="2400" b="1" dirty="0" err="1">
                <a:latin typeface="Times New Roman" panose="02020603050405020304" pitchFamily="18" charset="0"/>
                <a:ea typeface="Times New Roman" panose="02020603050405020304" pitchFamily="18" charset="0"/>
              </a:rPr>
              <a:t>Bonngard</a:t>
            </a:r>
            <a:r>
              <a:rPr lang="en-US" sz="2400" b="1" dirty="0">
                <a:latin typeface="Times New Roman" panose="02020603050405020304" pitchFamily="18" charset="0"/>
                <a:ea typeface="Times New Roman" panose="02020603050405020304" pitchFamily="18" charset="0"/>
              </a:rPr>
              <a:t>, Menomonie, WI</a:t>
            </a:r>
          </a:p>
          <a:p>
            <a:r>
              <a:rPr lang="en-US" sz="2400" b="1" dirty="0">
                <a:latin typeface="Times New Roman" panose="02020603050405020304" pitchFamily="18" charset="0"/>
                <a:ea typeface="Times New Roman" panose="02020603050405020304" pitchFamily="18" charset="0"/>
              </a:rPr>
              <a:t>Mike &amp; Pat </a:t>
            </a:r>
            <a:r>
              <a:rPr lang="en-US" sz="2400" b="1" dirty="0" err="1">
                <a:latin typeface="Times New Roman" panose="02020603050405020304" pitchFamily="18" charset="0"/>
                <a:ea typeface="Times New Roman" panose="02020603050405020304" pitchFamily="18" charset="0"/>
              </a:rPr>
              <a:t>Botzek</a:t>
            </a:r>
            <a:r>
              <a:rPr lang="en-US" sz="2400" b="1" dirty="0">
                <a:latin typeface="Times New Roman" panose="02020603050405020304" pitchFamily="18" charset="0"/>
                <a:ea typeface="Times New Roman" panose="02020603050405020304" pitchFamily="18" charset="0"/>
              </a:rPr>
              <a:t>, Willmar, MN</a:t>
            </a:r>
          </a:p>
          <a:p>
            <a:r>
              <a:rPr lang="en-US" sz="2400" b="1" dirty="0">
                <a:latin typeface="Times New Roman" panose="02020603050405020304" pitchFamily="18" charset="0"/>
                <a:ea typeface="Times New Roman" panose="02020603050405020304" pitchFamily="18" charset="0"/>
              </a:rPr>
              <a:t>Duane &amp; Judy </a:t>
            </a:r>
            <a:r>
              <a:rPr lang="en-US" sz="2400" b="1" dirty="0" err="1">
                <a:latin typeface="Times New Roman" panose="02020603050405020304" pitchFamily="18" charset="0"/>
                <a:ea typeface="Times New Roman" panose="02020603050405020304" pitchFamily="18" charset="0"/>
              </a:rPr>
              <a:t>Dittberner</a:t>
            </a:r>
            <a:r>
              <a:rPr lang="en-US" sz="2400" b="1" dirty="0">
                <a:latin typeface="Times New Roman" panose="02020603050405020304" pitchFamily="18" charset="0"/>
                <a:ea typeface="Times New Roman" panose="02020603050405020304" pitchFamily="18" charset="0"/>
              </a:rPr>
              <a:t>, Forest Lake, MN</a:t>
            </a:r>
          </a:p>
          <a:p>
            <a:r>
              <a:rPr lang="en-US" sz="2400" b="1" dirty="0">
                <a:latin typeface="Times New Roman" panose="02020603050405020304" pitchFamily="18" charset="0"/>
                <a:ea typeface="Times New Roman" panose="02020603050405020304" pitchFamily="18" charset="0"/>
              </a:rPr>
              <a:t>Lynn </a:t>
            </a:r>
            <a:r>
              <a:rPr lang="en-US" sz="2400" b="1" dirty="0" err="1">
                <a:latin typeface="Times New Roman" panose="02020603050405020304" pitchFamily="18" charset="0"/>
                <a:ea typeface="Times New Roman" panose="02020603050405020304" pitchFamily="18" charset="0"/>
              </a:rPr>
              <a:t>Ersbo</a:t>
            </a:r>
            <a:r>
              <a:rPr lang="en-US" sz="2400" b="1" dirty="0">
                <a:latin typeface="Times New Roman" panose="02020603050405020304" pitchFamily="18" charset="0"/>
                <a:ea typeface="Times New Roman" panose="02020603050405020304" pitchFamily="18" charset="0"/>
              </a:rPr>
              <a:t>, Minneapolis, MN</a:t>
            </a:r>
          </a:p>
          <a:p>
            <a:r>
              <a:rPr lang="en-US" sz="2400" b="1" dirty="0">
                <a:latin typeface="Times New Roman" panose="02020603050405020304" pitchFamily="18" charset="0"/>
                <a:ea typeface="Times New Roman" panose="02020603050405020304" pitchFamily="18" charset="0"/>
              </a:rPr>
              <a:t>Rozanne Foster, Forest Lake, MN</a:t>
            </a:r>
          </a:p>
          <a:p>
            <a:r>
              <a:rPr lang="en-US" sz="2400" b="1" dirty="0">
                <a:latin typeface="Times New Roman" panose="02020603050405020304" pitchFamily="18" charset="0"/>
                <a:ea typeface="Times New Roman" panose="02020603050405020304" pitchFamily="18" charset="0"/>
              </a:rPr>
              <a:t>Chris &amp; Teresa Gruber, Forest Lake, MN</a:t>
            </a:r>
          </a:p>
          <a:p>
            <a:r>
              <a:rPr lang="en-US" sz="2400" b="1" dirty="0">
                <a:latin typeface="Times New Roman" panose="02020603050405020304" pitchFamily="18" charset="0"/>
                <a:ea typeface="Times New Roman" panose="02020603050405020304" pitchFamily="18" charset="0"/>
              </a:rPr>
              <a:t>Dan &amp; Gloria Hair, Princeton, MN</a:t>
            </a:r>
          </a:p>
          <a:p>
            <a:r>
              <a:rPr lang="en-US" sz="2400" b="1" dirty="0">
                <a:latin typeface="Times New Roman" panose="02020603050405020304" pitchFamily="18" charset="0"/>
                <a:ea typeface="Times New Roman" panose="02020603050405020304" pitchFamily="18" charset="0"/>
              </a:rPr>
              <a:t>Andrea Hendrickson, Forest Lake, MN</a:t>
            </a:r>
          </a:p>
          <a:p>
            <a:r>
              <a:rPr lang="en-US" sz="2400" b="1" dirty="0">
                <a:latin typeface="Times New Roman" panose="02020603050405020304" pitchFamily="18" charset="0"/>
                <a:ea typeface="Times New Roman" panose="02020603050405020304" pitchFamily="18" charset="0"/>
              </a:rPr>
              <a:t>Sandra Hochstetler, Perry IA</a:t>
            </a:r>
          </a:p>
          <a:p>
            <a:r>
              <a:rPr lang="en-US" sz="2400" b="1" dirty="0" err="1">
                <a:latin typeface="Times New Roman" panose="02020603050405020304" pitchFamily="18" charset="0"/>
                <a:ea typeface="Times New Roman" panose="02020603050405020304" pitchFamily="18" charset="0"/>
              </a:rPr>
              <a:t>Lauralee</a:t>
            </a:r>
            <a:r>
              <a:rPr lang="en-US" sz="2400" b="1" dirty="0">
                <a:latin typeface="Times New Roman" panose="02020603050405020304" pitchFamily="18" charset="0"/>
                <a:ea typeface="Times New Roman" panose="02020603050405020304" pitchFamily="18" charset="0"/>
              </a:rPr>
              <a:t> Johnson, Forest Lake, MN</a:t>
            </a:r>
          </a:p>
          <a:p>
            <a:r>
              <a:rPr lang="en-US" sz="2400" b="1" dirty="0">
                <a:latin typeface="Times New Roman" panose="02020603050405020304" pitchFamily="18" charset="0"/>
                <a:ea typeface="Times New Roman" panose="02020603050405020304" pitchFamily="18" charset="0"/>
              </a:rPr>
              <a:t>Paulette Johnson, Forest Lake, MN</a:t>
            </a:r>
          </a:p>
          <a:p>
            <a:r>
              <a:rPr lang="en-US" sz="2400" b="1" dirty="0">
                <a:latin typeface="Times New Roman" panose="02020603050405020304" pitchFamily="18" charset="0"/>
                <a:ea typeface="Times New Roman" panose="02020603050405020304" pitchFamily="18" charset="0"/>
              </a:rPr>
              <a:t>Thomas and Gail Meister, Saint Croix Falls, WI</a:t>
            </a:r>
          </a:p>
          <a:p>
            <a:r>
              <a:rPr lang="en-US" sz="2400" b="1" dirty="0">
                <a:latin typeface="Times New Roman" panose="02020603050405020304" pitchFamily="18" charset="0"/>
                <a:ea typeface="Times New Roman" panose="02020603050405020304" pitchFamily="18" charset="0"/>
              </a:rPr>
              <a:t>Sherry Robinson, Plymouth, MN</a:t>
            </a:r>
          </a:p>
          <a:p>
            <a:r>
              <a:rPr lang="en-US" sz="2400" b="1" dirty="0">
                <a:latin typeface="Times New Roman" panose="02020603050405020304" pitchFamily="18" charset="0"/>
                <a:ea typeface="Times New Roman" panose="02020603050405020304" pitchFamily="18" charset="0"/>
              </a:rPr>
              <a:t>Dori Vaughn, Forest Lake, MN</a:t>
            </a:r>
            <a:endParaRPr lang="en-US" sz="2400" b="1"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0" y="152400"/>
            <a:ext cx="9143999" cy="646331"/>
          </a:xfrm>
          <a:prstGeom prst="rect">
            <a:avLst/>
          </a:prstGeom>
        </p:spPr>
        <p:txBody>
          <a:bodyPr wrap="square">
            <a:spAutoFit/>
          </a:bodyPr>
          <a:lstStyle/>
          <a:p>
            <a:pPr algn="ctr"/>
            <a:r>
              <a:rPr lang="en-US" sz="3600" b="1" dirty="0">
                <a:latin typeface="Times New Roman" panose="02020603050405020304" pitchFamily="18" charset="0"/>
                <a:ea typeface="Times New Roman" panose="02020603050405020304" pitchFamily="18" charset="0"/>
              </a:rPr>
              <a:t>25 Travelers who have said “Yes!”</a:t>
            </a:r>
            <a:endParaRPr lang="en-US" sz="3600" b="1" dirty="0"/>
          </a:p>
        </p:txBody>
      </p:sp>
    </p:spTree>
    <p:extLst>
      <p:ext uri="{BB962C8B-B14F-4D97-AF65-F5344CB8AC3E}">
        <p14:creationId xmlns:p14="http://schemas.microsoft.com/office/powerpoint/2010/main" val="28263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 name="Rectangle 3"/>
          <p:cNvSpPr/>
          <p:nvPr/>
        </p:nvSpPr>
        <p:spPr>
          <a:xfrm>
            <a:off x="228600" y="609600"/>
            <a:ext cx="8686800" cy="5632311"/>
          </a:xfrm>
          <a:prstGeom prst="rect">
            <a:avLst/>
          </a:prstGeom>
        </p:spPr>
        <p:txBody>
          <a:bodyPr wrap="square">
            <a:spAutoFit/>
          </a:bodyPr>
          <a:lstStyle/>
          <a:p>
            <a:pPr algn="ctr"/>
            <a:r>
              <a:rPr lang="en-US" sz="4000" b="1" dirty="0">
                <a:latin typeface="Times New Roman" panose="02020603050405020304" pitchFamily="18" charset="0"/>
                <a:cs typeface="Times New Roman" panose="02020603050405020304" pitchFamily="18" charset="0"/>
              </a:rPr>
              <a:t>Anyone not sure they will actually go?</a:t>
            </a:r>
          </a:p>
          <a:p>
            <a:pPr algn="ctr"/>
            <a:endParaRPr lang="en-US" sz="4000" b="1" dirty="0">
              <a:latin typeface="Times New Roman" panose="02020603050405020304" pitchFamily="18" charset="0"/>
              <a:cs typeface="Times New Roman" panose="02020603050405020304" pitchFamily="18" charset="0"/>
            </a:endParaRPr>
          </a:p>
          <a:p>
            <a:pPr algn="ctr"/>
            <a:r>
              <a:rPr lang="en-US" sz="4000" b="1" dirty="0">
                <a:latin typeface="Times New Roman" panose="02020603050405020304" pitchFamily="18" charset="0"/>
                <a:cs typeface="Times New Roman" panose="02020603050405020304" pitchFamily="18" charset="0"/>
              </a:rPr>
              <a:t>Anyone know of anyone else who may be interested?</a:t>
            </a:r>
          </a:p>
          <a:p>
            <a:pPr algn="ctr"/>
            <a:endParaRPr lang="en-US" sz="4000" b="1" dirty="0">
              <a:latin typeface="Times New Roman" panose="02020603050405020304" pitchFamily="18" charset="0"/>
              <a:cs typeface="Times New Roman" panose="02020603050405020304" pitchFamily="18" charset="0"/>
            </a:endParaRPr>
          </a:p>
          <a:p>
            <a:pPr algn="ctr"/>
            <a:r>
              <a:rPr lang="en-US" sz="4000" b="1" dirty="0">
                <a:latin typeface="Times New Roman" panose="02020603050405020304" pitchFamily="18" charset="0"/>
                <a:cs typeface="Times New Roman" panose="02020603050405020304" pitchFamily="18" charset="0"/>
              </a:rPr>
              <a:t>There is room for 33 travelers so far.</a:t>
            </a:r>
          </a:p>
          <a:p>
            <a:pPr algn="ctr"/>
            <a:endParaRPr lang="en-US" sz="4000" b="1" dirty="0">
              <a:latin typeface="Times New Roman" panose="02020603050405020304" pitchFamily="18" charset="0"/>
              <a:cs typeface="Times New Roman" panose="02020603050405020304" pitchFamily="18" charset="0"/>
            </a:endParaRPr>
          </a:p>
          <a:p>
            <a:pPr algn="ctr"/>
            <a:r>
              <a:rPr lang="en-US" sz="4000" b="1" dirty="0">
                <a:latin typeface="Times New Roman" panose="02020603050405020304" pitchFamily="18" charset="0"/>
                <a:cs typeface="Times New Roman" panose="02020603050405020304" pitchFamily="18" charset="0"/>
              </a:rPr>
              <a:t>Anyone currently looking for a roommate?</a:t>
            </a:r>
          </a:p>
        </p:txBody>
      </p:sp>
    </p:spTree>
    <p:extLst>
      <p:ext uri="{BB962C8B-B14F-4D97-AF65-F5344CB8AC3E}">
        <p14:creationId xmlns:p14="http://schemas.microsoft.com/office/powerpoint/2010/main" val="341933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 name="Rectangle 3"/>
          <p:cNvSpPr/>
          <p:nvPr/>
        </p:nvSpPr>
        <p:spPr>
          <a:xfrm>
            <a:off x="228600" y="335845"/>
            <a:ext cx="8686800" cy="6186309"/>
          </a:xfrm>
          <a:prstGeom prst="rect">
            <a:avLst/>
          </a:prstGeom>
        </p:spPr>
        <p:txBody>
          <a:bodyPr wrap="square">
            <a:spAutoFit/>
          </a:bodyPr>
          <a:lstStyle/>
          <a:p>
            <a:pPr algn="ctr"/>
            <a:r>
              <a:rPr lang="en-US" sz="3600" b="1" dirty="0">
                <a:latin typeface="Times New Roman" panose="02020603050405020304" pitchFamily="18" charset="0"/>
                <a:cs typeface="Times New Roman" panose="02020603050405020304" pitchFamily="18" charset="0"/>
              </a:rPr>
              <a:t>Cost: $3,500 for 25 travelers</a:t>
            </a:r>
          </a:p>
          <a:p>
            <a:pPr algn="ctr"/>
            <a:endParaRPr lang="en-US" sz="36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$700 deposits pp due the end of October</a:t>
            </a:r>
          </a:p>
          <a:p>
            <a:pPr algn="ctr"/>
            <a:endParaRPr lang="en-US" sz="36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Refund: 100% until Nov. 30</a:t>
            </a:r>
          </a:p>
          <a:p>
            <a:pPr algn="ctr"/>
            <a:endParaRPr lang="en-US" sz="36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50% between Dec. 1 and Jan. 31</a:t>
            </a:r>
          </a:p>
          <a:p>
            <a:pPr algn="ctr"/>
            <a:endParaRPr lang="en-US" sz="36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0% after Jan. 31 </a:t>
            </a:r>
            <a:r>
              <a:rPr lang="en-US" sz="2800" dirty="0">
                <a:latin typeface="Times New Roman" panose="02020603050405020304" pitchFamily="18" charset="0"/>
                <a:cs typeface="Times New Roman" panose="02020603050405020304" pitchFamily="18" charset="0"/>
              </a:rPr>
              <a:t>(Travel insurance important here!)</a:t>
            </a:r>
          </a:p>
          <a:p>
            <a:pPr algn="ctr"/>
            <a:endParaRPr lang="en-US" sz="36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Balance due Jan. 31, 2017 </a:t>
            </a:r>
            <a:r>
              <a:rPr lang="en-US" sz="2800" dirty="0">
                <a:latin typeface="Times New Roman" panose="02020603050405020304" pitchFamily="18" charset="0"/>
                <a:cs typeface="Times New Roman" panose="02020603050405020304" pitchFamily="18" charset="0"/>
              </a:rPr>
              <a:t>(non refundable!)</a:t>
            </a:r>
          </a:p>
        </p:txBody>
      </p:sp>
    </p:spTree>
    <p:extLst>
      <p:ext uri="{BB962C8B-B14F-4D97-AF65-F5344CB8AC3E}">
        <p14:creationId xmlns:p14="http://schemas.microsoft.com/office/powerpoint/2010/main" val="283779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 name="Rectangle 3"/>
          <p:cNvSpPr/>
          <p:nvPr/>
        </p:nvSpPr>
        <p:spPr>
          <a:xfrm>
            <a:off x="228600" y="335845"/>
            <a:ext cx="8686800" cy="6186309"/>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Dates: Sat., March 11 - Wed., March 22</a:t>
            </a:r>
          </a:p>
          <a:p>
            <a:pPr algn="ctr"/>
            <a:r>
              <a:rPr lang="en-US" sz="3600" dirty="0">
                <a:latin typeface="Times New Roman" panose="02020603050405020304" pitchFamily="18" charset="0"/>
                <a:cs typeface="Times New Roman" panose="02020603050405020304" pitchFamily="18" charset="0"/>
              </a:rPr>
              <a:t>Flight: Air Canada: Minneapolis to Toronto, from Toronto to Tel Aviv. </a:t>
            </a:r>
          </a:p>
          <a:p>
            <a:pPr algn="ctr"/>
            <a:r>
              <a:rPr lang="en-US" sz="3600" dirty="0">
                <a:latin typeface="Times New Roman" panose="02020603050405020304" pitchFamily="18" charset="0"/>
                <a:cs typeface="Times New Roman" panose="02020603050405020304" pitchFamily="18" charset="0"/>
              </a:rPr>
              <a:t>Flight changes! Reserved flight was departing 11 a.m. on March 11.</a:t>
            </a:r>
          </a:p>
          <a:p>
            <a:pPr algn="ctr"/>
            <a:r>
              <a:rPr lang="en-US" sz="3600" dirty="0">
                <a:latin typeface="Times New Roman" panose="02020603050405020304" pitchFamily="18" charset="0"/>
                <a:cs typeface="Times New Roman" panose="02020603050405020304" pitchFamily="18" charset="0"/>
              </a:rPr>
              <a:t>That flight canceled!</a:t>
            </a:r>
          </a:p>
          <a:p>
            <a:pPr algn="ctr"/>
            <a:r>
              <a:rPr lang="en-US" sz="3600" dirty="0">
                <a:latin typeface="Times New Roman" panose="02020603050405020304" pitchFamily="18" charset="0"/>
                <a:cs typeface="Times New Roman" panose="02020603050405020304" pitchFamily="18" charset="0"/>
              </a:rPr>
              <a:t>Now need to depart 6 a.m. on March 11! (7 hour overlay in Toronto!)</a:t>
            </a:r>
          </a:p>
          <a:p>
            <a:pPr algn="ctr"/>
            <a:r>
              <a:rPr lang="en-US" sz="3600" dirty="0">
                <a:latin typeface="Times New Roman" panose="02020603050405020304" pitchFamily="18" charset="0"/>
                <a:cs typeface="Times New Roman" panose="02020603050405020304" pitchFamily="18" charset="0"/>
              </a:rPr>
              <a:t>Options: Change travel dates?</a:t>
            </a:r>
          </a:p>
          <a:p>
            <a:pPr algn="ctr"/>
            <a:r>
              <a:rPr lang="en-US" sz="3600" dirty="0">
                <a:latin typeface="Times New Roman" panose="02020603050405020304" pitchFamily="18" charset="0"/>
                <a:cs typeface="Times New Roman" panose="02020603050405020304" pitchFamily="18" charset="0"/>
              </a:rPr>
              <a:t>Could leave one day earlier with little impact in itinerary or cost increase. </a:t>
            </a:r>
          </a:p>
        </p:txBody>
      </p:sp>
    </p:spTree>
    <p:extLst>
      <p:ext uri="{BB962C8B-B14F-4D97-AF65-F5344CB8AC3E}">
        <p14:creationId xmlns:p14="http://schemas.microsoft.com/office/powerpoint/2010/main" val="235561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 name="Rectangle 3"/>
          <p:cNvSpPr/>
          <p:nvPr/>
        </p:nvSpPr>
        <p:spPr>
          <a:xfrm>
            <a:off x="228600" y="335845"/>
            <a:ext cx="8686800" cy="6186309"/>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Dates: Sat., March 11 - Wed., March 22</a:t>
            </a:r>
          </a:p>
          <a:p>
            <a:pPr algn="ctr"/>
            <a:r>
              <a:rPr lang="en-US" sz="3600" dirty="0">
                <a:latin typeface="Times New Roman" panose="02020603050405020304" pitchFamily="18" charset="0"/>
                <a:cs typeface="Times New Roman" panose="02020603050405020304" pitchFamily="18" charset="0"/>
              </a:rPr>
              <a:t>Flight: Air Canada: Minneapolis to Toronto, from Toronto to Tel Aviv. </a:t>
            </a:r>
          </a:p>
          <a:p>
            <a:pPr algn="ctr"/>
            <a:r>
              <a:rPr lang="en-US" sz="3600" dirty="0">
                <a:latin typeface="Times New Roman" panose="02020603050405020304" pitchFamily="18" charset="0"/>
                <a:cs typeface="Times New Roman" panose="02020603050405020304" pitchFamily="18" charset="0"/>
              </a:rPr>
              <a:t>Flight changes! Reserved flight was departing 11 a.m. on March 11.</a:t>
            </a:r>
          </a:p>
          <a:p>
            <a:pPr algn="ctr"/>
            <a:r>
              <a:rPr lang="en-US" sz="3600" dirty="0">
                <a:latin typeface="Times New Roman" panose="02020603050405020304" pitchFamily="18" charset="0"/>
                <a:cs typeface="Times New Roman" panose="02020603050405020304" pitchFamily="18" charset="0"/>
              </a:rPr>
              <a:t>That flight canceled!</a:t>
            </a:r>
          </a:p>
          <a:p>
            <a:pPr algn="ctr"/>
            <a:r>
              <a:rPr lang="en-US" sz="3600" dirty="0">
                <a:latin typeface="Times New Roman" panose="02020603050405020304" pitchFamily="18" charset="0"/>
                <a:cs typeface="Times New Roman" panose="02020603050405020304" pitchFamily="18" charset="0"/>
              </a:rPr>
              <a:t>Now need to depart 6 a.m. on March 11! (7 hour overlay in Toronto!)</a:t>
            </a:r>
          </a:p>
          <a:p>
            <a:pPr algn="ctr"/>
            <a:r>
              <a:rPr lang="en-US" sz="3600" dirty="0">
                <a:latin typeface="Times New Roman" panose="02020603050405020304" pitchFamily="18" charset="0"/>
                <a:cs typeface="Times New Roman" panose="02020603050405020304" pitchFamily="18" charset="0"/>
              </a:rPr>
              <a:t>Options: Change travel dates?</a:t>
            </a:r>
          </a:p>
          <a:p>
            <a:pPr algn="ctr"/>
            <a:r>
              <a:rPr lang="en-US" sz="3600" dirty="0">
                <a:latin typeface="Times New Roman" panose="02020603050405020304" pitchFamily="18" charset="0"/>
                <a:cs typeface="Times New Roman" panose="02020603050405020304" pitchFamily="18" charset="0"/>
              </a:rPr>
              <a:t>Could leave one day earlier with little impact in itinerary or cost increase. </a:t>
            </a:r>
          </a:p>
        </p:txBody>
      </p:sp>
    </p:spTree>
    <p:extLst>
      <p:ext uri="{BB962C8B-B14F-4D97-AF65-F5344CB8AC3E}">
        <p14:creationId xmlns:p14="http://schemas.microsoft.com/office/powerpoint/2010/main" val="354395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 y="533400"/>
            <a:ext cx="9143999" cy="769441"/>
          </a:xfrm>
          <a:prstGeom prst="rect">
            <a:avLst/>
          </a:prstGeom>
        </p:spPr>
        <p:txBody>
          <a:bodyPr wrap="square">
            <a:spAutoFit/>
          </a:bodyPr>
          <a:lstStyle/>
          <a:p>
            <a:pPr algn="ctr"/>
            <a:r>
              <a:rPr lang="en-US" sz="4400" b="1" dirty="0">
                <a:latin typeface="Times New Roman" panose="02020603050405020304" pitchFamily="18" charset="0"/>
                <a:ea typeface="Times New Roman" panose="02020603050405020304" pitchFamily="18" charset="0"/>
              </a:rPr>
              <a:t>Advanced Preparations for Travel</a:t>
            </a:r>
          </a:p>
        </p:txBody>
      </p:sp>
      <p:sp>
        <p:nvSpPr>
          <p:cNvPr id="4" name="Rectangle 3"/>
          <p:cNvSpPr/>
          <p:nvPr/>
        </p:nvSpPr>
        <p:spPr>
          <a:xfrm>
            <a:off x="228600" y="1981200"/>
            <a:ext cx="8686800" cy="4339650"/>
          </a:xfrm>
          <a:prstGeom prst="rect">
            <a:avLst/>
          </a:prstGeom>
        </p:spPr>
        <p:txBody>
          <a:bodyPr wrap="square">
            <a:spAutoFit/>
          </a:bodyPr>
          <a:lstStyle/>
          <a:p>
            <a:pPr marL="457200" indent="-457200">
              <a:spcAft>
                <a:spcPts val="12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Everyone will need a valid, up-to-date passport. Without this, you will not be allowed on the airplane. Valid through Oct. 2017 (precaution against extended medical recovery!)</a:t>
            </a:r>
          </a:p>
          <a:p>
            <a:pPr marL="457200" indent="-457200">
              <a:spcAft>
                <a:spcPts val="12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Travel insurance is your own responsibility (highly recommended!)</a:t>
            </a:r>
          </a:p>
          <a:p>
            <a:pPr marL="457200" indent="-457200">
              <a:spcAft>
                <a:spcPts val="12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Transportation to and from Minneapolis is your own responsibility</a:t>
            </a:r>
          </a:p>
        </p:txBody>
      </p:sp>
    </p:spTree>
    <p:extLst>
      <p:ext uri="{BB962C8B-B14F-4D97-AF65-F5344CB8AC3E}">
        <p14:creationId xmlns:p14="http://schemas.microsoft.com/office/powerpoint/2010/main" val="130231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8196" y="219670"/>
            <a:ext cx="9143999" cy="923330"/>
          </a:xfrm>
          <a:prstGeom prst="rect">
            <a:avLst/>
          </a:prstGeom>
        </p:spPr>
        <p:txBody>
          <a:bodyPr wrap="square">
            <a:spAutoFit/>
          </a:bodyPr>
          <a:lstStyle/>
          <a:p>
            <a:pPr algn="ctr"/>
            <a:r>
              <a:rPr lang="en-US" sz="5400" b="1" dirty="0">
                <a:latin typeface="Times New Roman" panose="02020603050405020304" pitchFamily="18" charset="0"/>
                <a:ea typeface="Times New Roman" panose="02020603050405020304" pitchFamily="18" charset="0"/>
              </a:rPr>
              <a:t>Financial Concerns</a:t>
            </a:r>
          </a:p>
        </p:txBody>
      </p:sp>
      <p:sp>
        <p:nvSpPr>
          <p:cNvPr id="4" name="Rectangle 3"/>
          <p:cNvSpPr/>
          <p:nvPr/>
        </p:nvSpPr>
        <p:spPr>
          <a:xfrm>
            <a:off x="246795" y="1228665"/>
            <a:ext cx="8686800" cy="5324535"/>
          </a:xfrm>
          <a:prstGeom prst="rect">
            <a:avLst/>
          </a:prstGeom>
        </p:spPr>
        <p:txBody>
          <a:bodyPr wrap="square">
            <a:spAutoFit/>
          </a:bodyPr>
          <a:lstStyle/>
          <a:p>
            <a:pPr marL="457200" indent="-457200">
              <a:spcAft>
                <a:spcPts val="6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Budget for spending money</a:t>
            </a:r>
          </a:p>
          <a:p>
            <a:pPr marL="457200" indent="-457200">
              <a:spcAft>
                <a:spcPts val="6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Breakfast and dinner daily, some lunches</a:t>
            </a:r>
          </a:p>
          <a:p>
            <a:pPr marL="457200" indent="-457200">
              <a:spcAft>
                <a:spcPts val="6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Most major credit cards accepted</a:t>
            </a:r>
          </a:p>
          <a:p>
            <a:pPr marL="457200" indent="-457200">
              <a:spcAft>
                <a:spcPts val="6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Call your credit and debit card bank and tell them you will be traveling in Israel &amp; Jordan</a:t>
            </a:r>
          </a:p>
          <a:p>
            <a:pPr marL="457200" indent="-457200">
              <a:spcAft>
                <a:spcPts val="6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Currency: Shekels (Israel), Jordan (dinar). We will be securing Shekels in advance, and you can buy some from us. Let us know how much! We’ll talk more about this later. We are only in Jordan for a half day, so dinars not important.</a:t>
            </a:r>
          </a:p>
        </p:txBody>
      </p:sp>
    </p:spTree>
    <p:extLst>
      <p:ext uri="{BB962C8B-B14F-4D97-AF65-F5344CB8AC3E}">
        <p14:creationId xmlns:p14="http://schemas.microsoft.com/office/powerpoint/2010/main" val="168070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8196" y="219670"/>
            <a:ext cx="9143999" cy="923330"/>
          </a:xfrm>
          <a:prstGeom prst="rect">
            <a:avLst/>
          </a:prstGeom>
        </p:spPr>
        <p:txBody>
          <a:bodyPr wrap="square">
            <a:spAutoFit/>
          </a:bodyPr>
          <a:lstStyle/>
          <a:p>
            <a:pPr algn="ctr"/>
            <a:r>
              <a:rPr lang="en-US" sz="5400" b="1" dirty="0">
                <a:latin typeface="Times New Roman" panose="02020603050405020304" pitchFamily="18" charset="0"/>
                <a:ea typeface="Times New Roman" panose="02020603050405020304" pitchFamily="18" charset="0"/>
              </a:rPr>
              <a:t>Medical Concerns</a:t>
            </a:r>
          </a:p>
        </p:txBody>
      </p:sp>
      <p:sp>
        <p:nvSpPr>
          <p:cNvPr id="4" name="Rectangle 3"/>
          <p:cNvSpPr/>
          <p:nvPr/>
        </p:nvSpPr>
        <p:spPr>
          <a:xfrm>
            <a:off x="246795" y="1228665"/>
            <a:ext cx="8686800" cy="5247590"/>
          </a:xfrm>
          <a:prstGeom prst="rect">
            <a:avLst/>
          </a:prstGeom>
        </p:spPr>
        <p:txBody>
          <a:bodyPr wrap="square">
            <a:spAutoFit/>
          </a:bodyPr>
          <a:lstStyle/>
          <a:p>
            <a:pPr marL="457200" indent="-457200">
              <a:lnSpc>
                <a:spcPts val="3200"/>
              </a:lnSpc>
              <a:spcAft>
                <a:spcPts val="6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Contact your medical insurance to see if you will be covered during your trip. You may need to purchase trip medical insurance if you are not covered.</a:t>
            </a:r>
          </a:p>
          <a:p>
            <a:pPr marL="457200" indent="-457200">
              <a:lnSpc>
                <a:spcPts val="3200"/>
              </a:lnSpc>
              <a:spcAft>
                <a:spcPts val="6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Secure eyeglasses/contact prescriptions and lists of medications you are taking.</a:t>
            </a:r>
          </a:p>
          <a:p>
            <a:pPr marL="457200" indent="-457200">
              <a:lnSpc>
                <a:spcPts val="3200"/>
              </a:lnSpc>
              <a:spcAft>
                <a:spcPts val="6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Talk to your doctor about prescriptions for motion sickness while on the trip.</a:t>
            </a:r>
          </a:p>
          <a:p>
            <a:pPr marL="457200" indent="-457200">
              <a:lnSpc>
                <a:spcPts val="3200"/>
              </a:lnSpc>
              <a:spcAft>
                <a:spcPts val="6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Be sure to take along a sufficient supply of prescribed medications. They should be kept in the original container you received them in from your pharmacy.</a:t>
            </a:r>
          </a:p>
        </p:txBody>
      </p:sp>
    </p:spTree>
    <p:extLst>
      <p:ext uri="{BB962C8B-B14F-4D97-AF65-F5344CB8AC3E}">
        <p14:creationId xmlns:p14="http://schemas.microsoft.com/office/powerpoint/2010/main" val="198398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8196" y="219670"/>
            <a:ext cx="9143999" cy="769441"/>
          </a:xfrm>
          <a:prstGeom prst="rect">
            <a:avLst/>
          </a:prstGeom>
        </p:spPr>
        <p:txBody>
          <a:bodyPr wrap="square">
            <a:spAutoFit/>
          </a:bodyPr>
          <a:lstStyle/>
          <a:p>
            <a:pPr algn="ctr"/>
            <a:r>
              <a:rPr lang="en-US" sz="4400" b="1" dirty="0">
                <a:latin typeface="Times New Roman" panose="02020603050405020304" pitchFamily="18" charset="0"/>
                <a:ea typeface="Times New Roman" panose="02020603050405020304" pitchFamily="18" charset="0"/>
              </a:rPr>
              <a:t>CDC Recommendations for shots</a:t>
            </a:r>
          </a:p>
        </p:txBody>
      </p:sp>
      <p:sp>
        <p:nvSpPr>
          <p:cNvPr id="4" name="Rectangle 3"/>
          <p:cNvSpPr/>
          <p:nvPr/>
        </p:nvSpPr>
        <p:spPr>
          <a:xfrm>
            <a:off x="246795" y="1143000"/>
            <a:ext cx="8686800" cy="5627503"/>
          </a:xfrm>
          <a:prstGeom prst="rect">
            <a:avLst/>
          </a:prstGeom>
        </p:spPr>
        <p:txBody>
          <a:bodyPr wrap="square">
            <a:spAutoFit/>
          </a:bodyPr>
          <a:lstStyle/>
          <a:p>
            <a:pPr>
              <a:lnSpc>
                <a:spcPts val="3200"/>
              </a:lnSpc>
              <a:spcAft>
                <a:spcPts val="600"/>
              </a:spcAft>
            </a:pPr>
            <a:r>
              <a:rPr lang="en-US" sz="2400" b="1" dirty="0">
                <a:latin typeface="Times New Roman" panose="02020603050405020304" pitchFamily="18" charset="0"/>
                <a:cs typeface="Times New Roman" panose="02020603050405020304" pitchFamily="18" charset="0"/>
              </a:rPr>
              <a:t>Must</a:t>
            </a:r>
            <a:r>
              <a:rPr lang="en-US" sz="2400" dirty="0">
                <a:latin typeface="Times New Roman" panose="02020603050405020304" pitchFamily="18" charset="0"/>
                <a:cs typeface="Times New Roman" panose="02020603050405020304" pitchFamily="18" charset="0"/>
              </a:rPr>
              <a:t>: Make sure you are up-to-date on routine vaccines: measles-mumps-rubella (MMR) vaccine, diphtheria-tetanus-pertussis vaccine, varicella (chickenpox) vaccine, polio vaccine, and your yearly flu shot.</a:t>
            </a:r>
          </a:p>
          <a:p>
            <a:pPr>
              <a:lnSpc>
                <a:spcPts val="3200"/>
              </a:lnSpc>
              <a:spcAft>
                <a:spcPts val="600"/>
              </a:spcAft>
            </a:pPr>
            <a:r>
              <a:rPr lang="en-US" sz="2400" b="1" dirty="0">
                <a:latin typeface="Times New Roman" panose="02020603050405020304" pitchFamily="18" charset="0"/>
                <a:cs typeface="Times New Roman" panose="02020603050405020304" pitchFamily="18" charset="0"/>
              </a:rPr>
              <a:t>Recommended: </a:t>
            </a:r>
          </a:p>
          <a:p>
            <a:pPr marL="457200" indent="-457200">
              <a:lnSpc>
                <a:spcPts val="3200"/>
              </a:lnSpc>
              <a:spcAft>
                <a:spcPts val="600"/>
              </a:spcAf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Hepatitis A: CDC recommends this vaccine because you can get hepatitis A through contaminated food or water in Jordan, regardless of where you are eating or staying.</a:t>
            </a:r>
          </a:p>
          <a:p>
            <a:pPr marL="457200" indent="-457200">
              <a:lnSpc>
                <a:spcPts val="3200"/>
              </a:lnSpc>
              <a:spcAft>
                <a:spcPts val="600"/>
              </a:spcAf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Typhoid: You can get typhoid through contaminated food or water in Jordan (Israel has no threat, but information is lacking in Gaza and West Bank of Israel). CDC recommends this vaccine for most travelers, especially if you are visiting smaller cities or rural areas, or if you are an adventurous eater.</a:t>
            </a:r>
          </a:p>
        </p:txBody>
      </p:sp>
    </p:spTree>
    <p:extLst>
      <p:ext uri="{BB962C8B-B14F-4D97-AF65-F5344CB8AC3E}">
        <p14:creationId xmlns:p14="http://schemas.microsoft.com/office/powerpoint/2010/main" val="2357820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0"/>
            <a:ext cx="9143999" cy="769441"/>
          </a:xfrm>
          <a:prstGeom prst="rect">
            <a:avLst/>
          </a:prstGeom>
        </p:spPr>
        <p:txBody>
          <a:bodyPr wrap="square">
            <a:spAutoFit/>
          </a:bodyPr>
          <a:lstStyle/>
          <a:p>
            <a:pPr algn="ctr"/>
            <a:r>
              <a:rPr lang="en-US" sz="4400" b="1" dirty="0">
                <a:latin typeface="Times New Roman" panose="02020603050405020304" pitchFamily="18" charset="0"/>
                <a:ea typeface="Times New Roman" panose="02020603050405020304" pitchFamily="18" charset="0"/>
              </a:rPr>
              <a:t>CDC Recommendations for shots</a:t>
            </a:r>
          </a:p>
        </p:txBody>
      </p:sp>
      <p:sp>
        <p:nvSpPr>
          <p:cNvPr id="4" name="Rectangle 3"/>
          <p:cNvSpPr/>
          <p:nvPr/>
        </p:nvSpPr>
        <p:spPr>
          <a:xfrm>
            <a:off x="152400" y="838200"/>
            <a:ext cx="8991599" cy="6145272"/>
          </a:xfrm>
          <a:prstGeom prst="rect">
            <a:avLst/>
          </a:prstGeom>
        </p:spPr>
        <p:txBody>
          <a:bodyPr wrap="square">
            <a:spAutoFit/>
          </a:bodyPr>
          <a:lstStyle/>
          <a:p>
            <a:pPr>
              <a:lnSpc>
                <a:spcPts val="3200"/>
              </a:lnSpc>
              <a:spcAft>
                <a:spcPts val="600"/>
              </a:spcAft>
            </a:pPr>
            <a:r>
              <a:rPr lang="en-US" sz="2400" b="1" dirty="0">
                <a:latin typeface="Times New Roman" panose="02020603050405020304" pitchFamily="18" charset="0"/>
                <a:cs typeface="Times New Roman" panose="02020603050405020304" pitchFamily="18" charset="0"/>
              </a:rPr>
              <a:t>Consider: </a:t>
            </a:r>
          </a:p>
          <a:p>
            <a:pPr marL="457200" indent="-457200">
              <a:lnSpc>
                <a:spcPts val="3200"/>
              </a:lnSpc>
              <a:spcAft>
                <a:spcPts val="600"/>
              </a:spcAf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Hepatitis B: You can get hepatitis B through contaminated needles and blood products, so CDC recommends this vaccine if you might have any medical procedures.</a:t>
            </a:r>
          </a:p>
          <a:p>
            <a:pPr marL="457200" indent="-457200">
              <a:lnSpc>
                <a:spcPts val="3200"/>
              </a:lnSpc>
              <a:spcAft>
                <a:spcPts val="600"/>
              </a:spcAf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Rabies: Although rabies can be found in dogs, bats, and other mammals in Jordan and Israel, including the West Bank and Gaza, it is not a major risk to most travelers. CDC recommends this vaccine only for people spending time in remote areas that put them at risk for animal bites (such as adventure travel and caving).</a:t>
            </a:r>
          </a:p>
          <a:p>
            <a:pPr>
              <a:lnSpc>
                <a:spcPts val="3200"/>
              </a:lnSpc>
              <a:spcAft>
                <a:spcPts val="600"/>
              </a:spcAft>
            </a:pPr>
            <a:r>
              <a:rPr lang="en-US" sz="2400" b="1" dirty="0">
                <a:latin typeface="Times New Roman" panose="02020603050405020304" pitchFamily="18" charset="0"/>
                <a:cs typeface="Times New Roman" panose="02020603050405020304" pitchFamily="18" charset="0"/>
              </a:rPr>
              <a:t>Note:</a:t>
            </a:r>
          </a:p>
          <a:p>
            <a:pPr marL="457200" indent="-457200">
              <a:lnSpc>
                <a:spcPts val="3200"/>
              </a:lnSpc>
              <a:spcAft>
                <a:spcPts val="600"/>
              </a:spcAf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Yellow Fever: There is no risk of yellow fever in Jordan. The government of Jordan requires proof of yellow fever vaccination only if you are arriving from a country with risk of yellow fever. This does not include the US or Israel.</a:t>
            </a:r>
          </a:p>
        </p:txBody>
      </p:sp>
    </p:spTree>
    <p:extLst>
      <p:ext uri="{BB962C8B-B14F-4D97-AF65-F5344CB8AC3E}">
        <p14:creationId xmlns:p14="http://schemas.microsoft.com/office/powerpoint/2010/main" val="279409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45720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Session #1: Creation until the First Jerusalem Temple</a:t>
            </a:r>
            <a:endParaRPr lang="en-US" sz="4000" b="1" dirty="0"/>
          </a:p>
        </p:txBody>
      </p:sp>
      <p:sp>
        <p:nvSpPr>
          <p:cNvPr id="8" name="Rectangle 7"/>
          <p:cNvSpPr/>
          <p:nvPr/>
        </p:nvSpPr>
        <p:spPr>
          <a:xfrm>
            <a:off x="152400" y="2743200"/>
            <a:ext cx="8915400" cy="3539430"/>
          </a:xfrm>
          <a:prstGeom prst="rect">
            <a:avLst/>
          </a:prstGeom>
        </p:spPr>
        <p:txBody>
          <a:bodyPr wrap="square">
            <a:spAutoFit/>
          </a:bodyPr>
          <a:lstStyle/>
          <a:p>
            <a:pPr marL="514350" indent="-514350">
              <a:buAutoNum type="alphaUcPeriod"/>
            </a:pPr>
            <a:r>
              <a:rPr lang="en-US" sz="3200" b="1" dirty="0">
                <a:latin typeface="Times New Roman" panose="02020603050405020304" pitchFamily="18" charset="0"/>
                <a:cs typeface="Times New Roman" panose="02020603050405020304" pitchFamily="18" charset="0"/>
              </a:rPr>
              <a:t>BACKGROUND</a:t>
            </a:r>
          </a:p>
          <a:p>
            <a:pPr marL="514350" indent="-514350">
              <a:buAutoNum type="alphaUcPeriod"/>
            </a:pPr>
            <a:endParaRPr lang="en-US" sz="3200" b="1" dirty="0">
              <a:latin typeface="Times New Roman" panose="02020603050405020304" pitchFamily="18" charset="0"/>
              <a:cs typeface="Times New Roman" panose="02020603050405020304" pitchFamily="18" charset="0"/>
            </a:endParaRPr>
          </a:p>
          <a:p>
            <a:pPr marL="174625" lvl="1"/>
            <a:r>
              <a:rPr lang="en-US" sz="3200" dirty="0">
                <a:latin typeface="Times New Roman" panose="02020603050405020304" pitchFamily="18" charset="0"/>
                <a:cs typeface="Times New Roman" panose="02020603050405020304" pitchFamily="18" charset="0"/>
              </a:rPr>
              <a:t>Introduction to the area:</a:t>
            </a:r>
          </a:p>
          <a:p>
            <a:pPr marL="174625" lvl="1"/>
            <a:r>
              <a:rPr lang="en-US" sz="3200" dirty="0">
                <a:latin typeface="Times New Roman" panose="02020603050405020304" pitchFamily="18" charset="0"/>
                <a:cs typeface="Times New Roman" panose="02020603050405020304" pitchFamily="18" charset="0"/>
              </a:rPr>
              <a:t>	Where in the world is this place?</a:t>
            </a:r>
          </a:p>
          <a:p>
            <a:pPr marL="174625" lvl="1"/>
            <a:endParaRPr lang="en-US" sz="3200" dirty="0">
              <a:latin typeface="Times New Roman" panose="02020603050405020304" pitchFamily="18" charset="0"/>
              <a:cs typeface="Times New Roman" panose="02020603050405020304" pitchFamily="18" charset="0"/>
            </a:endParaRPr>
          </a:p>
          <a:p>
            <a:pPr marL="174625" lvl="1"/>
            <a:r>
              <a:rPr lang="en-US" sz="3200" dirty="0">
                <a:latin typeface="Times New Roman" panose="02020603050405020304" pitchFamily="18" charset="0"/>
                <a:cs typeface="Times New Roman" panose="02020603050405020304" pitchFamily="18" charset="0"/>
              </a:rPr>
              <a:t>Sharing: What images, words, ideas come to mind as you think about the Holy Land</a:t>
            </a:r>
          </a:p>
        </p:txBody>
      </p:sp>
    </p:spTree>
    <p:extLst>
      <p:ext uri="{BB962C8B-B14F-4D97-AF65-F5344CB8AC3E}">
        <p14:creationId xmlns:p14="http://schemas.microsoft.com/office/powerpoint/2010/main" val="205671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8196" y="219670"/>
            <a:ext cx="9143999" cy="923330"/>
          </a:xfrm>
          <a:prstGeom prst="rect">
            <a:avLst/>
          </a:prstGeom>
        </p:spPr>
        <p:txBody>
          <a:bodyPr wrap="square">
            <a:spAutoFit/>
          </a:bodyPr>
          <a:lstStyle/>
          <a:p>
            <a:pPr algn="ctr"/>
            <a:r>
              <a:rPr lang="en-US" sz="5400" b="1" dirty="0">
                <a:latin typeface="Times New Roman" panose="02020603050405020304" pitchFamily="18" charset="0"/>
                <a:ea typeface="Times New Roman" panose="02020603050405020304" pitchFamily="18" charset="0"/>
              </a:rPr>
              <a:t>Pre-Packing</a:t>
            </a:r>
          </a:p>
        </p:txBody>
      </p:sp>
      <p:sp>
        <p:nvSpPr>
          <p:cNvPr id="4" name="Rectangle 3"/>
          <p:cNvSpPr/>
          <p:nvPr/>
        </p:nvSpPr>
        <p:spPr>
          <a:xfrm>
            <a:off x="246795" y="1228665"/>
            <a:ext cx="8686800" cy="5144998"/>
          </a:xfrm>
          <a:prstGeom prst="rect">
            <a:avLst/>
          </a:prstGeom>
        </p:spPr>
        <p:txBody>
          <a:bodyPr wrap="square">
            <a:spAutoFit/>
          </a:bodyPr>
          <a:lstStyle/>
          <a:p>
            <a:pPr marL="457200" indent="-457200">
              <a:lnSpc>
                <a:spcPts val="3200"/>
              </a:lnSpc>
              <a:spcAft>
                <a:spcPts val="6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Plan to pack less than you think! Then, take even less!</a:t>
            </a:r>
          </a:p>
          <a:p>
            <a:pPr marL="457200" indent="-457200">
              <a:lnSpc>
                <a:spcPts val="3200"/>
              </a:lnSpc>
              <a:spcAft>
                <a:spcPts val="6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Good walking shoes/boots - Do not skimp on this, and have them fully broken in before we leave</a:t>
            </a:r>
          </a:p>
          <a:p>
            <a:pPr marL="457200" indent="-457200">
              <a:lnSpc>
                <a:spcPts val="3200"/>
              </a:lnSpc>
              <a:spcAft>
                <a:spcPts val="6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Electronics: Israel requires a special plug AND power converter! (Israel runs on 220v! - Some devices can run on both 110v and 220v)</a:t>
            </a:r>
          </a:p>
          <a:p>
            <a:pPr marL="457200" indent="-457200">
              <a:lnSpc>
                <a:spcPts val="3200"/>
              </a:lnSpc>
              <a:spcAft>
                <a:spcPts val="600"/>
              </a:spcAft>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marL="457200" indent="-457200">
              <a:lnSpc>
                <a:spcPts val="3200"/>
              </a:lnSpc>
              <a:spcAft>
                <a:spcPts val="600"/>
              </a:spcAft>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marL="457200" indent="-457200">
              <a:lnSpc>
                <a:spcPts val="3200"/>
              </a:lnSpc>
              <a:spcAft>
                <a:spcPts val="600"/>
              </a:spcAft>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marL="457200" indent="-457200">
              <a:lnSpc>
                <a:spcPts val="3200"/>
              </a:lnSpc>
              <a:spcAft>
                <a:spcPts val="6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Weather: Highs 70, Lows 50</a:t>
            </a:r>
          </a:p>
          <a:p>
            <a:pPr marL="457200" indent="-457200">
              <a:lnSpc>
                <a:spcPts val="3200"/>
              </a:lnSpc>
              <a:spcAft>
                <a:spcPts val="6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Sun hat, sunglasses, rain gear (light rain possible)</a:t>
            </a:r>
          </a:p>
        </p:txBody>
      </p:sp>
      <p:pic>
        <p:nvPicPr>
          <p:cNvPr id="74754" name="Picture 2" descr="Image result for usa to israel plug adapter"/>
          <p:cNvPicPr>
            <a:picLocks noChangeAspect="1" noChangeArrowheads="1"/>
          </p:cNvPicPr>
          <p:nvPr/>
        </p:nvPicPr>
        <p:blipFill rotWithShape="1">
          <a:blip r:embed="rId3">
            <a:extLst>
              <a:ext uri="{28A0092B-C50C-407E-A947-70E740481C1C}">
                <a14:useLocalDpi xmlns:a14="http://schemas.microsoft.com/office/drawing/2010/main" val="0"/>
              </a:ext>
            </a:extLst>
          </a:blip>
          <a:srcRect t="10714" b="14286"/>
          <a:stretch/>
        </p:blipFill>
        <p:spPr bwMode="auto">
          <a:xfrm>
            <a:off x="5715000" y="3733800"/>
            <a:ext cx="2450181" cy="1837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10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0000"/>
                <a:lumOff val="40000"/>
              </a:schemeClr>
            </a:gs>
            <a:gs pos="52000">
              <a:schemeClr val="accent5">
                <a:lumMod val="75000"/>
              </a:schemeClr>
            </a:gs>
            <a:gs pos="100000">
              <a:schemeClr val="accent5">
                <a:lumMod val="100000"/>
              </a:schemeClr>
            </a:gs>
          </a:gsLst>
          <a:lin ang="0" scaled="1"/>
          <a:tileRect/>
        </a:gradFill>
        <a:effectLst/>
      </p:bgPr>
    </p:bg>
    <p:spTree>
      <p:nvGrpSpPr>
        <p:cNvPr id="1" name=""/>
        <p:cNvGrpSpPr/>
        <p:nvPr/>
      </p:nvGrpSpPr>
      <p:grpSpPr>
        <a:xfrm>
          <a:off x="0" y="0"/>
          <a:ext cx="0" cy="0"/>
          <a:chOff x="0" y="0"/>
          <a:chExt cx="0" cy="0"/>
        </a:xfrm>
      </p:grpSpPr>
      <p:pic>
        <p:nvPicPr>
          <p:cNvPr id="1026" name="Picture 2" descr="Image result for Star of Da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2624" y="41529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sra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800600"/>
            <a:ext cx="252448"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israel land"/>
          <p:cNvSpPr>
            <a:spLocks noChangeAspect="1" noChangeArrowheads="1"/>
          </p:cNvSpPr>
          <p:nvPr/>
        </p:nvSpPr>
        <p:spPr bwMode="auto">
          <a:xfrm>
            <a:off x="155575" y="-1790700"/>
            <a:ext cx="6657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israel la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2350" y="1497537"/>
            <a:ext cx="3962400" cy="19224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750626"/>
            <a:ext cx="4658586" cy="3416320"/>
          </a:xfrm>
          <a:prstGeom prst="rect">
            <a:avLst/>
          </a:prstGeom>
        </p:spPr>
        <p:txBody>
          <a:bodyPr wrap="square">
            <a:spAutoFit/>
          </a:bodyPr>
          <a:lstStyle/>
          <a:p>
            <a:pPr algn="ctr"/>
            <a:r>
              <a:rPr lang="en-US" sz="5400" b="1" dirty="0">
                <a:latin typeface="Times New Roman" panose="02020603050405020304" pitchFamily="18" charset="0"/>
                <a:ea typeface="Times New Roman" panose="02020603050405020304" pitchFamily="18" charset="0"/>
              </a:rPr>
              <a:t>Go through itinerary...</a:t>
            </a:r>
          </a:p>
          <a:p>
            <a:pPr algn="ctr"/>
            <a:r>
              <a:rPr lang="en-US" sz="5400" b="1" dirty="0">
                <a:latin typeface="Times New Roman" panose="02020603050405020304" pitchFamily="18" charset="0"/>
                <a:ea typeface="Times New Roman" panose="02020603050405020304" pitchFamily="18" charset="0"/>
              </a:rPr>
              <a:t>including changes</a:t>
            </a:r>
            <a:endParaRPr lang="en-US" sz="5400" b="1" dirty="0"/>
          </a:p>
        </p:txBody>
      </p:sp>
    </p:spTree>
    <p:extLst>
      <p:ext uri="{BB962C8B-B14F-4D97-AF65-F5344CB8AC3E}">
        <p14:creationId xmlns:p14="http://schemas.microsoft.com/office/powerpoint/2010/main" val="131778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 y="304800"/>
            <a:ext cx="9143999" cy="1754326"/>
          </a:xfrm>
          <a:prstGeom prst="rect">
            <a:avLst/>
          </a:prstGeom>
        </p:spPr>
        <p:txBody>
          <a:bodyPr wrap="square">
            <a:spAutoFit/>
          </a:bodyPr>
          <a:lstStyle/>
          <a:p>
            <a:pPr algn="ctr"/>
            <a:r>
              <a:rPr lang="en-US" sz="5400" b="1" dirty="0">
                <a:latin typeface="Times New Roman" panose="02020603050405020304" pitchFamily="18" charset="0"/>
                <a:ea typeface="Times New Roman" panose="02020603050405020304" pitchFamily="18" charset="0"/>
              </a:rPr>
              <a:t>Resources: Maps, books, movies, etc.</a:t>
            </a:r>
          </a:p>
        </p:txBody>
      </p:sp>
      <p:sp>
        <p:nvSpPr>
          <p:cNvPr id="4" name="Rectangle 3"/>
          <p:cNvSpPr/>
          <p:nvPr/>
        </p:nvSpPr>
        <p:spPr>
          <a:xfrm>
            <a:off x="228600" y="2514600"/>
            <a:ext cx="8763000" cy="3293209"/>
          </a:xfrm>
          <a:prstGeom prst="rect">
            <a:avLst/>
          </a:prstGeom>
        </p:spPr>
        <p:txBody>
          <a:bodyPr wrap="square">
            <a:spAutoFit/>
          </a:bodyPr>
          <a:lstStyle/>
          <a:p>
            <a:pPr marL="457200" indent="-457200">
              <a:spcAft>
                <a:spcPts val="12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This PowerPoint will be available on the church website. </a:t>
            </a:r>
          </a:p>
          <a:p>
            <a:pPr marL="457200" indent="-457200">
              <a:spcAft>
                <a:spcPts val="12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I will provide paper copies to those who prefer that.</a:t>
            </a:r>
          </a:p>
          <a:p>
            <a:pPr marL="457200" indent="-457200">
              <a:spcAft>
                <a:spcPts val="12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We will be providing a text we will begin reading together by next meeting.</a:t>
            </a:r>
          </a:p>
          <a:p>
            <a:pPr marL="457200" indent="-457200">
              <a:spcAft>
                <a:spcPts val="12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Other resources will be coming, too.</a:t>
            </a:r>
          </a:p>
          <a:p>
            <a:pPr marL="457200" indent="-457200">
              <a:spcAft>
                <a:spcPts val="12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Other suggestions?</a:t>
            </a:r>
          </a:p>
        </p:txBody>
      </p:sp>
    </p:spTree>
    <p:extLst>
      <p:ext uri="{BB962C8B-B14F-4D97-AF65-F5344CB8AC3E}">
        <p14:creationId xmlns:p14="http://schemas.microsoft.com/office/powerpoint/2010/main" val="133402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58DFCD"/>
            </a:gs>
            <a:gs pos="87000">
              <a:schemeClr val="accent5">
                <a:lumMod val="60000"/>
                <a:lumOff val="40000"/>
              </a:schemeClr>
            </a:gs>
            <a:gs pos="100000">
              <a:schemeClr val="accent5">
                <a:lumMod val="40000"/>
                <a:lumOff val="60000"/>
              </a:schemeClr>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575" y="4631262"/>
            <a:ext cx="7317105" cy="1219200"/>
          </a:xfrm>
        </p:spPr>
        <p:txBody>
          <a:bodyPr anchor="t">
            <a:noAutofit/>
          </a:bodyPr>
          <a:lstStyle/>
          <a:p>
            <a:r>
              <a:rPr lang="en-US" sz="4800" b="1" dirty="0">
                <a:latin typeface="Times New Roman" panose="02020603050405020304" pitchFamily="18" charset="0"/>
                <a:cs typeface="Times New Roman" panose="02020603050405020304" pitchFamily="18" charset="0"/>
              </a:rPr>
              <a:t>Questions, Observations, Thoughts, Insights</a:t>
            </a:r>
          </a:p>
        </p:txBody>
      </p:sp>
      <p:pic>
        <p:nvPicPr>
          <p:cNvPr id="1026" name="Picture 2" descr="Image result for Star of Da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2624" y="41529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sra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800600"/>
            <a:ext cx="252448"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israel land"/>
          <p:cNvSpPr>
            <a:spLocks noChangeAspect="1" noChangeArrowheads="1"/>
          </p:cNvSpPr>
          <p:nvPr/>
        </p:nvSpPr>
        <p:spPr bwMode="auto">
          <a:xfrm>
            <a:off x="155575" y="-1790700"/>
            <a:ext cx="6657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israel la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2350" y="1497537"/>
            <a:ext cx="3962400" cy="19224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71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 y="533400"/>
            <a:ext cx="9143999" cy="923330"/>
          </a:xfrm>
          <a:prstGeom prst="rect">
            <a:avLst/>
          </a:prstGeom>
        </p:spPr>
        <p:txBody>
          <a:bodyPr wrap="square">
            <a:spAutoFit/>
          </a:bodyPr>
          <a:lstStyle/>
          <a:p>
            <a:pPr algn="ctr"/>
            <a:r>
              <a:rPr lang="en-US" sz="5400" b="1" dirty="0">
                <a:latin typeface="Times New Roman" panose="02020603050405020304" pitchFamily="18" charset="0"/>
                <a:ea typeface="Times New Roman" panose="02020603050405020304" pitchFamily="18" charset="0"/>
              </a:rPr>
              <a:t>Next sessions!</a:t>
            </a:r>
          </a:p>
        </p:txBody>
      </p:sp>
      <p:sp>
        <p:nvSpPr>
          <p:cNvPr id="4" name="Rectangle 3"/>
          <p:cNvSpPr/>
          <p:nvPr/>
        </p:nvSpPr>
        <p:spPr>
          <a:xfrm>
            <a:off x="228600" y="1981200"/>
            <a:ext cx="8686800" cy="4154984"/>
          </a:xfrm>
          <a:prstGeom prst="rect">
            <a:avLst/>
          </a:prstGeom>
        </p:spPr>
        <p:txBody>
          <a:bodyPr wrap="square">
            <a:spAutoFit/>
          </a:bodyPr>
          <a:lstStyle/>
          <a:p>
            <a:pPr marL="457200" indent="-457200">
              <a:spcAft>
                <a:spcPts val="12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Oct. 23 - OT: From the First Temple through the eve of Jesus’ birth</a:t>
            </a:r>
          </a:p>
          <a:p>
            <a:pPr marL="457200" indent="-457200">
              <a:spcAft>
                <a:spcPts val="12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Nov. 6 - NT: The Life of Jesus</a:t>
            </a:r>
          </a:p>
          <a:p>
            <a:pPr marL="457200" indent="-457200">
              <a:spcAft>
                <a:spcPts val="12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Dec. 4 - NT: From Jesus to Constantine: The Early Church</a:t>
            </a:r>
          </a:p>
          <a:p>
            <a:pPr marL="457200" indent="-457200">
              <a:spcAft>
                <a:spcPts val="12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Jan. 8 - From Constantine through WWII</a:t>
            </a:r>
          </a:p>
          <a:p>
            <a:pPr marL="457200" indent="-457200">
              <a:spcAft>
                <a:spcPts val="12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Feb. 12 - Since WWII</a:t>
            </a:r>
          </a:p>
        </p:txBody>
      </p:sp>
    </p:spTree>
    <p:extLst>
      <p:ext uri="{BB962C8B-B14F-4D97-AF65-F5344CB8AC3E}">
        <p14:creationId xmlns:p14="http://schemas.microsoft.com/office/powerpoint/2010/main" val="420802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 y="533400"/>
            <a:ext cx="9143999" cy="1754326"/>
          </a:xfrm>
          <a:prstGeom prst="rect">
            <a:avLst/>
          </a:prstGeom>
        </p:spPr>
        <p:txBody>
          <a:bodyPr wrap="square">
            <a:spAutoFit/>
          </a:bodyPr>
          <a:lstStyle/>
          <a:p>
            <a:pPr algn="ctr"/>
            <a:r>
              <a:rPr lang="en-US" sz="5400" b="1" dirty="0">
                <a:latin typeface="Times New Roman" panose="02020603050405020304" pitchFamily="18" charset="0"/>
                <a:ea typeface="Times New Roman" panose="02020603050405020304" pitchFamily="18" charset="0"/>
              </a:rPr>
              <a:t>3:30 p.m. Closing: </a:t>
            </a:r>
          </a:p>
          <a:p>
            <a:pPr algn="ctr"/>
            <a:r>
              <a:rPr lang="en-US" sz="5400" b="1" dirty="0">
                <a:latin typeface="Times New Roman" panose="02020603050405020304" pitchFamily="18" charset="0"/>
                <a:ea typeface="Times New Roman" panose="02020603050405020304" pitchFamily="18" charset="0"/>
              </a:rPr>
              <a:t>Hebrew Blessing</a:t>
            </a:r>
          </a:p>
        </p:txBody>
      </p:sp>
      <p:sp>
        <p:nvSpPr>
          <p:cNvPr id="4" name="Rectangle 3"/>
          <p:cNvSpPr/>
          <p:nvPr/>
        </p:nvSpPr>
        <p:spPr>
          <a:xfrm>
            <a:off x="228600" y="2895600"/>
            <a:ext cx="8686800" cy="2215991"/>
          </a:xfrm>
          <a:prstGeom prst="rect">
            <a:avLst/>
          </a:prstGeom>
        </p:spPr>
        <p:txBody>
          <a:bodyPr wrap="square">
            <a:spAutoFit/>
          </a:bodyPr>
          <a:lstStyle/>
          <a:p>
            <a:pPr>
              <a:spcAft>
                <a:spcPts val="1200"/>
              </a:spcAft>
            </a:pPr>
            <a:r>
              <a:rPr lang="en-US" sz="3200" dirty="0">
                <a:latin typeface="Times New Roman" panose="02020603050405020304" pitchFamily="18" charset="0"/>
                <a:cs typeface="Times New Roman" panose="02020603050405020304" pitchFamily="18" charset="0"/>
              </a:rPr>
              <a:t>“The Lord bless you and keep you; the Lord make his face shine upon you and be gracious to you; the Lord turn his face toward you and give you peace.” </a:t>
            </a:r>
          </a:p>
          <a:p>
            <a:pPr algn="r">
              <a:spcAft>
                <a:spcPts val="1200"/>
              </a:spcAft>
            </a:pPr>
            <a:r>
              <a:rPr lang="en-US" sz="3200" dirty="0">
                <a:latin typeface="Times New Roman" panose="02020603050405020304" pitchFamily="18" charset="0"/>
                <a:cs typeface="Times New Roman" panose="02020603050405020304" pitchFamily="18" charset="0"/>
              </a:rPr>
              <a:t>(Numbers 6:24-26)</a:t>
            </a:r>
          </a:p>
        </p:txBody>
      </p:sp>
    </p:spTree>
    <p:extLst>
      <p:ext uri="{BB962C8B-B14F-4D97-AF65-F5344CB8AC3E}">
        <p14:creationId xmlns:p14="http://schemas.microsoft.com/office/powerpoint/2010/main" val="397013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rgbClr val="58DFCD"/>
            </a:gs>
            <a:gs pos="87000">
              <a:schemeClr val="accent5">
                <a:lumMod val="60000"/>
                <a:lumOff val="40000"/>
              </a:schemeClr>
            </a:gs>
            <a:gs pos="100000">
              <a:schemeClr val="accent5">
                <a:lumMod val="40000"/>
                <a:lumOff val="60000"/>
              </a:schemeClr>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9881" y="665462"/>
            <a:ext cx="3304681" cy="2743200"/>
          </a:xfrm>
        </p:spPr>
        <p:txBody>
          <a:bodyPr anchor="t">
            <a:noAutofit/>
          </a:bodyPr>
          <a:lstStyle/>
          <a:p>
            <a:pPr algn="ctr"/>
            <a:r>
              <a:rPr lang="en-US" sz="6600" b="1" dirty="0">
                <a:latin typeface="Times New Roman" panose="02020603050405020304" pitchFamily="18" charset="0"/>
                <a:cs typeface="Times New Roman" panose="02020603050405020304" pitchFamily="18" charset="0"/>
              </a:rPr>
              <a:t>Thank you!</a:t>
            </a:r>
          </a:p>
        </p:txBody>
      </p:sp>
      <p:pic>
        <p:nvPicPr>
          <p:cNvPr id="1026" name="Picture 2" descr="Image result for Star of Da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2624" y="41529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sra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800600"/>
            <a:ext cx="252448"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israel land"/>
          <p:cNvSpPr>
            <a:spLocks noChangeAspect="1" noChangeArrowheads="1"/>
          </p:cNvSpPr>
          <p:nvPr/>
        </p:nvSpPr>
        <p:spPr bwMode="auto">
          <a:xfrm>
            <a:off x="155575" y="-1790700"/>
            <a:ext cx="6657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israel la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2350" y="1497537"/>
            <a:ext cx="3962400" cy="19224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56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0800000" scaled="1"/>
          <a:tileRect/>
        </a:gradFill>
        <a:effectLst/>
      </p:bgPr>
    </p:bg>
    <p:spTree>
      <p:nvGrpSpPr>
        <p:cNvPr id="1" name=""/>
        <p:cNvGrpSpPr/>
        <p:nvPr/>
      </p:nvGrpSpPr>
      <p:grpSpPr>
        <a:xfrm>
          <a:off x="0" y="0"/>
          <a:ext cx="0" cy="0"/>
          <a:chOff x="0" y="0"/>
          <a:chExt cx="0" cy="0"/>
        </a:xfrm>
      </p:grpSpPr>
      <p:pic>
        <p:nvPicPr>
          <p:cNvPr id="3074" name="Picture 2" descr="Image result for Contemporary political map of the Middle Eas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55159" y="258748"/>
            <a:ext cx="5033682" cy="63405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79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4572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Definitions: </a:t>
            </a:r>
            <a:endParaRPr lang="en-US" sz="4000" b="1" dirty="0"/>
          </a:p>
        </p:txBody>
      </p:sp>
      <p:sp>
        <p:nvSpPr>
          <p:cNvPr id="8" name="Rectangle 7"/>
          <p:cNvSpPr/>
          <p:nvPr/>
        </p:nvSpPr>
        <p:spPr>
          <a:xfrm>
            <a:off x="457200" y="1600200"/>
            <a:ext cx="8305800" cy="4524315"/>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Middle East </a:t>
            </a:r>
            <a:r>
              <a:rPr lang="en-US" sz="3200" dirty="0">
                <a:latin typeface="Times New Roman" panose="02020603050405020304" pitchFamily="18" charset="0"/>
                <a:cs typeface="Times New Roman" panose="02020603050405020304" pitchFamily="18" charset="0"/>
              </a:rPr>
              <a:t>- Modern term that includes the area from Turkey, Egypt, Saudi Arabia, Iraq and Iran. It replaced the Eurocentric term “Near East,” which was used to divide the land mass of Europe through Asia. “West” referred to Europe. “Near East” meant the lands of the east closest to Europe. “Far East” referred to eastern Asia, such as China and Japan. The logical term “East” is not used as a geographic term, but rather Asia.</a:t>
            </a:r>
          </a:p>
        </p:txBody>
      </p:sp>
    </p:spTree>
    <p:extLst>
      <p:ext uri="{BB962C8B-B14F-4D97-AF65-F5344CB8AC3E}">
        <p14:creationId xmlns:p14="http://schemas.microsoft.com/office/powerpoint/2010/main" val="227996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4572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Definitions: </a:t>
            </a:r>
            <a:endParaRPr lang="en-US" sz="4000" b="1" dirty="0"/>
          </a:p>
        </p:txBody>
      </p:sp>
      <p:sp>
        <p:nvSpPr>
          <p:cNvPr id="8" name="Rectangle 7"/>
          <p:cNvSpPr/>
          <p:nvPr/>
        </p:nvSpPr>
        <p:spPr>
          <a:xfrm>
            <a:off x="457200" y="1600200"/>
            <a:ext cx="8305800" cy="2554545"/>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Canaan</a:t>
            </a:r>
            <a:r>
              <a:rPr lang="en-US" sz="3200" dirty="0">
                <a:latin typeface="Times New Roman" panose="02020603050405020304" pitchFamily="18" charset="0"/>
                <a:cs typeface="Times New Roman" panose="02020603050405020304" pitchFamily="18" charset="0"/>
              </a:rPr>
              <a:t> - The Semitic land of the Ancient Near East. It is used in the Bible to refer to the area of the Promised Land before the Hebrews got there. The Hebrews won the land from the people there (“Canaanites”) in war.</a:t>
            </a:r>
          </a:p>
        </p:txBody>
      </p:sp>
    </p:spTree>
    <p:extLst>
      <p:ext uri="{BB962C8B-B14F-4D97-AF65-F5344CB8AC3E}">
        <p14:creationId xmlns:p14="http://schemas.microsoft.com/office/powerpoint/2010/main" val="273119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4572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Definitions: </a:t>
            </a:r>
            <a:endParaRPr lang="en-US" sz="4000" b="1" dirty="0"/>
          </a:p>
        </p:txBody>
      </p:sp>
      <p:sp>
        <p:nvSpPr>
          <p:cNvPr id="8" name="Rectangle 7"/>
          <p:cNvSpPr/>
          <p:nvPr/>
        </p:nvSpPr>
        <p:spPr>
          <a:xfrm>
            <a:off x="457200" y="1600200"/>
            <a:ext cx="8305800" cy="4524315"/>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Promised Land </a:t>
            </a:r>
            <a:r>
              <a:rPr lang="en-US" sz="3200" dirty="0">
                <a:latin typeface="Times New Roman" panose="02020603050405020304" pitchFamily="18" charset="0"/>
                <a:cs typeface="Times New Roman" panose="02020603050405020304" pitchFamily="18" charset="0"/>
              </a:rPr>
              <a:t>- The land promised by God to Abraham for his descendants to live forever (Genesis 15:18 21 “That day the Lord cut a covenant with Abram: ‘To your descendants I give this land, from Egypt’s river to the great Euphrates, 19 together with the </a:t>
            </a:r>
            <a:r>
              <a:rPr lang="en-US" sz="3200" dirty="0" err="1">
                <a:latin typeface="Times New Roman" panose="02020603050405020304" pitchFamily="18" charset="0"/>
                <a:cs typeface="Times New Roman" panose="02020603050405020304" pitchFamily="18" charset="0"/>
              </a:rPr>
              <a:t>Kenites</a:t>
            </a:r>
            <a:r>
              <a:rPr lang="en-US" sz="3200" dirty="0">
                <a:latin typeface="Times New Roman" panose="02020603050405020304" pitchFamily="18" charset="0"/>
                <a:cs typeface="Times New Roman" panose="02020603050405020304" pitchFamily="18" charset="0"/>
              </a:rPr>
              <a:t>, the </a:t>
            </a:r>
            <a:r>
              <a:rPr lang="en-US" sz="3200" dirty="0" err="1">
                <a:latin typeface="Times New Roman" panose="02020603050405020304" pitchFamily="18" charset="0"/>
                <a:cs typeface="Times New Roman" panose="02020603050405020304" pitchFamily="18" charset="0"/>
              </a:rPr>
              <a:t>Kenizzites</a:t>
            </a:r>
            <a:r>
              <a:rPr lang="en-US" sz="3200" dirty="0">
                <a:latin typeface="Times New Roman" panose="02020603050405020304" pitchFamily="18" charset="0"/>
                <a:cs typeface="Times New Roman" panose="02020603050405020304" pitchFamily="18" charset="0"/>
              </a:rPr>
              <a:t>, the </a:t>
            </a:r>
            <a:r>
              <a:rPr lang="en-US" sz="3200" dirty="0" err="1">
                <a:latin typeface="Times New Roman" panose="02020603050405020304" pitchFamily="18" charset="0"/>
                <a:cs typeface="Times New Roman" panose="02020603050405020304" pitchFamily="18" charset="0"/>
              </a:rPr>
              <a:t>Kadmonites</a:t>
            </a:r>
            <a:r>
              <a:rPr lang="en-US" sz="3200" dirty="0">
                <a:latin typeface="Times New Roman" panose="02020603050405020304" pitchFamily="18" charset="0"/>
                <a:cs typeface="Times New Roman" panose="02020603050405020304" pitchFamily="18" charset="0"/>
              </a:rPr>
              <a:t>, 20 the Hittites, the </a:t>
            </a:r>
            <a:r>
              <a:rPr lang="en-US" sz="3200" dirty="0" err="1">
                <a:latin typeface="Times New Roman" panose="02020603050405020304" pitchFamily="18" charset="0"/>
                <a:cs typeface="Times New Roman" panose="02020603050405020304" pitchFamily="18" charset="0"/>
              </a:rPr>
              <a:t>Perizzites</a:t>
            </a:r>
            <a:r>
              <a:rPr lang="en-US" sz="3200" dirty="0">
                <a:latin typeface="Times New Roman" panose="02020603050405020304" pitchFamily="18" charset="0"/>
                <a:cs typeface="Times New Roman" panose="02020603050405020304" pitchFamily="18" charset="0"/>
              </a:rPr>
              <a:t>, the </a:t>
            </a:r>
            <a:r>
              <a:rPr lang="en-US" sz="3200" dirty="0" err="1">
                <a:latin typeface="Times New Roman" panose="02020603050405020304" pitchFamily="18" charset="0"/>
                <a:cs typeface="Times New Roman" panose="02020603050405020304" pitchFamily="18" charset="0"/>
              </a:rPr>
              <a:t>Rephaim</a:t>
            </a:r>
            <a:r>
              <a:rPr lang="en-US" sz="3200" dirty="0">
                <a:latin typeface="Times New Roman" panose="02020603050405020304" pitchFamily="18" charset="0"/>
                <a:cs typeface="Times New Roman" panose="02020603050405020304" pitchFamily="18" charset="0"/>
              </a:rPr>
              <a:t>, 21 the Amorites, the Canaanites, the </a:t>
            </a:r>
            <a:r>
              <a:rPr lang="en-US" sz="3200" dirty="0" err="1">
                <a:latin typeface="Times New Roman" panose="02020603050405020304" pitchFamily="18" charset="0"/>
                <a:cs typeface="Times New Roman" panose="02020603050405020304" pitchFamily="18" charset="0"/>
              </a:rPr>
              <a:t>Girgashites</a:t>
            </a:r>
            <a:r>
              <a:rPr lang="en-US" sz="3200" dirty="0">
                <a:latin typeface="Times New Roman" panose="02020603050405020304" pitchFamily="18" charset="0"/>
                <a:cs typeface="Times New Roman" panose="02020603050405020304" pitchFamily="18" charset="0"/>
              </a:rPr>
              <a:t>, and the </a:t>
            </a:r>
            <a:r>
              <a:rPr lang="en-US" sz="3200" dirty="0" err="1">
                <a:latin typeface="Times New Roman" panose="02020603050405020304" pitchFamily="18" charset="0"/>
                <a:cs typeface="Times New Roman" panose="02020603050405020304" pitchFamily="18" charset="0"/>
              </a:rPr>
              <a:t>Jebusites</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6037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4572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Definitions: </a:t>
            </a:r>
            <a:endParaRPr lang="en-US" sz="4000" b="1" dirty="0"/>
          </a:p>
        </p:txBody>
      </p:sp>
      <p:sp>
        <p:nvSpPr>
          <p:cNvPr id="8" name="Rectangle 7"/>
          <p:cNvSpPr/>
          <p:nvPr/>
        </p:nvSpPr>
        <p:spPr>
          <a:xfrm>
            <a:off x="457200" y="1600200"/>
            <a:ext cx="8305800" cy="3539430"/>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Israel </a:t>
            </a:r>
            <a:r>
              <a:rPr lang="en-US" sz="3200" dirty="0">
                <a:latin typeface="Times New Roman" panose="02020603050405020304" pitchFamily="18" charset="0"/>
                <a:cs typeface="Times New Roman" panose="02020603050405020304" pitchFamily="18" charset="0"/>
              </a:rPr>
              <a:t>- Another name for the Patriarch Jacob (Genesis 32:28). His descendants, called “The Tribes of Israel,” or “Israelites,” were often called simply “Israel.” When these people became a nation, the name of their country became “Israel.” It was retained by the northern kingdom during the time of the divided kingdom. </a:t>
            </a:r>
          </a:p>
        </p:txBody>
      </p:sp>
    </p:spTree>
    <p:extLst>
      <p:ext uri="{BB962C8B-B14F-4D97-AF65-F5344CB8AC3E}">
        <p14:creationId xmlns:p14="http://schemas.microsoft.com/office/powerpoint/2010/main" val="161217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4572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Definitions: </a:t>
            </a:r>
            <a:endParaRPr lang="en-US" sz="4000" b="1" dirty="0"/>
          </a:p>
        </p:txBody>
      </p:sp>
      <p:sp>
        <p:nvSpPr>
          <p:cNvPr id="8" name="Rectangle 7"/>
          <p:cNvSpPr/>
          <p:nvPr/>
        </p:nvSpPr>
        <p:spPr>
          <a:xfrm>
            <a:off x="457200" y="1600200"/>
            <a:ext cx="8305800" cy="4031873"/>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Palestine</a:t>
            </a:r>
            <a:r>
              <a:rPr lang="en-US" sz="3200" dirty="0">
                <a:latin typeface="Times New Roman" panose="02020603050405020304" pitchFamily="18" charset="0"/>
                <a:cs typeface="Times New Roman" panose="02020603050405020304" pitchFamily="18" charset="0"/>
              </a:rPr>
              <a:t> - Term, likely based on the Philistine people, used by Greeks and Romans to refer to the region of the Holy Land. Since then, the word has always been used to refer to a region or province (never a state) under political control of another authority. The “Palestinian Territories” refers to the areas within the state of Israel not part of the  nation of Israel. </a:t>
            </a:r>
          </a:p>
        </p:txBody>
      </p:sp>
    </p:spTree>
    <p:extLst>
      <p:ext uri="{BB962C8B-B14F-4D97-AF65-F5344CB8AC3E}">
        <p14:creationId xmlns:p14="http://schemas.microsoft.com/office/powerpoint/2010/main" val="355712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575" y="228600"/>
            <a:ext cx="7317105" cy="1219200"/>
          </a:xfrm>
        </p:spPr>
        <p:txBody>
          <a:bodyPr anchor="t">
            <a:noAutofit/>
          </a:bodyPr>
          <a:lstStyle/>
          <a:p>
            <a:r>
              <a:rPr lang="en-US" sz="4000" b="1" dirty="0">
                <a:latin typeface="Times New Roman" panose="02020603050405020304" pitchFamily="18" charset="0"/>
                <a:cs typeface="Times New Roman" panose="02020603050405020304" pitchFamily="18" charset="0"/>
              </a:rPr>
              <a:t>History of </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the Holy Land</a:t>
            </a:r>
          </a:p>
        </p:txBody>
      </p:sp>
      <p:sp>
        <p:nvSpPr>
          <p:cNvPr id="3" name="Subtitle 2"/>
          <p:cNvSpPr>
            <a:spLocks noGrp="1"/>
          </p:cNvSpPr>
          <p:nvPr>
            <p:ph type="subTitle" idx="1"/>
          </p:nvPr>
        </p:nvSpPr>
        <p:spPr>
          <a:xfrm>
            <a:off x="186951" y="5212977"/>
            <a:ext cx="8001000" cy="1420906"/>
          </a:xfrm>
        </p:spPr>
        <p:txBody>
          <a:bodyPr>
            <a:normAutofit/>
          </a:bodyPr>
          <a:lstStyle/>
          <a:p>
            <a:pPr>
              <a:tabLst>
                <a:tab pos="457200" algn="l"/>
              </a:tabLst>
            </a:pPr>
            <a:r>
              <a:rPr lang="en-US" sz="2400" b="1" dirty="0">
                <a:latin typeface="Times New Roman" panose="02020603050405020304" pitchFamily="18" charset="0"/>
                <a:cs typeface="Times New Roman" panose="02020603050405020304" pitchFamily="18" charset="0"/>
              </a:rPr>
              <a:t>By Rev. David Werner</a:t>
            </a:r>
          </a:p>
          <a:p>
            <a:pPr>
              <a:tabLst>
                <a:tab pos="457200" algn="l"/>
              </a:tabLst>
            </a:pPr>
            <a:r>
              <a:rPr lang="en-US" sz="2400" b="1" dirty="0">
                <a:latin typeface="Times New Roman" panose="02020603050405020304" pitchFamily="18" charset="0"/>
                <a:cs typeface="Times New Roman" panose="02020603050405020304" pitchFamily="18" charset="0"/>
              </a:rPr>
              <a:t>Sun., Oct. 2, 2016</a:t>
            </a:r>
          </a:p>
          <a:p>
            <a:pPr>
              <a:tabLst>
                <a:tab pos="457200" algn="l"/>
              </a:tabLst>
            </a:pPr>
            <a:endParaRPr lang="en-US" sz="2400" b="1" dirty="0">
              <a:latin typeface="Times New Roman" panose="02020603050405020304" pitchFamily="18" charset="0"/>
              <a:cs typeface="Times New Roman" panose="02020603050405020304" pitchFamily="18" charset="0"/>
            </a:endParaRPr>
          </a:p>
          <a:p>
            <a:pPr>
              <a:tabLst>
                <a:tab pos="457200" algn="l"/>
              </a:tabLst>
            </a:pPr>
            <a:r>
              <a:rPr lang="en-US" sz="2400" b="1" dirty="0">
                <a:latin typeface="Times New Roman" panose="02020603050405020304" pitchFamily="18" charset="0"/>
                <a:cs typeface="Times New Roman" panose="02020603050405020304" pitchFamily="18" charset="0"/>
              </a:rPr>
              <a:t>Session #1: Creation until the First Jerusalem Temple</a:t>
            </a:r>
          </a:p>
        </p:txBody>
      </p:sp>
      <p:pic>
        <p:nvPicPr>
          <p:cNvPr id="1026" name="Picture 2" descr="Image result for Star of Da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2624" y="41529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sra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800600"/>
            <a:ext cx="252448"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israel land"/>
          <p:cNvSpPr>
            <a:spLocks noChangeAspect="1" noChangeArrowheads="1"/>
          </p:cNvSpPr>
          <p:nvPr/>
        </p:nvSpPr>
        <p:spPr bwMode="auto">
          <a:xfrm>
            <a:off x="155575" y="-1790700"/>
            <a:ext cx="6657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Image result for 1st temple of jerusalem"/>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55197" y="657420"/>
            <a:ext cx="3197225" cy="21928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68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4572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Definitions: </a:t>
            </a:r>
            <a:endParaRPr lang="en-US" sz="4000" b="1" dirty="0"/>
          </a:p>
        </p:txBody>
      </p:sp>
      <p:sp>
        <p:nvSpPr>
          <p:cNvPr id="8" name="Rectangle 7"/>
          <p:cNvSpPr/>
          <p:nvPr/>
        </p:nvSpPr>
        <p:spPr>
          <a:xfrm>
            <a:off x="457200" y="1600200"/>
            <a:ext cx="8305800" cy="2554545"/>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Holy Land </a:t>
            </a:r>
            <a:r>
              <a:rPr lang="en-US" sz="3200" dirty="0">
                <a:latin typeface="Times New Roman" panose="02020603050405020304" pitchFamily="18" charset="0"/>
                <a:cs typeface="Times New Roman" panose="02020603050405020304" pitchFamily="18" charset="0"/>
              </a:rPr>
              <a:t>- The lands considered holy by Jews, Christians and Muslims as the lands of the events of the Bible. Generally it refers to the land on both sides of the Jordan river, between historic Syria and Egypt.</a:t>
            </a:r>
          </a:p>
        </p:txBody>
      </p:sp>
    </p:spTree>
    <p:extLst>
      <p:ext uri="{BB962C8B-B14F-4D97-AF65-F5344CB8AC3E}">
        <p14:creationId xmlns:p14="http://schemas.microsoft.com/office/powerpoint/2010/main" val="117080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4572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PREHISTORY: </a:t>
            </a:r>
            <a:r>
              <a:rPr lang="en-US" sz="4000" dirty="0">
                <a:latin typeface="Times New Roman" panose="02020603050405020304" pitchFamily="18" charset="0"/>
                <a:ea typeface="Times New Roman" panose="02020603050405020304" pitchFamily="18" charset="0"/>
              </a:rPr>
              <a:t>The Emergence of People</a:t>
            </a:r>
            <a:endParaRPr lang="en-US" sz="4000" dirty="0"/>
          </a:p>
        </p:txBody>
      </p:sp>
      <p:sp>
        <p:nvSpPr>
          <p:cNvPr id="8" name="Rectangle 7"/>
          <p:cNvSpPr/>
          <p:nvPr/>
        </p:nvSpPr>
        <p:spPr>
          <a:xfrm>
            <a:off x="152400" y="4038600"/>
            <a:ext cx="8839200" cy="2677656"/>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Origins of humanity, anthropologically and archeologically are traced back to Africa. Origins of society and civilizations are traced back to what is often called the “Fertile Crescent.” It’s the land in the Middle East that shows the first emergence of sustained social communities. Developed along the fertile land supported by water: Nile River, the eastern Mediterranean Sea, the Tigris &amp; Euphrates River, and the western Persian Gulf. </a:t>
            </a:r>
          </a:p>
        </p:txBody>
      </p:sp>
      <p:pic>
        <p:nvPicPr>
          <p:cNvPr id="5122" name="Picture 2" descr="Image result for fertile crescent ma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452687" y="1401524"/>
            <a:ext cx="4238625" cy="2400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16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457200"/>
            <a:ext cx="9143999" cy="1138773"/>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Biblical Creation: 4,004 BCE </a:t>
            </a:r>
          </a:p>
          <a:p>
            <a:pPr algn="ctr"/>
            <a:r>
              <a:rPr lang="en-US" sz="2800" dirty="0">
                <a:latin typeface="Times New Roman" panose="02020603050405020304" pitchFamily="18" charset="0"/>
                <a:ea typeface="Times New Roman" panose="02020603050405020304" pitchFamily="18" charset="0"/>
              </a:rPr>
              <a:t>(“Before Common Era”)</a:t>
            </a:r>
            <a:endParaRPr lang="en-US" sz="2800" dirty="0"/>
          </a:p>
        </p:txBody>
      </p:sp>
      <p:sp>
        <p:nvSpPr>
          <p:cNvPr id="8" name="Rectangle 7"/>
          <p:cNvSpPr/>
          <p:nvPr/>
        </p:nvSpPr>
        <p:spPr>
          <a:xfrm>
            <a:off x="457200" y="2140327"/>
            <a:ext cx="8305800" cy="4031873"/>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Genesis 2: </a:t>
            </a:r>
            <a:r>
              <a:rPr lang="en-US" sz="3200" baseline="30000" dirty="0">
                <a:latin typeface="Times New Roman" panose="02020603050405020304" pitchFamily="18" charset="0"/>
                <a:cs typeface="Times New Roman" panose="02020603050405020304" pitchFamily="18" charset="0"/>
              </a:rPr>
              <a:t>8 </a:t>
            </a:r>
            <a:r>
              <a:rPr lang="en-US" sz="3200" dirty="0">
                <a:latin typeface="Times New Roman" panose="02020603050405020304" pitchFamily="18" charset="0"/>
                <a:cs typeface="Times New Roman" panose="02020603050405020304" pitchFamily="18" charset="0"/>
              </a:rPr>
              <a:t>The Lord God planted a garden in Eden in the east and put there the human he had formed. </a:t>
            </a:r>
            <a:r>
              <a:rPr lang="en-US" sz="3200" baseline="30000" dirty="0">
                <a:latin typeface="Times New Roman" panose="02020603050405020304" pitchFamily="18" charset="0"/>
                <a:cs typeface="Times New Roman" panose="02020603050405020304" pitchFamily="18" charset="0"/>
              </a:rPr>
              <a:t>9 </a:t>
            </a:r>
            <a:r>
              <a:rPr lang="en-US" sz="3200" dirty="0">
                <a:latin typeface="Times New Roman" panose="02020603050405020304" pitchFamily="18" charset="0"/>
                <a:cs typeface="Times New Roman" panose="02020603050405020304" pitchFamily="18" charset="0"/>
              </a:rPr>
              <a:t>In the fertile land, the Lord God grew every beautiful tree with edible fruit, and also he grew the tree of life in the middle of the garden and the tree of the knowledge of good and evil. </a:t>
            </a:r>
          </a:p>
          <a:p>
            <a:r>
              <a:rPr lang="en-US" sz="3200" baseline="30000" dirty="0">
                <a:latin typeface="Times New Roman" panose="02020603050405020304" pitchFamily="18" charset="0"/>
                <a:cs typeface="Times New Roman" panose="02020603050405020304" pitchFamily="18" charset="0"/>
              </a:rPr>
              <a:t>10 </a:t>
            </a:r>
            <a:r>
              <a:rPr lang="en-US" sz="3200" dirty="0">
                <a:latin typeface="Times New Roman" panose="02020603050405020304" pitchFamily="18" charset="0"/>
                <a:cs typeface="Times New Roman" panose="02020603050405020304" pitchFamily="18" charset="0"/>
              </a:rPr>
              <a:t>A river flows from Eden to water the garden, and from there it divides into four headwaters. </a:t>
            </a:r>
          </a:p>
        </p:txBody>
      </p:sp>
    </p:spTree>
    <p:extLst>
      <p:ext uri="{BB962C8B-B14F-4D97-AF65-F5344CB8AC3E}">
        <p14:creationId xmlns:p14="http://schemas.microsoft.com/office/powerpoint/2010/main" val="73480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457200"/>
            <a:ext cx="9143999" cy="1138773"/>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Biblical Creation: 4,004 BCE </a:t>
            </a:r>
          </a:p>
          <a:p>
            <a:pPr algn="ctr"/>
            <a:r>
              <a:rPr lang="en-US" sz="2800" dirty="0">
                <a:latin typeface="Times New Roman" panose="02020603050405020304" pitchFamily="18" charset="0"/>
                <a:ea typeface="Times New Roman" panose="02020603050405020304" pitchFamily="18" charset="0"/>
              </a:rPr>
              <a:t>(“Before Common Era”)</a:t>
            </a:r>
            <a:endParaRPr lang="en-US" sz="2800" dirty="0"/>
          </a:p>
        </p:txBody>
      </p:sp>
      <p:sp>
        <p:nvSpPr>
          <p:cNvPr id="8" name="Rectangle 7"/>
          <p:cNvSpPr/>
          <p:nvPr/>
        </p:nvSpPr>
        <p:spPr>
          <a:xfrm>
            <a:off x="152400" y="2140327"/>
            <a:ext cx="8915400" cy="4524315"/>
          </a:xfrm>
          <a:prstGeom prst="rect">
            <a:avLst/>
          </a:prstGeom>
        </p:spPr>
        <p:txBody>
          <a:bodyPr wrap="square">
            <a:spAutoFit/>
          </a:bodyPr>
          <a:lstStyle/>
          <a:p>
            <a:r>
              <a:rPr lang="en-US" sz="3200" b="1" spc="-150" dirty="0">
                <a:latin typeface="Times New Roman" panose="02020603050405020304" pitchFamily="18" charset="0"/>
                <a:cs typeface="Times New Roman" panose="02020603050405020304" pitchFamily="18" charset="0"/>
              </a:rPr>
              <a:t>Genesis 2: </a:t>
            </a:r>
            <a:r>
              <a:rPr lang="en-US" sz="3200" spc="-150" baseline="30000" dirty="0">
                <a:latin typeface="Times New Roman" panose="02020603050405020304" pitchFamily="18" charset="0"/>
                <a:cs typeface="Times New Roman" panose="02020603050405020304" pitchFamily="18" charset="0"/>
              </a:rPr>
              <a:t>11 </a:t>
            </a:r>
            <a:r>
              <a:rPr lang="en-US" sz="3200" spc="-150" dirty="0">
                <a:latin typeface="Times New Roman" panose="02020603050405020304" pitchFamily="18" charset="0"/>
                <a:cs typeface="Times New Roman" panose="02020603050405020304" pitchFamily="18" charset="0"/>
              </a:rPr>
              <a:t>The name of the first river is the </a:t>
            </a:r>
            <a:r>
              <a:rPr lang="en-US" sz="3200" spc="-150" dirty="0" err="1">
                <a:latin typeface="Times New Roman" panose="02020603050405020304" pitchFamily="18" charset="0"/>
                <a:cs typeface="Times New Roman" panose="02020603050405020304" pitchFamily="18" charset="0"/>
              </a:rPr>
              <a:t>Pishon</a:t>
            </a:r>
            <a:r>
              <a:rPr lang="en-US" sz="3200" spc="-150" dirty="0">
                <a:latin typeface="Times New Roman" panose="02020603050405020304" pitchFamily="18" charset="0"/>
                <a:cs typeface="Times New Roman" panose="02020603050405020304" pitchFamily="18" charset="0"/>
              </a:rPr>
              <a:t>. It flows around the entire land of Havilah, where there is gold. </a:t>
            </a:r>
            <a:r>
              <a:rPr lang="en-US" sz="3200" spc="-150" baseline="30000" dirty="0">
                <a:latin typeface="Times New Roman" panose="02020603050405020304" pitchFamily="18" charset="0"/>
                <a:cs typeface="Times New Roman" panose="02020603050405020304" pitchFamily="18" charset="0"/>
              </a:rPr>
              <a:t>12 </a:t>
            </a:r>
            <a:r>
              <a:rPr lang="en-US" sz="3200" spc="-150" dirty="0">
                <a:latin typeface="Times New Roman" panose="02020603050405020304" pitchFamily="18" charset="0"/>
                <a:cs typeface="Times New Roman" panose="02020603050405020304" pitchFamily="18" charset="0"/>
              </a:rPr>
              <a:t>That land’s gold is pure, and the land also has sweet smelling resins and gemstones. </a:t>
            </a:r>
            <a:r>
              <a:rPr lang="en-US" sz="3200" spc="-150" baseline="30000" dirty="0">
                <a:latin typeface="Times New Roman" panose="02020603050405020304" pitchFamily="18" charset="0"/>
                <a:cs typeface="Times New Roman" panose="02020603050405020304" pitchFamily="18" charset="0"/>
              </a:rPr>
              <a:t>13 </a:t>
            </a:r>
            <a:r>
              <a:rPr lang="en-US" sz="3200" spc="-150" dirty="0">
                <a:latin typeface="Times New Roman" panose="02020603050405020304" pitchFamily="18" charset="0"/>
                <a:cs typeface="Times New Roman" panose="02020603050405020304" pitchFamily="18" charset="0"/>
              </a:rPr>
              <a:t>The name of the second river is the Gihon. It flows around the entire land of Cush. </a:t>
            </a:r>
          </a:p>
          <a:p>
            <a:r>
              <a:rPr lang="en-US" sz="3200" spc="-150" baseline="30000" dirty="0">
                <a:latin typeface="Times New Roman" panose="02020603050405020304" pitchFamily="18" charset="0"/>
                <a:cs typeface="Times New Roman" panose="02020603050405020304" pitchFamily="18" charset="0"/>
              </a:rPr>
              <a:t>14 </a:t>
            </a:r>
            <a:r>
              <a:rPr lang="en-US" sz="3200" spc="-150" dirty="0">
                <a:latin typeface="Times New Roman" panose="02020603050405020304" pitchFamily="18" charset="0"/>
                <a:cs typeface="Times New Roman" panose="02020603050405020304" pitchFamily="18" charset="0"/>
              </a:rPr>
              <a:t>The name of the third river is the Tigris, flowing east of Assyria; and the name of the fourth river is the Euphrates. </a:t>
            </a:r>
          </a:p>
          <a:p>
            <a:r>
              <a:rPr lang="en-US" sz="3200" spc="-150" baseline="30000" dirty="0">
                <a:latin typeface="Times New Roman" panose="02020603050405020304" pitchFamily="18" charset="0"/>
                <a:cs typeface="Times New Roman" panose="02020603050405020304" pitchFamily="18" charset="0"/>
              </a:rPr>
              <a:t>15 </a:t>
            </a:r>
            <a:r>
              <a:rPr lang="en-US" sz="3200" spc="-150" dirty="0">
                <a:latin typeface="Times New Roman" panose="02020603050405020304" pitchFamily="18" charset="0"/>
                <a:cs typeface="Times New Roman" panose="02020603050405020304" pitchFamily="18" charset="0"/>
              </a:rPr>
              <a:t>The Lord God took the human and settled him in the garden of Eden to farm it and to take care of it. </a:t>
            </a:r>
          </a:p>
        </p:txBody>
      </p:sp>
    </p:spTree>
    <p:extLst>
      <p:ext uri="{BB962C8B-B14F-4D97-AF65-F5344CB8AC3E}">
        <p14:creationId xmlns:p14="http://schemas.microsoft.com/office/powerpoint/2010/main" val="285153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0800000" scaled="1"/>
          <a:tileRect/>
        </a:gradFill>
        <a:effectLst/>
      </p:bgPr>
    </p:bg>
    <p:spTree>
      <p:nvGrpSpPr>
        <p:cNvPr id="1" name=""/>
        <p:cNvGrpSpPr/>
        <p:nvPr/>
      </p:nvGrpSpPr>
      <p:grpSpPr>
        <a:xfrm>
          <a:off x="0" y="0"/>
          <a:ext cx="0" cy="0"/>
          <a:chOff x="0" y="0"/>
          <a:chExt cx="0" cy="0"/>
        </a:xfrm>
      </p:grpSpPr>
      <p:pic>
        <p:nvPicPr>
          <p:cNvPr id="6146" name="Picture 2" descr="http://willofjehovah.com/Family%20History/_Rowe/from%20Adam/__orient%20express/____illustrations2/Pishon3-12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86794"/>
            <a:ext cx="7010400" cy="60844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17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457200"/>
            <a:ext cx="9143999" cy="1138773"/>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Biblical Creation: 4,004 BCE </a:t>
            </a:r>
          </a:p>
          <a:p>
            <a:pPr algn="ctr"/>
            <a:r>
              <a:rPr lang="en-US" sz="2800" dirty="0">
                <a:latin typeface="Times New Roman" panose="02020603050405020304" pitchFamily="18" charset="0"/>
                <a:ea typeface="Times New Roman" panose="02020603050405020304" pitchFamily="18" charset="0"/>
              </a:rPr>
              <a:t>(“Before Common Era”)</a:t>
            </a:r>
            <a:endParaRPr lang="en-US" sz="2800" dirty="0"/>
          </a:p>
        </p:txBody>
      </p:sp>
      <p:sp>
        <p:nvSpPr>
          <p:cNvPr id="8" name="Rectangle 7"/>
          <p:cNvSpPr/>
          <p:nvPr/>
        </p:nvSpPr>
        <p:spPr>
          <a:xfrm>
            <a:off x="457200" y="2480370"/>
            <a:ext cx="8305800" cy="3539430"/>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Interestingly, the origin account in the Bible (Genesis 1-3) locates the earliest activity of people in Mesopotamia! The “one river” seems to suggest a common source watering the whole area. The four rivers, geographically, all flow from different places. The “one river” may be “the dome of water above” that brings rain.</a:t>
            </a:r>
          </a:p>
        </p:txBody>
      </p:sp>
    </p:spTree>
    <p:extLst>
      <p:ext uri="{BB962C8B-B14F-4D97-AF65-F5344CB8AC3E}">
        <p14:creationId xmlns:p14="http://schemas.microsoft.com/office/powerpoint/2010/main" val="183733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457200"/>
            <a:ext cx="9143999" cy="1138773"/>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Biblical Creation: 4,004 BCE </a:t>
            </a:r>
          </a:p>
          <a:p>
            <a:pPr algn="ctr"/>
            <a:r>
              <a:rPr lang="en-US" sz="2800" dirty="0">
                <a:latin typeface="Times New Roman" panose="02020603050405020304" pitchFamily="18" charset="0"/>
                <a:ea typeface="Times New Roman" panose="02020603050405020304" pitchFamily="18" charset="0"/>
              </a:rPr>
              <a:t>(“Before Common Era”)</a:t>
            </a:r>
            <a:endParaRPr lang="en-US" sz="2800" dirty="0"/>
          </a:p>
        </p:txBody>
      </p:sp>
      <p:sp>
        <p:nvSpPr>
          <p:cNvPr id="8" name="Rectangle 7"/>
          <p:cNvSpPr/>
          <p:nvPr/>
        </p:nvSpPr>
        <p:spPr>
          <a:xfrm>
            <a:off x="419100" y="2819400"/>
            <a:ext cx="8305800" cy="304698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According to Genesis 5, there are 1,656 years between Creation and the flood of Noah. Almost nothing geographic is mentioned about this time in the Bible. But, if we use the biblical beginning date of creation as 4,004 B.C., then the flood, biblically, might be 2,348 B.C.</a:t>
            </a:r>
          </a:p>
        </p:txBody>
      </p:sp>
    </p:spTree>
    <p:extLst>
      <p:ext uri="{BB962C8B-B14F-4D97-AF65-F5344CB8AC3E}">
        <p14:creationId xmlns:p14="http://schemas.microsoft.com/office/powerpoint/2010/main" val="234118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419099" y="5552182"/>
            <a:ext cx="8305800" cy="1077218"/>
          </a:xfrm>
          <a:prstGeom prst="rect">
            <a:avLst/>
          </a:prstGeom>
        </p:spPr>
        <p:txBody>
          <a:bodyPr wrap="square">
            <a:spAutoFit/>
          </a:bodyPr>
          <a:lstStyle/>
          <a:p>
            <a:pPr algn="ctr"/>
            <a:r>
              <a:rPr lang="en-US" sz="3200" i="1" dirty="0">
                <a:latin typeface="Times New Roman" panose="02020603050405020304" pitchFamily="18" charset="0"/>
                <a:cs typeface="Times New Roman" panose="02020603050405020304" pitchFamily="18" charset="0"/>
              </a:rPr>
              <a:t>There are archeological records of beginning civilizations dating back to 3,000 B.C.</a:t>
            </a:r>
          </a:p>
        </p:txBody>
      </p:sp>
      <p:pic>
        <p:nvPicPr>
          <p:cNvPr id="7170" name="Picture 2" descr="de vruchtbare halve ma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228600"/>
            <a:ext cx="6324600" cy="50369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21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419100" y="428178"/>
            <a:ext cx="8305800" cy="6001643"/>
          </a:xfrm>
          <a:prstGeom prst="rect">
            <a:avLst/>
          </a:prstGeom>
        </p:spPr>
        <p:txBody>
          <a:bodyPr wrap="square">
            <a:spAutoFit/>
          </a:bodyPr>
          <a:lstStyle/>
          <a:p>
            <a:pPr algn="ctr"/>
            <a:r>
              <a:rPr lang="en-US" sz="3200" dirty="0">
                <a:latin typeface="Times New Roman" panose="02020603050405020304" pitchFamily="18" charset="0"/>
                <a:cs typeface="Times New Roman" panose="02020603050405020304" pitchFamily="18" charset="0"/>
              </a:rPr>
              <a:t>   After the flood, the three sons of Noah settled in different areas of the Middle East.</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Genesis 9:18-19</a:t>
            </a:r>
          </a:p>
          <a:p>
            <a:r>
              <a:rPr lang="en-US" sz="3200" dirty="0">
                <a:latin typeface="Times New Roman" panose="02020603050405020304" pitchFamily="18" charset="0"/>
                <a:cs typeface="Times New Roman" panose="02020603050405020304" pitchFamily="18" charset="0"/>
              </a:rPr>
              <a:t>	</a:t>
            </a:r>
            <a:r>
              <a:rPr lang="en-US" sz="3200" baseline="30000" dirty="0">
                <a:latin typeface="Times New Roman" panose="02020603050405020304" pitchFamily="18" charset="0"/>
                <a:cs typeface="Times New Roman" panose="02020603050405020304" pitchFamily="18" charset="0"/>
              </a:rPr>
              <a:t>18</a:t>
            </a:r>
            <a:r>
              <a:rPr lang="en-US" sz="3200" dirty="0">
                <a:latin typeface="Times New Roman" panose="02020603050405020304" pitchFamily="18" charset="0"/>
                <a:cs typeface="Times New Roman" panose="02020603050405020304" pitchFamily="18" charset="0"/>
              </a:rPr>
              <a:t> “The sons of Noah who came out of the ark were Shem, Ham and Japheth. (Ham was the father of Canaan.) </a:t>
            </a:r>
            <a:r>
              <a:rPr lang="en-US" sz="3200" baseline="30000" dirty="0">
                <a:latin typeface="Times New Roman" panose="02020603050405020304" pitchFamily="18" charset="0"/>
                <a:cs typeface="Times New Roman" panose="02020603050405020304" pitchFamily="18" charset="0"/>
              </a:rPr>
              <a:t>19 </a:t>
            </a:r>
            <a:r>
              <a:rPr lang="en-US" sz="3200" dirty="0">
                <a:latin typeface="Times New Roman" panose="02020603050405020304" pitchFamily="18" charset="0"/>
                <a:cs typeface="Times New Roman" panose="02020603050405020304" pitchFamily="18" charset="0"/>
              </a:rPr>
              <a:t>These were the sons of Noah, and from them came the people who were scattered over the earth.”</a:t>
            </a:r>
          </a:p>
          <a:p>
            <a:endParaRPr lang="en-US" sz="3200" dirty="0">
              <a:latin typeface="Times New Roman" panose="02020603050405020304" pitchFamily="18" charset="0"/>
              <a:cs typeface="Times New Roman" panose="02020603050405020304" pitchFamily="18" charset="0"/>
            </a:endParaRPr>
          </a:p>
          <a:p>
            <a:pPr algn="ctr"/>
            <a:r>
              <a:rPr lang="en-US" sz="3200" dirty="0">
                <a:latin typeface="Times New Roman" panose="02020603050405020304" pitchFamily="18" charset="0"/>
                <a:cs typeface="Times New Roman" panose="02020603050405020304" pitchFamily="18" charset="0"/>
              </a:rPr>
              <a:t>Shem: Arabian Peninsula, Ham: Egypt, and </a:t>
            </a:r>
            <a:r>
              <a:rPr lang="en-US" sz="3200" dirty="0" err="1">
                <a:latin typeface="Times New Roman" panose="02020603050405020304" pitchFamily="18" charset="0"/>
                <a:cs typeface="Times New Roman" panose="02020603050405020304" pitchFamily="18" charset="0"/>
              </a:rPr>
              <a:t>Japeth</a:t>
            </a:r>
            <a:r>
              <a:rPr lang="en-US" sz="3200" dirty="0">
                <a:latin typeface="Times New Roman" panose="02020603050405020304" pitchFamily="18" charset="0"/>
                <a:cs typeface="Times New Roman" panose="02020603050405020304" pitchFamily="18" charset="0"/>
              </a:rPr>
              <a:t>: Greece, Turkey, Syria, Iraq, Iran.</a:t>
            </a:r>
          </a:p>
        </p:txBody>
      </p:sp>
    </p:spTree>
    <p:extLst>
      <p:ext uri="{BB962C8B-B14F-4D97-AF65-F5344CB8AC3E}">
        <p14:creationId xmlns:p14="http://schemas.microsoft.com/office/powerpoint/2010/main" val="363968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0800000" scaled="1"/>
          <a:tileRect/>
        </a:gradFill>
        <a:effectLst/>
      </p:bgPr>
    </p:bg>
    <p:spTree>
      <p:nvGrpSpPr>
        <p:cNvPr id="1" name=""/>
        <p:cNvGrpSpPr/>
        <p:nvPr/>
      </p:nvGrpSpPr>
      <p:grpSpPr>
        <a:xfrm>
          <a:off x="0" y="0"/>
          <a:ext cx="0" cy="0"/>
          <a:chOff x="0" y="0"/>
          <a:chExt cx="0" cy="0"/>
        </a:xfrm>
      </p:grpSpPr>
      <p:pic>
        <p:nvPicPr>
          <p:cNvPr id="8194" name="Picture 2" descr="http://www.christianityoasis.com/images/AncientMap.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689"/>
          <a:stretch/>
        </p:blipFill>
        <p:spPr bwMode="auto">
          <a:xfrm>
            <a:off x="1866900" y="183909"/>
            <a:ext cx="5410200" cy="64454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14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45720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Overview: </a:t>
            </a:r>
          </a:p>
          <a:p>
            <a:pPr algn="ctr"/>
            <a:r>
              <a:rPr lang="en-US" sz="4000" b="1" dirty="0">
                <a:latin typeface="Times New Roman" panose="02020603050405020304" pitchFamily="18" charset="0"/>
                <a:ea typeface="Times New Roman" panose="02020603050405020304" pitchFamily="18" charset="0"/>
              </a:rPr>
              <a:t>“History of the Holy Land” Seminar</a:t>
            </a:r>
            <a:endParaRPr lang="en-US" sz="4000" b="1" dirty="0"/>
          </a:p>
        </p:txBody>
      </p:sp>
      <p:sp>
        <p:nvSpPr>
          <p:cNvPr id="8" name="Rectangle 7"/>
          <p:cNvSpPr/>
          <p:nvPr/>
        </p:nvSpPr>
        <p:spPr>
          <a:xfrm>
            <a:off x="990600" y="2286000"/>
            <a:ext cx="7162800" cy="3539430"/>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Join Pastor David on a learning journey tracing the history of the lands of the Bible from creation through today. We’ll use maps, time lines, and archeological findings to trace the events, people and stories of the Bible, as well as unpack the historical account after the Bible.</a:t>
            </a:r>
          </a:p>
        </p:txBody>
      </p:sp>
    </p:spTree>
    <p:extLst>
      <p:ext uri="{BB962C8B-B14F-4D97-AF65-F5344CB8AC3E}">
        <p14:creationId xmlns:p14="http://schemas.microsoft.com/office/powerpoint/2010/main" val="348600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 y="15240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The Cursing of Canaan: </a:t>
            </a:r>
          </a:p>
          <a:p>
            <a:pPr algn="ctr"/>
            <a:r>
              <a:rPr lang="en-US" sz="4000" b="1" dirty="0">
                <a:latin typeface="Times New Roman" panose="02020603050405020304" pitchFamily="18" charset="0"/>
                <a:ea typeface="Times New Roman" panose="02020603050405020304" pitchFamily="18" charset="0"/>
              </a:rPr>
              <a:t>Genesis 9:20-27</a:t>
            </a:r>
          </a:p>
        </p:txBody>
      </p:sp>
      <p:sp>
        <p:nvSpPr>
          <p:cNvPr id="8" name="Rectangle 7"/>
          <p:cNvSpPr/>
          <p:nvPr/>
        </p:nvSpPr>
        <p:spPr>
          <a:xfrm>
            <a:off x="152400" y="1595021"/>
            <a:ext cx="8839200" cy="5262979"/>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Strange story of how Noah becomes drunk and passes out naked in his tent. Ham (his youngest son) enters the tent, sees his father naked, does nothing, but goes and tells his two brothers. His two brothers, Shem and </a:t>
            </a:r>
            <a:r>
              <a:rPr lang="en-US" sz="2800" dirty="0" err="1">
                <a:latin typeface="Times New Roman" panose="02020603050405020304" pitchFamily="18" charset="0"/>
                <a:cs typeface="Times New Roman" panose="02020603050405020304" pitchFamily="18" charset="0"/>
              </a:rPr>
              <a:t>Japeth</a:t>
            </a:r>
            <a:r>
              <a:rPr lang="en-US" sz="2800" dirty="0">
                <a:latin typeface="Times New Roman" panose="02020603050405020304" pitchFamily="18" charset="0"/>
                <a:cs typeface="Times New Roman" panose="02020603050405020304" pitchFamily="18" charset="0"/>
              </a:rPr>
              <a:t>, go in and respectfully cover Noah. When Noah awakes, he curses Ham’s youngest son, Canaan, prophesying that Canaan’s descendant will be slaves to the descendants of Shem and </a:t>
            </a:r>
            <a:r>
              <a:rPr lang="en-US" sz="2800" dirty="0" err="1">
                <a:latin typeface="Times New Roman" panose="02020603050405020304" pitchFamily="18" charset="0"/>
                <a:cs typeface="Times New Roman" panose="02020603050405020304" pitchFamily="18" charset="0"/>
              </a:rPr>
              <a:t>Japeth</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This is a strange curse, because Noah seems to arbitrarily curse the youngest son of his youngest son. It seems almost to be a pre-justification for the way the Hebrews later treated the Canaanites.</a:t>
            </a:r>
          </a:p>
        </p:txBody>
      </p:sp>
    </p:spTree>
    <p:extLst>
      <p:ext uri="{BB962C8B-B14F-4D97-AF65-F5344CB8AC3E}">
        <p14:creationId xmlns:p14="http://schemas.microsoft.com/office/powerpoint/2010/main" val="258489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4572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Table of Nations: Genesis 10</a:t>
            </a:r>
          </a:p>
        </p:txBody>
      </p:sp>
      <p:sp>
        <p:nvSpPr>
          <p:cNvPr id="8" name="Rectangle 7"/>
          <p:cNvSpPr/>
          <p:nvPr/>
        </p:nvSpPr>
        <p:spPr>
          <a:xfrm>
            <a:off x="361950" y="1905000"/>
            <a:ext cx="8420100" cy="4524315"/>
          </a:xfrm>
          <a:prstGeom prst="rect">
            <a:avLst/>
          </a:prstGeom>
        </p:spPr>
        <p:txBody>
          <a:bodyPr wrap="square">
            <a:spAutoFit/>
          </a:bodyPr>
          <a:lstStyle/>
          <a:p>
            <a:pPr marL="282575"/>
            <a:r>
              <a:rPr lang="en-US" sz="3200" dirty="0">
                <a:latin typeface="Times New Roman" panose="02020603050405020304" pitchFamily="18" charset="0"/>
                <a:cs typeface="Times New Roman" panose="02020603050405020304" pitchFamily="18" charset="0"/>
              </a:rPr>
              <a:t>10:1-5 Descendants of </a:t>
            </a:r>
            <a:r>
              <a:rPr lang="en-US" sz="3200" dirty="0" err="1">
                <a:latin typeface="Times New Roman" panose="02020603050405020304" pitchFamily="18" charset="0"/>
                <a:cs typeface="Times New Roman" panose="02020603050405020304" pitchFamily="18" charset="0"/>
              </a:rPr>
              <a:t>Japeth</a:t>
            </a:r>
            <a:r>
              <a:rPr lang="en-US" sz="3200" dirty="0">
                <a:latin typeface="Times New Roman" panose="02020603050405020304" pitchFamily="18" charset="0"/>
                <a:cs typeface="Times New Roman" panose="02020603050405020304" pitchFamily="18" charset="0"/>
              </a:rPr>
              <a:t> (to the north: 	From Greece to Iran)</a:t>
            </a:r>
          </a:p>
          <a:p>
            <a:pPr marL="282575"/>
            <a:r>
              <a:rPr lang="en-US" sz="3200" dirty="0">
                <a:latin typeface="Times New Roman" panose="02020603050405020304" pitchFamily="18" charset="0"/>
                <a:cs typeface="Times New Roman" panose="02020603050405020304" pitchFamily="18" charset="0"/>
              </a:rPr>
              <a:t>Genesis 10:5 (From these the maritime peoples</a:t>
            </a:r>
          </a:p>
          <a:p>
            <a:pPr marL="739775" lvl="1"/>
            <a:r>
              <a:rPr lang="en-US" sz="3200" dirty="0">
                <a:latin typeface="Times New Roman" panose="02020603050405020304" pitchFamily="18" charset="0"/>
                <a:cs typeface="Times New Roman" panose="02020603050405020304" pitchFamily="18" charset="0"/>
              </a:rPr>
              <a:t>spread out into their territories by their clans within their nations, each with its own language.)”</a:t>
            </a:r>
          </a:p>
          <a:p>
            <a:pPr marL="739775" lvl="1"/>
            <a:endParaRPr lang="en-US" sz="3200" dirty="0">
              <a:latin typeface="Times New Roman" panose="02020603050405020304" pitchFamily="18" charset="0"/>
              <a:cs typeface="Times New Roman" panose="02020603050405020304" pitchFamily="18" charset="0"/>
            </a:endParaRPr>
          </a:p>
          <a:p>
            <a:pPr marL="282575" algn="ctr"/>
            <a:r>
              <a:rPr lang="en-US" sz="3200" dirty="0">
                <a:latin typeface="Times New Roman" panose="02020603050405020304" pitchFamily="18" charset="0"/>
                <a:cs typeface="Times New Roman" panose="02020603050405020304" pitchFamily="18" charset="0"/>
              </a:rPr>
              <a:t>Were the sailors of the Mediterranean, the rivers of Mesopotamia, and the Persian Gulf. </a:t>
            </a:r>
          </a:p>
        </p:txBody>
      </p:sp>
    </p:spTree>
    <p:extLst>
      <p:ext uri="{BB962C8B-B14F-4D97-AF65-F5344CB8AC3E}">
        <p14:creationId xmlns:p14="http://schemas.microsoft.com/office/powerpoint/2010/main" val="11980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361950" y="2133600"/>
            <a:ext cx="8420100" cy="403187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10:21-31 Descendants of Shem (to the east, the 	Arabian Peninsula)</a:t>
            </a:r>
          </a:p>
          <a:p>
            <a:endParaRPr lang="en-US" sz="3200" dirty="0">
              <a:latin typeface="Times New Roman" panose="02020603050405020304" pitchFamily="18" charset="0"/>
              <a:cs typeface="Times New Roman" panose="02020603050405020304" pitchFamily="18" charset="0"/>
            </a:endParaRPr>
          </a:p>
          <a:p>
            <a:pPr>
              <a:tabLst>
                <a:tab pos="0" algn="l"/>
              </a:tabLst>
            </a:pPr>
            <a:r>
              <a:rPr lang="en-US" sz="3200" dirty="0">
                <a:latin typeface="Times New Roman" panose="02020603050405020304" pitchFamily="18" charset="0"/>
                <a:cs typeface="Times New Roman" panose="02020603050405020304" pitchFamily="18" charset="0"/>
              </a:rPr>
              <a:t>10:30-31 “The region where they lived stretched</a:t>
            </a:r>
          </a:p>
          <a:p>
            <a:pPr marL="739775" lvl="1"/>
            <a:r>
              <a:rPr lang="en-US" sz="3200" dirty="0">
                <a:latin typeface="Times New Roman" panose="02020603050405020304" pitchFamily="18" charset="0"/>
                <a:cs typeface="Times New Roman" panose="02020603050405020304" pitchFamily="18" charset="0"/>
              </a:rPr>
              <a:t>from </a:t>
            </a:r>
            <a:r>
              <a:rPr lang="en-US" sz="3200" dirty="0" err="1">
                <a:latin typeface="Times New Roman" panose="02020603050405020304" pitchFamily="18" charset="0"/>
                <a:cs typeface="Times New Roman" panose="02020603050405020304" pitchFamily="18" charset="0"/>
              </a:rPr>
              <a:t>Mesha</a:t>
            </a:r>
            <a:r>
              <a:rPr lang="en-US" sz="3200" dirty="0">
                <a:latin typeface="Times New Roman" panose="02020603050405020304" pitchFamily="18" charset="0"/>
                <a:cs typeface="Times New Roman" panose="02020603050405020304" pitchFamily="18" charset="0"/>
              </a:rPr>
              <a:t> toward </a:t>
            </a:r>
            <a:r>
              <a:rPr lang="en-US" sz="3200" dirty="0" err="1">
                <a:latin typeface="Times New Roman" panose="02020603050405020304" pitchFamily="18" charset="0"/>
                <a:cs typeface="Times New Roman" panose="02020603050405020304" pitchFamily="18" charset="0"/>
              </a:rPr>
              <a:t>Sephar</a:t>
            </a:r>
            <a:r>
              <a:rPr lang="en-US" sz="3200" dirty="0">
                <a:latin typeface="Times New Roman" panose="02020603050405020304" pitchFamily="18" charset="0"/>
                <a:cs typeface="Times New Roman" panose="02020603050405020304" pitchFamily="18" charset="0"/>
              </a:rPr>
              <a:t>, to the eastern hill country. These are the sons of Shem by their clans and languages, in their territories and nations.”</a:t>
            </a:r>
          </a:p>
        </p:txBody>
      </p:sp>
      <p:sp>
        <p:nvSpPr>
          <p:cNvPr id="4" name="Rectangle 3"/>
          <p:cNvSpPr/>
          <p:nvPr/>
        </p:nvSpPr>
        <p:spPr>
          <a:xfrm>
            <a:off x="0" y="4572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Table of Nations: Genesis 10</a:t>
            </a:r>
          </a:p>
        </p:txBody>
      </p:sp>
    </p:spTree>
    <p:extLst>
      <p:ext uri="{BB962C8B-B14F-4D97-AF65-F5344CB8AC3E}">
        <p14:creationId xmlns:p14="http://schemas.microsoft.com/office/powerpoint/2010/main" val="391884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4572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Table of Nations: Genesis 10</a:t>
            </a:r>
          </a:p>
        </p:txBody>
      </p:sp>
      <p:sp>
        <p:nvSpPr>
          <p:cNvPr id="8" name="Rectangle 7"/>
          <p:cNvSpPr/>
          <p:nvPr/>
        </p:nvSpPr>
        <p:spPr>
          <a:xfrm>
            <a:off x="152400" y="2133600"/>
            <a:ext cx="8839200" cy="3539430"/>
          </a:xfrm>
          <a:prstGeom prst="rect">
            <a:avLst/>
          </a:prstGeom>
        </p:spPr>
        <p:txBody>
          <a:bodyPr wrap="square">
            <a:spAutoFit/>
          </a:bodyPr>
          <a:lstStyle/>
          <a:p>
            <a:pPr marL="282575"/>
            <a:r>
              <a:rPr lang="en-US" sz="2800" dirty="0">
                <a:latin typeface="Times New Roman" panose="02020603050405020304" pitchFamily="18" charset="0"/>
                <a:cs typeface="Times New Roman" panose="02020603050405020304" pitchFamily="18" charset="0"/>
              </a:rPr>
              <a:t>10:6-20 Descendants of Ham (Egypt, and other areas!)</a:t>
            </a:r>
          </a:p>
          <a:p>
            <a:pPr marL="282575"/>
            <a:r>
              <a:rPr lang="en-US" sz="2800" dirty="0">
                <a:latin typeface="Times New Roman" panose="02020603050405020304" pitchFamily="18" charset="0"/>
                <a:cs typeface="Times New Roman" panose="02020603050405020304" pitchFamily="18" charset="0"/>
              </a:rPr>
              <a:t>10:6 “The sons of Ham: Cush, </a:t>
            </a:r>
            <a:r>
              <a:rPr lang="en-US" sz="2800" dirty="0" err="1">
                <a:latin typeface="Times New Roman" panose="02020603050405020304" pitchFamily="18" charset="0"/>
                <a:cs typeface="Times New Roman" panose="02020603050405020304" pitchFamily="18" charset="0"/>
              </a:rPr>
              <a:t>Mizraim</a:t>
            </a:r>
            <a:r>
              <a:rPr lang="en-US" sz="2800" dirty="0">
                <a:latin typeface="Times New Roman" panose="02020603050405020304" pitchFamily="18" charset="0"/>
                <a:cs typeface="Times New Roman" panose="02020603050405020304" pitchFamily="18" charset="0"/>
              </a:rPr>
              <a:t>, Put and Canaan.”</a:t>
            </a:r>
          </a:p>
          <a:p>
            <a:pPr marL="282575"/>
            <a:endParaRPr lang="en-US" sz="2800" dirty="0">
              <a:latin typeface="Times New Roman" panose="02020603050405020304" pitchFamily="18" charset="0"/>
              <a:cs typeface="Times New Roman" panose="02020603050405020304" pitchFamily="18" charset="0"/>
            </a:endParaRPr>
          </a:p>
          <a:p>
            <a:pPr marL="282575"/>
            <a:r>
              <a:rPr lang="en-US" sz="2800" dirty="0">
                <a:latin typeface="Times New Roman" panose="02020603050405020304" pitchFamily="18" charset="0"/>
                <a:cs typeface="Times New Roman" panose="02020603050405020304" pitchFamily="18" charset="0"/>
              </a:rPr>
              <a:t>	Cush is identified as north-east Africa, sometimes referring to Egypt, sometimes to Ethiopia, sometimes to </a:t>
            </a:r>
            <a:r>
              <a:rPr lang="en-US" sz="2800" dirty="0" err="1">
                <a:latin typeface="Times New Roman" panose="02020603050405020304" pitchFamily="18" charset="0"/>
                <a:cs typeface="Times New Roman" panose="02020603050405020304" pitchFamily="18" charset="0"/>
              </a:rPr>
              <a:t>Lybia</a:t>
            </a:r>
            <a:r>
              <a:rPr lang="en-US" sz="2800" dirty="0">
                <a:latin typeface="Times New Roman" panose="02020603050405020304" pitchFamily="18" charset="0"/>
                <a:cs typeface="Times New Roman" panose="02020603050405020304" pitchFamily="18" charset="0"/>
              </a:rPr>
              <a:t>. In ancient times, it referred to the Nubians. Some also suggest Cush to refer to the inhabitants of the Arabian Peninsula.</a:t>
            </a:r>
          </a:p>
        </p:txBody>
      </p:sp>
    </p:spTree>
    <p:extLst>
      <p:ext uri="{BB962C8B-B14F-4D97-AF65-F5344CB8AC3E}">
        <p14:creationId xmlns:p14="http://schemas.microsoft.com/office/powerpoint/2010/main" val="371936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120032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Genesis 10:6-20 Descendants of Ham</a:t>
            </a:r>
          </a:p>
          <a:p>
            <a:pPr algn="ctr"/>
            <a:r>
              <a:rPr lang="en-US" sz="3200" dirty="0">
                <a:latin typeface="Times New Roman" panose="02020603050405020304" pitchFamily="18" charset="0"/>
                <a:ea typeface="Times New Roman" panose="02020603050405020304" pitchFamily="18" charset="0"/>
              </a:rPr>
              <a:t>(Egypt, and other areas!)</a:t>
            </a:r>
          </a:p>
        </p:txBody>
      </p:sp>
      <p:sp>
        <p:nvSpPr>
          <p:cNvPr id="8" name="Rectangle 7"/>
          <p:cNvSpPr/>
          <p:nvPr/>
        </p:nvSpPr>
        <p:spPr>
          <a:xfrm>
            <a:off x="152399" y="1905000"/>
            <a:ext cx="8839200" cy="4278094"/>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10:7 “The sons of </a:t>
            </a:r>
            <a:r>
              <a:rPr lang="en-US" sz="2800" dirty="0" err="1">
                <a:latin typeface="Times New Roman" panose="02020603050405020304" pitchFamily="18" charset="0"/>
                <a:cs typeface="Times New Roman" panose="02020603050405020304" pitchFamily="18" charset="0"/>
              </a:rPr>
              <a:t>Raamah</a:t>
            </a:r>
            <a:r>
              <a:rPr lang="en-US" sz="2800" dirty="0">
                <a:latin typeface="Times New Roman" panose="02020603050405020304" pitchFamily="18" charset="0"/>
                <a:cs typeface="Times New Roman" panose="02020603050405020304" pitchFamily="18" charset="0"/>
              </a:rPr>
              <a:t>: Sheba and </a:t>
            </a:r>
            <a:r>
              <a:rPr lang="en-US" sz="2800" dirty="0" err="1">
                <a:latin typeface="Times New Roman" panose="02020603050405020304" pitchFamily="18" charset="0"/>
                <a:cs typeface="Times New Roman" panose="02020603050405020304" pitchFamily="18" charset="0"/>
              </a:rPr>
              <a:t>Dedan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S</a:t>
            </a:r>
            <a:r>
              <a:rPr lang="en-US" sz="2800" i="1" dirty="0">
                <a:latin typeface="Times New Roman" panose="02020603050405020304" pitchFamily="18" charset="0"/>
                <a:cs typeface="Times New Roman" panose="02020603050405020304" pitchFamily="18" charset="0"/>
              </a:rPr>
              <a:t>heba is often located in Ethiopia, although some consider it in Arabia.</a:t>
            </a:r>
          </a:p>
          <a:p>
            <a:r>
              <a:rPr lang="en-US" sz="20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The queen of Sheba comes to visit Solomon in @960 BCE. There is no archeological evidence for Sheba, the British Museum identifies her kingdom  was Saba, "the oldest and most important of the South Arabian kingdoms," with dates perhaps 1200 BCE until 275 CE  with its capital, </a:t>
            </a:r>
            <a:r>
              <a:rPr lang="en-US" sz="2800" dirty="0" err="1">
                <a:latin typeface="Times New Roman" panose="02020603050405020304" pitchFamily="18" charset="0"/>
                <a:cs typeface="Times New Roman" panose="02020603050405020304" pitchFamily="18" charset="0"/>
              </a:rPr>
              <a:t>Ma'rib</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4994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120032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Genesis 10:6-20 Descendants of Ham</a:t>
            </a:r>
          </a:p>
          <a:p>
            <a:pPr algn="ctr"/>
            <a:r>
              <a:rPr lang="en-US" sz="3200" dirty="0">
                <a:latin typeface="Times New Roman" panose="02020603050405020304" pitchFamily="18" charset="0"/>
                <a:ea typeface="Times New Roman" panose="02020603050405020304" pitchFamily="18" charset="0"/>
              </a:rPr>
              <a:t>(Egypt, and other areas!)</a:t>
            </a:r>
          </a:p>
        </p:txBody>
      </p:sp>
      <p:sp>
        <p:nvSpPr>
          <p:cNvPr id="8" name="Rectangle 7"/>
          <p:cNvSpPr/>
          <p:nvPr/>
        </p:nvSpPr>
        <p:spPr>
          <a:xfrm>
            <a:off x="152399" y="1905000"/>
            <a:ext cx="8839200" cy="452431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a:t>
            </a:r>
            <a:r>
              <a:rPr lang="en-US" sz="3200" baseline="30000" dirty="0">
                <a:latin typeface="Times New Roman" panose="02020603050405020304" pitchFamily="18" charset="0"/>
                <a:cs typeface="Times New Roman" panose="02020603050405020304" pitchFamily="18" charset="0"/>
              </a:rPr>
              <a:t>8 </a:t>
            </a:r>
            <a:r>
              <a:rPr lang="en-US" sz="3200" dirty="0">
                <a:latin typeface="Times New Roman" panose="02020603050405020304" pitchFamily="18" charset="0"/>
                <a:cs typeface="Times New Roman" panose="02020603050405020304" pitchFamily="18" charset="0"/>
              </a:rPr>
              <a:t>“Cush fathered Nimrod, the first great warrior on earth. </a:t>
            </a:r>
            <a:r>
              <a:rPr lang="en-US" sz="3200" baseline="30000" dirty="0">
                <a:latin typeface="Times New Roman" panose="02020603050405020304" pitchFamily="18" charset="0"/>
                <a:cs typeface="Times New Roman" panose="02020603050405020304" pitchFamily="18" charset="0"/>
              </a:rPr>
              <a:t>9 </a:t>
            </a:r>
            <a:r>
              <a:rPr lang="en-US" sz="3200" dirty="0">
                <a:latin typeface="Times New Roman" panose="02020603050405020304" pitchFamily="18" charset="0"/>
                <a:cs typeface="Times New Roman" panose="02020603050405020304" pitchFamily="18" charset="0"/>
              </a:rPr>
              <a:t>The Lord saw him as a great hunter, and so it is said, “Like Nimrod, whom the Lord saw as a great hunter.” </a:t>
            </a:r>
            <a:r>
              <a:rPr lang="en-US" sz="3200" baseline="30000" dirty="0">
                <a:latin typeface="Times New Roman" panose="02020603050405020304" pitchFamily="18" charset="0"/>
                <a:cs typeface="Times New Roman" panose="02020603050405020304" pitchFamily="18" charset="0"/>
              </a:rPr>
              <a:t>10 </a:t>
            </a:r>
            <a:r>
              <a:rPr lang="en-US" sz="3200" dirty="0">
                <a:latin typeface="Times New Roman" panose="02020603050405020304" pitchFamily="18" charset="0"/>
                <a:cs typeface="Times New Roman" panose="02020603050405020304" pitchFamily="18" charset="0"/>
              </a:rPr>
              <a:t>The most important cities in his kingdom were Babel [or Babylon], </a:t>
            </a:r>
            <a:r>
              <a:rPr lang="en-US" sz="3200" dirty="0" err="1">
                <a:latin typeface="Times New Roman" panose="02020603050405020304" pitchFamily="18" charset="0"/>
                <a:cs typeface="Times New Roman" panose="02020603050405020304" pitchFamily="18" charset="0"/>
              </a:rPr>
              <a:t>Erech</a:t>
            </a:r>
            <a:r>
              <a:rPr lang="en-US" sz="3200" dirty="0">
                <a:latin typeface="Times New Roman" panose="02020603050405020304" pitchFamily="18" charset="0"/>
                <a:cs typeface="Times New Roman" panose="02020603050405020304" pitchFamily="18" charset="0"/>
              </a:rPr>
              <a:t>, Akkad, and </a:t>
            </a:r>
            <a:r>
              <a:rPr lang="en-US" sz="3200" dirty="0" err="1">
                <a:latin typeface="Times New Roman" panose="02020603050405020304" pitchFamily="18" charset="0"/>
                <a:cs typeface="Times New Roman" panose="02020603050405020304" pitchFamily="18" charset="0"/>
              </a:rPr>
              <a:t>Calneh</a:t>
            </a:r>
            <a:r>
              <a:rPr lang="en-US" sz="3200" dirty="0">
                <a:latin typeface="Times New Roman" panose="02020603050405020304" pitchFamily="18" charset="0"/>
                <a:cs typeface="Times New Roman" panose="02020603050405020304" pitchFamily="18" charset="0"/>
              </a:rPr>
              <a:t> in the land of Shinar. </a:t>
            </a:r>
            <a:r>
              <a:rPr lang="en-US" sz="3200" baseline="30000" dirty="0">
                <a:latin typeface="Times New Roman" panose="02020603050405020304" pitchFamily="18" charset="0"/>
                <a:cs typeface="Times New Roman" panose="02020603050405020304" pitchFamily="18" charset="0"/>
              </a:rPr>
              <a:t>11 </a:t>
            </a:r>
            <a:r>
              <a:rPr lang="en-US" sz="3200" dirty="0">
                <a:latin typeface="Times New Roman" panose="02020603050405020304" pitchFamily="18" charset="0"/>
                <a:cs typeface="Times New Roman" panose="02020603050405020304" pitchFamily="18" charset="0"/>
              </a:rPr>
              <a:t>From that land he went to Assyria and built Nineveh, Rehoboth City, Calah, </a:t>
            </a:r>
            <a:r>
              <a:rPr lang="en-US" sz="3200" baseline="30000" dirty="0">
                <a:latin typeface="Times New Roman" panose="02020603050405020304" pitchFamily="18" charset="0"/>
                <a:cs typeface="Times New Roman" panose="02020603050405020304" pitchFamily="18" charset="0"/>
              </a:rPr>
              <a:t>12 </a:t>
            </a:r>
            <a:r>
              <a:rPr lang="en-US" sz="3200" dirty="0">
                <a:latin typeface="Times New Roman" panose="02020603050405020304" pitchFamily="18" charset="0"/>
                <a:cs typeface="Times New Roman" panose="02020603050405020304" pitchFamily="18" charset="0"/>
              </a:rPr>
              <a:t>and Resen, the great city between Nineveh and Calah.”</a:t>
            </a:r>
          </a:p>
        </p:txBody>
      </p:sp>
    </p:spTree>
    <p:extLst>
      <p:ext uri="{BB962C8B-B14F-4D97-AF65-F5344CB8AC3E}">
        <p14:creationId xmlns:p14="http://schemas.microsoft.com/office/powerpoint/2010/main" val="386562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p:nvSpPr>
        <p:spPr>
          <a:xfrm>
            <a:off x="152399" y="1905000"/>
            <a:ext cx="8839200" cy="4832092"/>
          </a:xfrm>
          <a:prstGeom prst="rect">
            <a:avLst/>
          </a:prstGeom>
        </p:spPr>
        <p:txBody>
          <a:bodyPr wrap="square">
            <a:spAutoFit/>
          </a:bodyPr>
          <a:lstStyle/>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Here we see the beginnings of some of the known </a:t>
            </a:r>
          </a:p>
          <a:p>
            <a:pPr algn="ctr"/>
            <a:r>
              <a:rPr lang="en-US" sz="2800" dirty="0">
                <a:latin typeface="Times New Roman" panose="02020603050405020304" pitchFamily="18" charset="0"/>
                <a:cs typeface="Times New Roman" panose="02020603050405020304" pitchFamily="18" charset="0"/>
              </a:rPr>
              <a:t>earliest civilizations, including Egypt/Cush, Babylon, </a:t>
            </a:r>
            <a:r>
              <a:rPr lang="en-US" sz="2800" dirty="0" err="1">
                <a:latin typeface="Times New Roman" panose="02020603050405020304" pitchFamily="18" charset="0"/>
                <a:cs typeface="Times New Roman" panose="02020603050405020304" pitchFamily="18" charset="0"/>
              </a:rPr>
              <a:t>Akkadia</a:t>
            </a:r>
            <a:r>
              <a:rPr lang="en-US" sz="2800" dirty="0">
                <a:latin typeface="Times New Roman" panose="02020603050405020304" pitchFamily="18" charset="0"/>
                <a:cs typeface="Times New Roman" panose="02020603050405020304" pitchFamily="18" charset="0"/>
              </a:rPr>
              <a:t>, and the Assyrians in Nineveh.</a:t>
            </a:r>
          </a:p>
        </p:txBody>
      </p:sp>
      <p:pic>
        <p:nvPicPr>
          <p:cNvPr id="10242" name="Picture 2" descr="Pe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8600"/>
            <a:ext cx="5943600" cy="47177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59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120032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Genesis 10:6-20 Descendants of Ham</a:t>
            </a:r>
          </a:p>
          <a:p>
            <a:pPr algn="ctr"/>
            <a:r>
              <a:rPr lang="en-US" sz="3200" dirty="0">
                <a:latin typeface="Times New Roman" panose="02020603050405020304" pitchFamily="18" charset="0"/>
                <a:ea typeface="Times New Roman" panose="02020603050405020304" pitchFamily="18" charset="0"/>
              </a:rPr>
              <a:t>(Egypt, and other areas!)</a:t>
            </a:r>
          </a:p>
        </p:txBody>
      </p:sp>
      <p:sp>
        <p:nvSpPr>
          <p:cNvPr id="8" name="Rectangle 7"/>
          <p:cNvSpPr/>
          <p:nvPr/>
        </p:nvSpPr>
        <p:spPr>
          <a:xfrm>
            <a:off x="152399" y="1905000"/>
            <a:ext cx="8839200" cy="403187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a:t>
            </a:r>
            <a:r>
              <a:rPr lang="en-US" sz="3200" baseline="30000" dirty="0">
                <a:latin typeface="Times New Roman" panose="02020603050405020304" pitchFamily="18" charset="0"/>
                <a:cs typeface="Times New Roman" panose="02020603050405020304" pitchFamily="18" charset="0"/>
              </a:rPr>
              <a:t>13 </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Mizraim</a:t>
            </a:r>
            <a:r>
              <a:rPr lang="en-US" sz="3200" dirty="0">
                <a:latin typeface="Times New Roman" panose="02020603050405020304" pitchFamily="18" charset="0"/>
                <a:cs typeface="Times New Roman" panose="02020603050405020304" pitchFamily="18" charset="0"/>
              </a:rPr>
              <a:t> [Egypt] fathered </a:t>
            </a:r>
            <a:r>
              <a:rPr lang="en-US" sz="3200" dirty="0" err="1">
                <a:latin typeface="Times New Roman" panose="02020603050405020304" pitchFamily="18" charset="0"/>
                <a:cs typeface="Times New Roman" panose="02020603050405020304" pitchFamily="18" charset="0"/>
              </a:rPr>
              <a:t>Ludim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Anamim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Lehabim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Naphtuhim</a:t>
            </a:r>
            <a:r>
              <a:rPr lang="en-US" sz="3200" dirty="0">
                <a:latin typeface="Times New Roman" panose="02020603050405020304" pitchFamily="18" charset="0"/>
                <a:cs typeface="Times New Roman" panose="02020603050405020304" pitchFamily="18" charset="0"/>
              </a:rPr>
              <a:t>,</a:t>
            </a:r>
            <a:r>
              <a:rPr lang="en-US" sz="3200" baseline="30000" dirty="0">
                <a:latin typeface="Times New Roman" panose="02020603050405020304" pitchFamily="18" charset="0"/>
                <a:cs typeface="Times New Roman" panose="02020603050405020304" pitchFamily="18" charset="0"/>
              </a:rPr>
              <a:t> 14 </a:t>
            </a:r>
            <a:r>
              <a:rPr lang="en-US" sz="3200" dirty="0" err="1">
                <a:latin typeface="Times New Roman" panose="02020603050405020304" pitchFamily="18" charset="0"/>
                <a:cs typeface="Times New Roman" panose="02020603050405020304" pitchFamily="18" charset="0"/>
              </a:rPr>
              <a:t>Pathrusim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Casluhim</a:t>
            </a:r>
            <a:r>
              <a:rPr lang="en-US" sz="3200" dirty="0">
                <a:latin typeface="Times New Roman" panose="02020603050405020304" pitchFamily="18" charset="0"/>
                <a:cs typeface="Times New Roman" panose="02020603050405020304" pitchFamily="18" charset="0"/>
              </a:rPr>
              <a:t>, and </a:t>
            </a:r>
            <a:r>
              <a:rPr lang="en-US" sz="3200" dirty="0" err="1">
                <a:latin typeface="Times New Roman" panose="02020603050405020304" pitchFamily="18" charset="0"/>
                <a:cs typeface="Times New Roman" panose="02020603050405020304" pitchFamily="18" charset="0"/>
              </a:rPr>
              <a:t>Caphtorim</a:t>
            </a:r>
            <a:r>
              <a:rPr lang="en-US" sz="3200" dirty="0">
                <a:latin typeface="Times New Roman" panose="02020603050405020304" pitchFamily="18" charset="0"/>
                <a:cs typeface="Times New Roman" panose="02020603050405020304" pitchFamily="18" charset="0"/>
              </a:rPr>
              <a:t>, from which the Philistines came. </a:t>
            </a:r>
          </a:p>
          <a:p>
            <a:r>
              <a:rPr lang="en-US" sz="3200" dirty="0">
                <a:latin typeface="Times New Roman" panose="02020603050405020304" pitchFamily="18" charset="0"/>
                <a:cs typeface="Times New Roman" panose="02020603050405020304" pitchFamily="18" charset="0"/>
              </a:rPr>
              <a:t>“</a:t>
            </a:r>
            <a:r>
              <a:rPr lang="en-US" sz="3200" baseline="30000" dirty="0">
                <a:latin typeface="Times New Roman" panose="02020603050405020304" pitchFamily="18" charset="0"/>
                <a:cs typeface="Times New Roman" panose="02020603050405020304" pitchFamily="18" charset="0"/>
              </a:rPr>
              <a:t>15 </a:t>
            </a:r>
            <a:r>
              <a:rPr lang="en-US" sz="3200" dirty="0">
                <a:latin typeface="Times New Roman" panose="02020603050405020304" pitchFamily="18" charset="0"/>
                <a:cs typeface="Times New Roman" panose="02020603050405020304" pitchFamily="18" charset="0"/>
              </a:rPr>
              <a:t>Canaan fathered Sidon his oldest son, and </a:t>
            </a:r>
            <a:r>
              <a:rPr lang="en-US" sz="3200" dirty="0" err="1">
                <a:latin typeface="Times New Roman" panose="02020603050405020304" pitchFamily="18" charset="0"/>
                <a:cs typeface="Times New Roman" panose="02020603050405020304" pitchFamily="18" charset="0"/>
              </a:rPr>
              <a:t>Heth</a:t>
            </a:r>
            <a:r>
              <a:rPr lang="en-US" sz="3200" dirty="0">
                <a:latin typeface="Times New Roman" panose="02020603050405020304" pitchFamily="18" charset="0"/>
                <a:cs typeface="Times New Roman" panose="02020603050405020304" pitchFamily="18" charset="0"/>
              </a:rPr>
              <a:t> [the Hittites],</a:t>
            </a:r>
            <a:r>
              <a:rPr lang="en-US" sz="3200" baseline="30000" dirty="0">
                <a:latin typeface="Times New Roman" panose="02020603050405020304" pitchFamily="18" charset="0"/>
                <a:cs typeface="Times New Roman" panose="02020603050405020304" pitchFamily="18" charset="0"/>
              </a:rPr>
              <a:t> 16 </a:t>
            </a:r>
            <a:r>
              <a:rPr lang="en-US" sz="3200" dirty="0">
                <a:latin typeface="Times New Roman" panose="02020603050405020304" pitchFamily="18" charset="0"/>
                <a:cs typeface="Times New Roman" panose="02020603050405020304" pitchFamily="18" charset="0"/>
              </a:rPr>
              <a:t>the </a:t>
            </a:r>
            <a:r>
              <a:rPr lang="en-US" sz="3200" dirty="0" err="1">
                <a:latin typeface="Times New Roman" panose="02020603050405020304" pitchFamily="18" charset="0"/>
                <a:cs typeface="Times New Roman" panose="02020603050405020304" pitchFamily="18" charset="0"/>
              </a:rPr>
              <a:t>Jebusites</a:t>
            </a:r>
            <a:r>
              <a:rPr lang="en-US" sz="3200" dirty="0">
                <a:latin typeface="Times New Roman" panose="02020603050405020304" pitchFamily="18" charset="0"/>
                <a:cs typeface="Times New Roman" panose="02020603050405020304" pitchFamily="18" charset="0"/>
              </a:rPr>
              <a:t>, the Amorites, the </a:t>
            </a:r>
            <a:r>
              <a:rPr lang="en-US" sz="3200" dirty="0" err="1">
                <a:latin typeface="Times New Roman" panose="02020603050405020304" pitchFamily="18" charset="0"/>
                <a:cs typeface="Times New Roman" panose="02020603050405020304" pitchFamily="18" charset="0"/>
              </a:rPr>
              <a:t>Girgashites</a:t>
            </a:r>
            <a:r>
              <a:rPr lang="en-US" sz="3200" dirty="0">
                <a:latin typeface="Times New Roman" panose="02020603050405020304" pitchFamily="18" charset="0"/>
                <a:cs typeface="Times New Roman" panose="02020603050405020304" pitchFamily="18" charset="0"/>
              </a:rPr>
              <a:t>, </a:t>
            </a:r>
            <a:r>
              <a:rPr lang="en-US" sz="3200" baseline="30000" dirty="0">
                <a:latin typeface="Times New Roman" panose="02020603050405020304" pitchFamily="18" charset="0"/>
                <a:cs typeface="Times New Roman" panose="02020603050405020304" pitchFamily="18" charset="0"/>
              </a:rPr>
              <a:t>17 </a:t>
            </a:r>
            <a:r>
              <a:rPr lang="en-US" sz="3200" dirty="0">
                <a:latin typeface="Times New Roman" panose="02020603050405020304" pitchFamily="18" charset="0"/>
                <a:cs typeface="Times New Roman" panose="02020603050405020304" pitchFamily="18" charset="0"/>
              </a:rPr>
              <a:t>the </a:t>
            </a:r>
            <a:r>
              <a:rPr lang="en-US" sz="3200" dirty="0" err="1">
                <a:latin typeface="Times New Roman" panose="02020603050405020304" pitchFamily="18" charset="0"/>
                <a:cs typeface="Times New Roman" panose="02020603050405020304" pitchFamily="18" charset="0"/>
              </a:rPr>
              <a:t>Hivites</a:t>
            </a:r>
            <a:r>
              <a:rPr lang="en-US" sz="3200" dirty="0">
                <a:latin typeface="Times New Roman" panose="02020603050405020304" pitchFamily="18" charset="0"/>
                <a:cs typeface="Times New Roman" panose="02020603050405020304" pitchFamily="18" charset="0"/>
              </a:rPr>
              <a:t>, the </a:t>
            </a:r>
            <a:r>
              <a:rPr lang="en-US" sz="3200" dirty="0" err="1">
                <a:latin typeface="Times New Roman" panose="02020603050405020304" pitchFamily="18" charset="0"/>
                <a:cs typeface="Times New Roman" panose="02020603050405020304" pitchFamily="18" charset="0"/>
              </a:rPr>
              <a:t>Arkites</a:t>
            </a:r>
            <a:r>
              <a:rPr lang="en-US" sz="3200" dirty="0">
                <a:latin typeface="Times New Roman" panose="02020603050405020304" pitchFamily="18" charset="0"/>
                <a:cs typeface="Times New Roman" panose="02020603050405020304" pitchFamily="18" charset="0"/>
              </a:rPr>
              <a:t>, the </a:t>
            </a:r>
            <a:r>
              <a:rPr lang="en-US" sz="3200" dirty="0" err="1">
                <a:latin typeface="Times New Roman" panose="02020603050405020304" pitchFamily="18" charset="0"/>
                <a:cs typeface="Times New Roman" panose="02020603050405020304" pitchFamily="18" charset="0"/>
              </a:rPr>
              <a:t>Sinites</a:t>
            </a:r>
            <a:r>
              <a:rPr lang="en-US" sz="3200" dirty="0">
                <a:latin typeface="Times New Roman" panose="02020603050405020304" pitchFamily="18" charset="0"/>
                <a:cs typeface="Times New Roman" panose="02020603050405020304" pitchFamily="18" charset="0"/>
              </a:rPr>
              <a:t>,</a:t>
            </a:r>
          </a:p>
          <a:p>
            <a:r>
              <a:rPr lang="en-US" sz="3200" baseline="30000" dirty="0">
                <a:latin typeface="Times New Roman" panose="02020603050405020304" pitchFamily="18" charset="0"/>
                <a:cs typeface="Times New Roman" panose="02020603050405020304" pitchFamily="18" charset="0"/>
              </a:rPr>
              <a:t>18 </a:t>
            </a:r>
            <a:r>
              <a:rPr lang="en-US" sz="3200" dirty="0">
                <a:latin typeface="Times New Roman" panose="02020603050405020304" pitchFamily="18" charset="0"/>
                <a:cs typeface="Times New Roman" panose="02020603050405020304" pitchFamily="18" charset="0"/>
              </a:rPr>
              <a:t>the </a:t>
            </a:r>
            <a:r>
              <a:rPr lang="en-US" sz="3200" dirty="0" err="1">
                <a:latin typeface="Times New Roman" panose="02020603050405020304" pitchFamily="18" charset="0"/>
                <a:cs typeface="Times New Roman" panose="02020603050405020304" pitchFamily="18" charset="0"/>
              </a:rPr>
              <a:t>Arvadites</a:t>
            </a:r>
            <a:r>
              <a:rPr lang="en-US" sz="3200" dirty="0">
                <a:latin typeface="Times New Roman" panose="02020603050405020304" pitchFamily="18" charset="0"/>
                <a:cs typeface="Times New Roman" panose="02020603050405020304" pitchFamily="18" charset="0"/>
              </a:rPr>
              <a:t>, the </a:t>
            </a:r>
            <a:r>
              <a:rPr lang="en-US" sz="3200" dirty="0" err="1">
                <a:latin typeface="Times New Roman" panose="02020603050405020304" pitchFamily="18" charset="0"/>
                <a:cs typeface="Times New Roman" panose="02020603050405020304" pitchFamily="18" charset="0"/>
              </a:rPr>
              <a:t>Zemarites</a:t>
            </a:r>
            <a:r>
              <a:rPr lang="en-US" sz="3200" dirty="0">
                <a:latin typeface="Times New Roman" panose="02020603050405020304" pitchFamily="18" charset="0"/>
                <a:cs typeface="Times New Roman" panose="02020603050405020304" pitchFamily="18" charset="0"/>
              </a:rPr>
              <a:t>, and the </a:t>
            </a:r>
            <a:r>
              <a:rPr lang="en-US" sz="3200" dirty="0" err="1">
                <a:latin typeface="Times New Roman" panose="02020603050405020304" pitchFamily="18" charset="0"/>
                <a:cs typeface="Times New Roman" panose="02020603050405020304" pitchFamily="18" charset="0"/>
              </a:rPr>
              <a:t>Hamathites</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5003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120032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Genesis 10:6-20 Descendants of Ham</a:t>
            </a:r>
          </a:p>
          <a:p>
            <a:pPr algn="ctr"/>
            <a:r>
              <a:rPr lang="en-US" sz="3200" dirty="0">
                <a:latin typeface="Times New Roman" panose="02020603050405020304" pitchFamily="18" charset="0"/>
                <a:ea typeface="Times New Roman" panose="02020603050405020304" pitchFamily="18" charset="0"/>
              </a:rPr>
              <a:t>(Egypt, and other areas!)</a:t>
            </a:r>
          </a:p>
        </p:txBody>
      </p:sp>
      <p:sp>
        <p:nvSpPr>
          <p:cNvPr id="8" name="Rectangle 7"/>
          <p:cNvSpPr/>
          <p:nvPr/>
        </p:nvSpPr>
        <p:spPr>
          <a:xfrm>
            <a:off x="152399" y="1905000"/>
            <a:ext cx="8839200" cy="452431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a:t>
            </a:r>
            <a:r>
              <a:rPr lang="en-US" sz="3200" baseline="30000" dirty="0">
                <a:latin typeface="Times New Roman" panose="02020603050405020304" pitchFamily="18" charset="0"/>
                <a:cs typeface="Times New Roman" panose="02020603050405020304" pitchFamily="18" charset="0"/>
              </a:rPr>
              <a:t>18 </a:t>
            </a:r>
            <a:r>
              <a:rPr lang="en-US" sz="3200" dirty="0">
                <a:latin typeface="Times New Roman" panose="02020603050405020304" pitchFamily="18" charset="0"/>
                <a:cs typeface="Times New Roman" panose="02020603050405020304" pitchFamily="18" charset="0"/>
              </a:rPr>
              <a:t>“... After this the Canaanite clans were dispersed. </a:t>
            </a:r>
            <a:r>
              <a:rPr lang="en-US" sz="3200" baseline="30000" dirty="0">
                <a:latin typeface="Times New Roman" panose="02020603050405020304" pitchFamily="18" charset="0"/>
                <a:cs typeface="Times New Roman" panose="02020603050405020304" pitchFamily="18" charset="0"/>
              </a:rPr>
              <a:t>19 </a:t>
            </a:r>
            <a:r>
              <a:rPr lang="en-US" sz="3200" dirty="0">
                <a:latin typeface="Times New Roman" panose="02020603050405020304" pitchFamily="18" charset="0"/>
                <a:cs typeface="Times New Roman" panose="02020603050405020304" pitchFamily="18" charset="0"/>
              </a:rPr>
              <a:t>The Canaanite boundary extends from Sidon by way of </a:t>
            </a:r>
            <a:r>
              <a:rPr lang="en-US" sz="3200" dirty="0" err="1">
                <a:latin typeface="Times New Roman" panose="02020603050405020304" pitchFamily="18" charset="0"/>
                <a:cs typeface="Times New Roman" panose="02020603050405020304" pitchFamily="18" charset="0"/>
              </a:rPr>
              <a:t>Gerar</a:t>
            </a:r>
            <a:r>
              <a:rPr lang="en-US" sz="3200" dirty="0">
                <a:latin typeface="Times New Roman" panose="02020603050405020304" pitchFamily="18" charset="0"/>
                <a:cs typeface="Times New Roman" panose="02020603050405020304" pitchFamily="18" charset="0"/>
              </a:rPr>
              <a:t> to Gaza and by way of Sodom, Gomorrah, </a:t>
            </a:r>
            <a:r>
              <a:rPr lang="en-US" sz="3200" dirty="0" err="1">
                <a:latin typeface="Times New Roman" panose="02020603050405020304" pitchFamily="18" charset="0"/>
                <a:cs typeface="Times New Roman" panose="02020603050405020304" pitchFamily="18" charset="0"/>
              </a:rPr>
              <a:t>Admah</a:t>
            </a:r>
            <a:r>
              <a:rPr lang="en-US" sz="3200" dirty="0">
                <a:latin typeface="Times New Roman" panose="02020603050405020304" pitchFamily="18" charset="0"/>
                <a:cs typeface="Times New Roman" panose="02020603050405020304" pitchFamily="18" charset="0"/>
              </a:rPr>
              <a:t>, and </a:t>
            </a:r>
            <a:r>
              <a:rPr lang="en-US" sz="3200" dirty="0" err="1">
                <a:latin typeface="Times New Roman" panose="02020603050405020304" pitchFamily="18" charset="0"/>
                <a:cs typeface="Times New Roman" panose="02020603050405020304" pitchFamily="18" charset="0"/>
              </a:rPr>
              <a:t>Zeboiim</a:t>
            </a:r>
            <a:r>
              <a:rPr lang="en-US" sz="3200" dirty="0">
                <a:latin typeface="Times New Roman" panose="02020603050405020304" pitchFamily="18" charset="0"/>
                <a:cs typeface="Times New Roman" panose="02020603050405020304" pitchFamily="18" charset="0"/>
              </a:rPr>
              <a:t> to </a:t>
            </a:r>
            <a:r>
              <a:rPr lang="en-US" sz="3200" dirty="0" err="1">
                <a:latin typeface="Times New Roman" panose="02020603050405020304" pitchFamily="18" charset="0"/>
                <a:cs typeface="Times New Roman" panose="02020603050405020304" pitchFamily="18" charset="0"/>
              </a:rPr>
              <a:t>Lasha</a:t>
            </a:r>
            <a:r>
              <a:rPr lang="en-US" sz="3200" dirty="0">
                <a:latin typeface="Times New Roman" panose="02020603050405020304" pitchFamily="18" charset="0"/>
                <a:cs typeface="Times New Roman" panose="02020603050405020304" pitchFamily="18" charset="0"/>
              </a:rPr>
              <a:t>. </a:t>
            </a:r>
          </a:p>
          <a:p>
            <a:r>
              <a:rPr lang="en-US" sz="3200" baseline="30000" dirty="0">
                <a:latin typeface="Times New Roman" panose="02020603050405020304" pitchFamily="18" charset="0"/>
                <a:cs typeface="Times New Roman" panose="02020603050405020304" pitchFamily="18" charset="0"/>
              </a:rPr>
              <a:t>20 </a:t>
            </a:r>
            <a:r>
              <a:rPr lang="en-US" sz="3200" dirty="0">
                <a:latin typeface="Times New Roman" panose="02020603050405020304" pitchFamily="18" charset="0"/>
                <a:cs typeface="Times New Roman" panose="02020603050405020304" pitchFamily="18" charset="0"/>
              </a:rPr>
              <a:t>These are Ham’s sons according to their clans, their languages, their lands, and their nations.”</a:t>
            </a:r>
          </a:p>
          <a:p>
            <a:pPr algn="ctr"/>
            <a:endParaRPr lang="en-US" sz="3200" i="1" dirty="0">
              <a:latin typeface="Times New Roman" panose="02020603050405020304" pitchFamily="18" charset="0"/>
              <a:cs typeface="Times New Roman" panose="02020603050405020304" pitchFamily="18" charset="0"/>
            </a:endParaRPr>
          </a:p>
          <a:p>
            <a:pPr algn="ctr"/>
            <a:r>
              <a:rPr lang="en-US" sz="3200" i="1" dirty="0">
                <a:latin typeface="Times New Roman" panose="02020603050405020304" pitchFamily="18" charset="0"/>
                <a:cs typeface="Times New Roman" panose="02020603050405020304" pitchFamily="18" charset="0"/>
              </a:rPr>
              <a:t>Note: Here are recorded the ancestors of the </a:t>
            </a:r>
          </a:p>
          <a:p>
            <a:pPr algn="ctr"/>
            <a:r>
              <a:rPr lang="en-US" sz="3200" i="1" dirty="0">
                <a:latin typeface="Times New Roman" panose="02020603050405020304" pitchFamily="18" charset="0"/>
                <a:cs typeface="Times New Roman" panose="02020603050405020304" pitchFamily="18" charset="0"/>
              </a:rPr>
              <a:t>ancient Canaanites of the Promised Land.</a:t>
            </a:r>
          </a:p>
        </p:txBody>
      </p:sp>
    </p:spTree>
    <p:extLst>
      <p:ext uri="{BB962C8B-B14F-4D97-AF65-F5344CB8AC3E}">
        <p14:creationId xmlns:p14="http://schemas.microsoft.com/office/powerpoint/2010/main" val="116640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120032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Time Line of the Bible </a:t>
            </a:r>
          </a:p>
          <a:p>
            <a:pPr algn="ctr"/>
            <a:r>
              <a:rPr lang="en-US" sz="3200" dirty="0">
                <a:latin typeface="Times New Roman" panose="02020603050405020304" pitchFamily="18" charset="0"/>
                <a:ea typeface="Times New Roman" panose="02020603050405020304" pitchFamily="18" charset="0"/>
              </a:rPr>
              <a:t>(All Dates BCE, many dates approximate)</a:t>
            </a:r>
            <a:endParaRPr lang="en-US" sz="2400" dirty="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52401" y="1905000"/>
            <a:ext cx="8915400" cy="4114800"/>
          </a:xfrm>
          <a:prstGeom prst="rect">
            <a:avLst/>
          </a:prstGeom>
        </p:spPr>
      </p:pic>
    </p:spTree>
    <p:extLst>
      <p:ext uri="{BB962C8B-B14F-4D97-AF65-F5344CB8AC3E}">
        <p14:creationId xmlns:p14="http://schemas.microsoft.com/office/powerpoint/2010/main" val="163586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 y="533400"/>
            <a:ext cx="9135035"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Six-Session Seminar</a:t>
            </a:r>
            <a:endParaRPr lang="en-US" sz="4000" b="1" dirty="0"/>
          </a:p>
        </p:txBody>
      </p:sp>
      <p:sp>
        <p:nvSpPr>
          <p:cNvPr id="8" name="Rectangle 7"/>
          <p:cNvSpPr/>
          <p:nvPr/>
        </p:nvSpPr>
        <p:spPr>
          <a:xfrm>
            <a:off x="600635" y="2133600"/>
            <a:ext cx="8534400" cy="4370427"/>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At Forest Hills UMC</a:t>
            </a:r>
          </a:p>
          <a:p>
            <a:r>
              <a:rPr lang="en-US" sz="3200" dirty="0">
                <a:latin typeface="Times New Roman" panose="02020603050405020304" pitchFamily="18" charset="0"/>
                <a:cs typeface="Times New Roman" panose="02020603050405020304" pitchFamily="18" charset="0"/>
              </a:rPr>
              <a:t>Bring a sack lunch</a:t>
            </a:r>
          </a:p>
          <a:p>
            <a:r>
              <a:rPr lang="en-US" sz="3200" dirty="0">
                <a:latin typeface="Times New Roman" panose="02020603050405020304" pitchFamily="18" charset="0"/>
                <a:cs typeface="Times New Roman" panose="02020603050405020304" pitchFamily="18" charset="0"/>
              </a:rPr>
              <a:t>Sunday Afternoons</a:t>
            </a:r>
          </a:p>
          <a:p>
            <a:r>
              <a:rPr lang="en-US" sz="3200" dirty="0">
                <a:latin typeface="Times New Roman" panose="02020603050405020304" pitchFamily="18" charset="0"/>
                <a:cs typeface="Times New Roman" panose="02020603050405020304" pitchFamily="18" charset="0"/>
              </a:rPr>
              <a:t>12:00 - 2:00 p.m.	History of the Holy Land</a:t>
            </a:r>
          </a:p>
          <a:p>
            <a:r>
              <a:rPr lang="en-US" sz="3200" dirty="0">
                <a:latin typeface="Times New Roman" panose="02020603050405020304" pitchFamily="18" charset="0"/>
                <a:cs typeface="Times New Roman" panose="02020603050405020304" pitchFamily="18" charset="0"/>
              </a:rPr>
              <a:t>2:00 - 3:30 p.m.		Pilgrims of the Holy Land </a:t>
            </a:r>
          </a:p>
          <a:p>
            <a:r>
              <a:rPr lang="en-US" sz="3200" dirty="0">
                <a:latin typeface="Times New Roman" panose="02020603050405020304" pitchFamily="18" charset="0"/>
                <a:cs typeface="Times New Roman" panose="02020603050405020304" pitchFamily="18" charset="0"/>
              </a:rPr>
              <a:t>				(Study Tour group sessions)</a:t>
            </a:r>
          </a:p>
          <a:p>
            <a:pPr algn="ctr"/>
            <a:endParaRPr lang="en-US" sz="3200" dirty="0">
              <a:latin typeface="Times New Roman" panose="02020603050405020304" pitchFamily="18" charset="0"/>
              <a:cs typeface="Times New Roman" panose="02020603050405020304" pitchFamily="18" charset="0"/>
            </a:endParaRPr>
          </a:p>
          <a:p>
            <a:pPr algn="ctr"/>
            <a:r>
              <a:rPr lang="en-US" sz="5400" b="1" i="1" dirty="0">
                <a:solidFill>
                  <a:schemeClr val="accent5">
                    <a:lumMod val="75000"/>
                  </a:schemeClr>
                </a:solidFill>
                <a:latin typeface="Times New Roman" panose="02020603050405020304" pitchFamily="18" charset="0"/>
                <a:cs typeface="Times New Roman" panose="02020603050405020304" pitchFamily="18" charset="0"/>
              </a:rPr>
              <a:t>Everyone welcome!</a:t>
            </a:r>
          </a:p>
        </p:txBody>
      </p:sp>
    </p:spTree>
    <p:extLst>
      <p:ext uri="{BB962C8B-B14F-4D97-AF65-F5344CB8AC3E}">
        <p14:creationId xmlns:p14="http://schemas.microsoft.com/office/powerpoint/2010/main" val="354126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Tower of Babel (Genesis 11)</a:t>
            </a:r>
            <a:endParaRPr lang="en-US" sz="2400" dirty="0">
              <a:latin typeface="Times New Roman" panose="02020603050405020304" pitchFamily="18" charset="0"/>
              <a:ea typeface="Times New Roman" panose="02020603050405020304" pitchFamily="18" charset="0"/>
            </a:endParaRPr>
          </a:p>
        </p:txBody>
      </p:sp>
      <p:sp>
        <p:nvSpPr>
          <p:cNvPr id="4" name="Rectangle 3"/>
          <p:cNvSpPr/>
          <p:nvPr/>
        </p:nvSpPr>
        <p:spPr>
          <a:xfrm>
            <a:off x="419100" y="1320730"/>
            <a:ext cx="8305800" cy="2554545"/>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Ziggurat</a:t>
            </a:r>
            <a:r>
              <a:rPr lang="en-US" sz="3200" dirty="0">
                <a:latin typeface="Times New Roman" panose="02020603050405020304" pitchFamily="18" charset="0"/>
                <a:cs typeface="Times New Roman" panose="02020603050405020304" pitchFamily="18" charset="0"/>
              </a:rPr>
              <a:t>: Sumerian/Akkadian/Early Babylonian 	stepped-</a:t>
            </a:r>
            <a:r>
              <a:rPr lang="en-US" sz="3200" dirty="0" err="1">
                <a:latin typeface="Times New Roman" panose="02020603050405020304" pitchFamily="18" charset="0"/>
                <a:cs typeface="Times New Roman" panose="02020603050405020304" pitchFamily="18" charset="0"/>
              </a:rPr>
              <a:t>pyramidic</a:t>
            </a:r>
            <a:r>
              <a:rPr lang="en-US" sz="3200" dirty="0">
                <a:latin typeface="Times New Roman" panose="02020603050405020304" pitchFamily="18" charset="0"/>
                <a:cs typeface="Times New Roman" panose="02020603050405020304" pitchFamily="18" charset="0"/>
              </a:rPr>
              <a:t> structure</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pic>
        <p:nvPicPr>
          <p:cNvPr id="12290" name="Picture 2" descr="http://www.crystalinks.com/ziggurat_ur.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41489" y="2751376"/>
            <a:ext cx="4585555" cy="34208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88590" y="2900194"/>
            <a:ext cx="4152900" cy="3046988"/>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Biblical story seems to be told to explain the dispersion of people from one central area to being scattered throughout the known world: the rise of different civilizations and languages. Biblically this is placed not long after Noah.</a:t>
            </a:r>
          </a:p>
        </p:txBody>
      </p:sp>
    </p:spTree>
    <p:extLst>
      <p:ext uri="{BB962C8B-B14F-4D97-AF65-F5344CB8AC3E}">
        <p14:creationId xmlns:p14="http://schemas.microsoft.com/office/powerpoint/2010/main" val="312036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120032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Storyline of the People of the Bible: </a:t>
            </a:r>
          </a:p>
          <a:p>
            <a:pPr algn="ctr"/>
            <a:r>
              <a:rPr lang="en-US" sz="3200" b="1" dirty="0">
                <a:latin typeface="Times New Roman" panose="02020603050405020304" pitchFamily="18" charset="0"/>
                <a:ea typeface="Times New Roman" panose="02020603050405020304" pitchFamily="18" charset="0"/>
              </a:rPr>
              <a:t>Hour-glass shape</a:t>
            </a:r>
            <a:endParaRPr lang="en-US" dirty="0">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8705" y="1676400"/>
            <a:ext cx="8266589" cy="5037612"/>
          </a:xfrm>
          <a:prstGeom prst="rect">
            <a:avLst/>
          </a:prstGeom>
          <a:ln>
            <a:solidFill>
              <a:schemeClr val="accent1"/>
            </a:solidFill>
          </a:ln>
        </p:spPr>
      </p:pic>
    </p:spTree>
    <p:extLst>
      <p:ext uri="{BB962C8B-B14F-4D97-AF65-F5344CB8AC3E}">
        <p14:creationId xmlns:p14="http://schemas.microsoft.com/office/powerpoint/2010/main" val="178308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5334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PATRIARCHS (C.2000 BCE)</a:t>
            </a:r>
            <a:endParaRPr lang="en-US" sz="3200" dirty="0">
              <a:latin typeface="Times New Roman" panose="02020603050405020304" pitchFamily="18" charset="0"/>
              <a:ea typeface="Times New Roman" panose="02020603050405020304" pitchFamily="18" charset="0"/>
            </a:endParaRPr>
          </a:p>
        </p:txBody>
      </p:sp>
      <p:sp>
        <p:nvSpPr>
          <p:cNvPr id="8" name="Rectangle 7"/>
          <p:cNvSpPr/>
          <p:nvPr/>
        </p:nvSpPr>
        <p:spPr>
          <a:xfrm>
            <a:off x="152399" y="1905000"/>
            <a:ext cx="8839200" cy="4493538"/>
          </a:xfrm>
          <a:prstGeom prst="rect">
            <a:avLst/>
          </a:prstGeom>
        </p:spPr>
        <p:txBody>
          <a:bodyPr wrap="square">
            <a:spAutoFit/>
          </a:bodyPr>
          <a:lstStyle/>
          <a:p>
            <a:pPr marL="457200" indent="-457200">
              <a:spcAft>
                <a:spcPts val="12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The storyline of Bible goes from “macro-history” (about all people) to “micro-history” (about a certain people group.</a:t>
            </a:r>
          </a:p>
          <a:p>
            <a:pPr marL="457200" indent="-457200">
              <a:spcAft>
                <a:spcPts val="12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Turn in the story driven by God solving the problem of human sin (separation from God)</a:t>
            </a:r>
          </a:p>
          <a:p>
            <a:pPr marL="457200" indent="-457200">
              <a:spcAft>
                <a:spcPts val="12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Starts with the selection of single couple: Abram and Sarai of Ur.</a:t>
            </a:r>
          </a:p>
          <a:p>
            <a:pPr marL="457200" indent="-457200">
              <a:spcAft>
                <a:spcPts val="12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Abraham’s life (c.2166-1991 BCE)</a:t>
            </a:r>
          </a:p>
        </p:txBody>
      </p:sp>
    </p:spTree>
    <p:extLst>
      <p:ext uri="{BB962C8B-B14F-4D97-AF65-F5344CB8AC3E}">
        <p14:creationId xmlns:p14="http://schemas.microsoft.com/office/powerpoint/2010/main" val="425012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152400"/>
            <a:ext cx="9143999" cy="120032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Abram’s and Sarai’s Journey</a:t>
            </a:r>
          </a:p>
          <a:p>
            <a:pPr algn="ctr"/>
            <a:r>
              <a:rPr lang="en-US" sz="3200" dirty="0">
                <a:latin typeface="Times New Roman" panose="02020603050405020304" pitchFamily="18" charset="0"/>
                <a:ea typeface="Times New Roman" panose="02020603050405020304" pitchFamily="18" charset="0"/>
              </a:rPr>
              <a:t>(c.2000 BCE)</a:t>
            </a:r>
            <a:endParaRPr lang="en-US" sz="2400" dirty="0">
              <a:latin typeface="Times New Roman" panose="02020603050405020304" pitchFamily="18" charset="0"/>
              <a:ea typeface="Times New Roman" panose="02020603050405020304" pitchFamily="18" charset="0"/>
            </a:endParaRPr>
          </a:p>
        </p:txBody>
      </p:sp>
      <p:pic>
        <p:nvPicPr>
          <p:cNvPr id="13314" name="Picture 2" descr="Image result for A map shows possible routes taken by Abraham from Mesopotam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6477000" cy="49813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75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Genesis 11</a:t>
            </a:r>
            <a:endParaRPr lang="en-US" sz="3200" dirty="0">
              <a:latin typeface="Times New Roman" panose="02020603050405020304" pitchFamily="18" charset="0"/>
              <a:ea typeface="Times New Roman" panose="02020603050405020304" pitchFamily="18" charset="0"/>
            </a:endParaRPr>
          </a:p>
        </p:txBody>
      </p:sp>
      <p:sp>
        <p:nvSpPr>
          <p:cNvPr id="8" name="Rectangle 7"/>
          <p:cNvSpPr/>
          <p:nvPr/>
        </p:nvSpPr>
        <p:spPr>
          <a:xfrm>
            <a:off x="152399" y="1348800"/>
            <a:ext cx="8839200" cy="5509200"/>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a:t>
            </a:r>
            <a:r>
              <a:rPr lang="en-US" sz="3200" baseline="30000" dirty="0">
                <a:latin typeface="Times New Roman" panose="02020603050405020304" pitchFamily="18" charset="0"/>
                <a:cs typeface="Times New Roman" panose="02020603050405020304" pitchFamily="18" charset="0"/>
              </a:rPr>
              <a:t>27 </a:t>
            </a:r>
            <a:r>
              <a:rPr lang="en-US" sz="3200" dirty="0">
                <a:latin typeface="Times New Roman" panose="02020603050405020304" pitchFamily="18" charset="0"/>
                <a:cs typeface="Times New Roman" panose="02020603050405020304" pitchFamily="18" charset="0"/>
              </a:rPr>
              <a:t>These are </a:t>
            </a:r>
            <a:r>
              <a:rPr lang="en-US" sz="3200" dirty="0" err="1">
                <a:latin typeface="Times New Roman" panose="02020603050405020304" pitchFamily="18" charset="0"/>
                <a:cs typeface="Times New Roman" panose="02020603050405020304" pitchFamily="18" charset="0"/>
              </a:rPr>
              <a:t>Terah’s</a:t>
            </a:r>
            <a:r>
              <a:rPr lang="en-US" sz="3200" dirty="0">
                <a:latin typeface="Times New Roman" panose="02020603050405020304" pitchFamily="18" charset="0"/>
                <a:cs typeface="Times New Roman" panose="02020603050405020304" pitchFamily="18" charset="0"/>
              </a:rPr>
              <a:t> descendants. </a:t>
            </a:r>
            <a:r>
              <a:rPr lang="en-US" sz="3200" dirty="0" err="1">
                <a:latin typeface="Times New Roman" panose="02020603050405020304" pitchFamily="18" charset="0"/>
                <a:cs typeface="Times New Roman" panose="02020603050405020304" pitchFamily="18" charset="0"/>
              </a:rPr>
              <a:t>Terah</a:t>
            </a:r>
            <a:r>
              <a:rPr lang="en-US" sz="3200" dirty="0">
                <a:latin typeface="Times New Roman" panose="02020603050405020304" pitchFamily="18" charset="0"/>
                <a:cs typeface="Times New Roman" panose="02020603050405020304" pitchFamily="18" charset="0"/>
              </a:rPr>
              <a:t> became the father of Abram, </a:t>
            </a:r>
            <a:r>
              <a:rPr lang="en-US" sz="3200" dirty="0" err="1">
                <a:latin typeface="Times New Roman" panose="02020603050405020304" pitchFamily="18" charset="0"/>
                <a:cs typeface="Times New Roman" panose="02020603050405020304" pitchFamily="18" charset="0"/>
              </a:rPr>
              <a:t>Nahor</a:t>
            </a:r>
            <a:r>
              <a:rPr lang="en-US" sz="3200" dirty="0">
                <a:latin typeface="Times New Roman" panose="02020603050405020304" pitchFamily="18" charset="0"/>
                <a:cs typeface="Times New Roman" panose="02020603050405020304" pitchFamily="18" charset="0"/>
              </a:rPr>
              <a:t>, and Haran. Haran became the father of Lot. </a:t>
            </a:r>
            <a:r>
              <a:rPr lang="en-US" sz="3200" baseline="30000" dirty="0">
                <a:latin typeface="Times New Roman" panose="02020603050405020304" pitchFamily="18" charset="0"/>
                <a:cs typeface="Times New Roman" panose="02020603050405020304" pitchFamily="18" charset="0"/>
              </a:rPr>
              <a:t>28 </a:t>
            </a:r>
            <a:r>
              <a:rPr lang="en-US" sz="3200" dirty="0">
                <a:latin typeface="Times New Roman" panose="02020603050405020304" pitchFamily="18" charset="0"/>
                <a:cs typeface="Times New Roman" panose="02020603050405020304" pitchFamily="18" charset="0"/>
              </a:rPr>
              <a:t>Haran died while with his father </a:t>
            </a:r>
            <a:r>
              <a:rPr lang="en-US" sz="3200" dirty="0" err="1">
                <a:latin typeface="Times New Roman" panose="02020603050405020304" pitchFamily="18" charset="0"/>
                <a:cs typeface="Times New Roman" panose="02020603050405020304" pitchFamily="18" charset="0"/>
              </a:rPr>
              <a:t>Terah</a:t>
            </a:r>
            <a:r>
              <a:rPr lang="en-US" sz="3200" dirty="0">
                <a:latin typeface="Times New Roman" panose="02020603050405020304" pitchFamily="18" charset="0"/>
                <a:cs typeface="Times New Roman" panose="02020603050405020304" pitchFamily="18" charset="0"/>
              </a:rPr>
              <a:t> in his native land, in Ur of the Chaldeans. ... Now Sarai was barren; she had no children. </a:t>
            </a:r>
            <a:r>
              <a:rPr lang="en-US" sz="3200" baseline="30000" dirty="0">
                <a:latin typeface="Times New Roman" panose="02020603050405020304" pitchFamily="18" charset="0"/>
                <a:cs typeface="Times New Roman" panose="02020603050405020304" pitchFamily="18" charset="0"/>
              </a:rPr>
              <a:t>31 </a:t>
            </a:r>
            <a:r>
              <a:rPr lang="en-US" sz="3200" dirty="0" err="1">
                <a:latin typeface="Times New Roman" panose="02020603050405020304" pitchFamily="18" charset="0"/>
                <a:cs typeface="Times New Roman" panose="02020603050405020304" pitchFamily="18" charset="0"/>
              </a:rPr>
              <a:t>Terah</a:t>
            </a:r>
            <a:r>
              <a:rPr lang="en-US" sz="3200" dirty="0">
                <a:latin typeface="Times New Roman" panose="02020603050405020304" pitchFamily="18" charset="0"/>
                <a:cs typeface="Times New Roman" panose="02020603050405020304" pitchFamily="18" charset="0"/>
              </a:rPr>
              <a:t> took his son Abram, his grandson Lot (son of Haran), and his son Abram’s wife, Sarai, his daughter-in-law. They left Ur of the Chaldeans for the land of Canaan, and arriving at Haran, they settled there. </a:t>
            </a:r>
            <a:r>
              <a:rPr lang="en-US" sz="3200" baseline="30000" dirty="0">
                <a:latin typeface="Times New Roman" panose="02020603050405020304" pitchFamily="18" charset="0"/>
                <a:cs typeface="Times New Roman" panose="02020603050405020304" pitchFamily="18" charset="0"/>
              </a:rPr>
              <a:t>32 </a:t>
            </a:r>
            <a:r>
              <a:rPr lang="en-US" sz="3200" dirty="0" err="1">
                <a:latin typeface="Times New Roman" panose="02020603050405020304" pitchFamily="18" charset="0"/>
                <a:cs typeface="Times New Roman" panose="02020603050405020304" pitchFamily="18" charset="0"/>
              </a:rPr>
              <a:t>Terah</a:t>
            </a:r>
            <a:r>
              <a:rPr lang="en-US" sz="3200" dirty="0">
                <a:latin typeface="Times New Roman" panose="02020603050405020304" pitchFamily="18" charset="0"/>
                <a:cs typeface="Times New Roman" panose="02020603050405020304" pitchFamily="18" charset="0"/>
              </a:rPr>
              <a:t> lived 205 years, and he died in Haran.</a:t>
            </a:r>
          </a:p>
        </p:txBody>
      </p:sp>
    </p:spTree>
    <p:extLst>
      <p:ext uri="{BB962C8B-B14F-4D97-AF65-F5344CB8AC3E}">
        <p14:creationId xmlns:p14="http://schemas.microsoft.com/office/powerpoint/2010/main" val="46520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15240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Journey of </a:t>
            </a:r>
            <a:r>
              <a:rPr lang="en-US" sz="4000" b="1" dirty="0" err="1">
                <a:latin typeface="Times New Roman" panose="02020603050405020304" pitchFamily="18" charset="0"/>
                <a:ea typeface="Times New Roman" panose="02020603050405020304" pitchFamily="18" charset="0"/>
              </a:rPr>
              <a:t>Terah</a:t>
            </a:r>
            <a:r>
              <a:rPr lang="en-US" sz="4000" b="1" dirty="0">
                <a:latin typeface="Times New Roman" panose="02020603050405020304" pitchFamily="18" charset="0"/>
                <a:ea typeface="Times New Roman" panose="02020603050405020304" pitchFamily="18" charset="0"/>
              </a:rPr>
              <a:t>, Abram, Sarai, </a:t>
            </a:r>
          </a:p>
          <a:p>
            <a:pPr algn="ctr"/>
            <a:r>
              <a:rPr lang="en-US" sz="4000" b="1" dirty="0">
                <a:latin typeface="Times New Roman" panose="02020603050405020304" pitchFamily="18" charset="0"/>
                <a:ea typeface="Times New Roman" panose="02020603050405020304" pitchFamily="18" charset="0"/>
              </a:rPr>
              <a:t>and Lot from Ur to Haran.</a:t>
            </a:r>
            <a:endParaRPr lang="en-US" sz="2400" dirty="0">
              <a:latin typeface="Times New Roman" panose="02020603050405020304" pitchFamily="18" charset="0"/>
              <a:ea typeface="Times New Roman" panose="02020603050405020304" pitchFamily="18" charset="0"/>
            </a:endParaRPr>
          </a:p>
        </p:txBody>
      </p:sp>
      <p:pic>
        <p:nvPicPr>
          <p:cNvPr id="15364" name="Picture 4" descr="Image result for Journey of Terah, Abram, Sarai, and Lot from Ur to Hara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1676400"/>
            <a:ext cx="8077200" cy="50068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35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God’s Covenant with Abram:</a:t>
            </a:r>
          </a:p>
          <a:p>
            <a:pPr algn="ctr"/>
            <a:r>
              <a:rPr lang="en-US" sz="4000" b="1" dirty="0">
                <a:latin typeface="Times New Roman" panose="02020603050405020304" pitchFamily="18" charset="0"/>
                <a:ea typeface="Times New Roman" panose="02020603050405020304" pitchFamily="18" charset="0"/>
              </a:rPr>
              <a:t>Genesis 12</a:t>
            </a:r>
            <a:endParaRPr lang="en-US" sz="3200" dirty="0">
              <a:latin typeface="Times New Roman" panose="02020603050405020304" pitchFamily="18" charset="0"/>
              <a:ea typeface="Times New Roman" panose="02020603050405020304" pitchFamily="18" charset="0"/>
            </a:endParaRPr>
          </a:p>
        </p:txBody>
      </p:sp>
      <p:graphicFrame>
        <p:nvGraphicFramePr>
          <p:cNvPr id="2" name="Diagram 1"/>
          <p:cNvGraphicFramePr/>
          <p:nvPr>
            <p:extLst>
              <p:ext uri="{D42A27DB-BD31-4B8C-83A1-F6EECF244321}">
                <p14:modId xmlns:p14="http://schemas.microsoft.com/office/powerpoint/2010/main" val="1829868647"/>
              </p:ext>
            </p:extLst>
          </p:nvPr>
        </p:nvGraphicFramePr>
        <p:xfrm>
          <a:off x="228600" y="1752600"/>
          <a:ext cx="8839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665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Genesis 12</a:t>
            </a:r>
            <a:endParaRPr lang="en-US" sz="3200" dirty="0">
              <a:latin typeface="Times New Roman" panose="02020603050405020304" pitchFamily="18" charset="0"/>
              <a:ea typeface="Times New Roman" panose="02020603050405020304" pitchFamily="18" charset="0"/>
            </a:endParaRPr>
          </a:p>
        </p:txBody>
      </p:sp>
      <p:sp>
        <p:nvSpPr>
          <p:cNvPr id="8" name="Rectangle 7"/>
          <p:cNvSpPr/>
          <p:nvPr/>
        </p:nvSpPr>
        <p:spPr>
          <a:xfrm>
            <a:off x="152399" y="1348800"/>
            <a:ext cx="8839200" cy="4832092"/>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baseline="30000" dirty="0">
                <a:latin typeface="Times New Roman" panose="02020603050405020304" pitchFamily="18" charset="0"/>
                <a:cs typeface="Times New Roman" panose="02020603050405020304" pitchFamily="18" charset="0"/>
              </a:rPr>
              <a:t>4 </a:t>
            </a:r>
            <a:r>
              <a:rPr lang="en-US" sz="2800" dirty="0">
                <a:latin typeface="Times New Roman" panose="02020603050405020304" pitchFamily="18" charset="0"/>
                <a:cs typeface="Times New Roman" panose="02020603050405020304" pitchFamily="18" charset="0"/>
              </a:rPr>
              <a:t>Abram left just as the Lord told him, and Lot went with him. Now Abram was 75 years old when he left Haran. </a:t>
            </a:r>
            <a:r>
              <a:rPr lang="en-US" sz="2800" baseline="30000" dirty="0">
                <a:latin typeface="Times New Roman" panose="02020603050405020304" pitchFamily="18" charset="0"/>
                <a:cs typeface="Times New Roman" panose="02020603050405020304" pitchFamily="18" charset="0"/>
              </a:rPr>
              <a:t>5 </a:t>
            </a:r>
            <a:r>
              <a:rPr lang="en-US" sz="2800" dirty="0">
                <a:latin typeface="Times New Roman" panose="02020603050405020304" pitchFamily="18" charset="0"/>
                <a:cs typeface="Times New Roman" panose="02020603050405020304" pitchFamily="18" charset="0"/>
              </a:rPr>
              <a:t>Abram took his wife Sarai, his nephew Lot, all of their possessions, and those who became members of their household in Haran; and they set out for the land of Canaan. When they arrived in Canaan, </a:t>
            </a:r>
            <a:r>
              <a:rPr lang="en-US" sz="2800" baseline="30000" dirty="0">
                <a:latin typeface="Times New Roman" panose="02020603050405020304" pitchFamily="18" charset="0"/>
                <a:cs typeface="Times New Roman" panose="02020603050405020304" pitchFamily="18" charset="0"/>
              </a:rPr>
              <a:t>6 </a:t>
            </a:r>
            <a:r>
              <a:rPr lang="en-US" sz="2800" dirty="0">
                <a:latin typeface="Times New Roman" panose="02020603050405020304" pitchFamily="18" charset="0"/>
                <a:cs typeface="Times New Roman" panose="02020603050405020304" pitchFamily="18" charset="0"/>
              </a:rPr>
              <a:t>Abram traveled through the land as far as the sacred place at </a:t>
            </a:r>
            <a:r>
              <a:rPr lang="en-US" sz="2800" dirty="0" err="1">
                <a:latin typeface="Times New Roman" panose="02020603050405020304" pitchFamily="18" charset="0"/>
                <a:cs typeface="Times New Roman" panose="02020603050405020304" pitchFamily="18" charset="0"/>
              </a:rPr>
              <a:t>Shechem</a:t>
            </a:r>
            <a:r>
              <a:rPr lang="en-US" sz="2800" dirty="0">
                <a:latin typeface="Times New Roman" panose="02020603050405020304" pitchFamily="18" charset="0"/>
                <a:cs typeface="Times New Roman" panose="02020603050405020304" pitchFamily="18" charset="0"/>
              </a:rPr>
              <a:t>, at the oak of </a:t>
            </a:r>
            <a:r>
              <a:rPr lang="en-US" sz="2800" dirty="0" err="1">
                <a:latin typeface="Times New Roman" panose="02020603050405020304" pitchFamily="18" charset="0"/>
                <a:cs typeface="Times New Roman" panose="02020603050405020304" pitchFamily="18" charset="0"/>
              </a:rPr>
              <a:t>Moreh</a:t>
            </a:r>
            <a:r>
              <a:rPr lang="en-US" sz="2800" dirty="0">
                <a:latin typeface="Times New Roman" panose="02020603050405020304" pitchFamily="18" charset="0"/>
                <a:cs typeface="Times New Roman" panose="02020603050405020304" pitchFamily="18" charset="0"/>
              </a:rPr>
              <a:t>. The Canaanites lived in the land at that time. </a:t>
            </a:r>
            <a:r>
              <a:rPr lang="en-US" sz="2800" baseline="30000" dirty="0">
                <a:latin typeface="Times New Roman" panose="02020603050405020304" pitchFamily="18" charset="0"/>
                <a:cs typeface="Times New Roman" panose="02020603050405020304" pitchFamily="18" charset="0"/>
              </a:rPr>
              <a:t>7 </a:t>
            </a:r>
            <a:r>
              <a:rPr lang="en-US" sz="2800" dirty="0">
                <a:latin typeface="Times New Roman" panose="02020603050405020304" pitchFamily="18" charset="0"/>
                <a:cs typeface="Times New Roman" panose="02020603050405020304" pitchFamily="18" charset="0"/>
              </a:rPr>
              <a:t>The Lord appeared to Abram and said, “I give this land to your descendants,” so Abram built an altar there to the Lord who appeared to him. </a:t>
            </a:r>
          </a:p>
        </p:txBody>
      </p:sp>
    </p:spTree>
    <p:extLst>
      <p:ext uri="{BB962C8B-B14F-4D97-AF65-F5344CB8AC3E}">
        <p14:creationId xmlns:p14="http://schemas.microsoft.com/office/powerpoint/2010/main" val="302234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15240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Abram &amp; Sarai’s Journey from</a:t>
            </a:r>
          </a:p>
          <a:p>
            <a:pPr algn="ctr"/>
            <a:r>
              <a:rPr lang="en-US" sz="4000" b="1" dirty="0">
                <a:latin typeface="Times New Roman" panose="02020603050405020304" pitchFamily="18" charset="0"/>
                <a:ea typeface="Times New Roman" panose="02020603050405020304" pitchFamily="18" charset="0"/>
              </a:rPr>
              <a:t>Haran to </a:t>
            </a:r>
            <a:r>
              <a:rPr lang="en-US" sz="4000" b="1" dirty="0" err="1">
                <a:latin typeface="Times New Roman" panose="02020603050405020304" pitchFamily="18" charset="0"/>
                <a:ea typeface="Times New Roman" panose="02020603050405020304" pitchFamily="18" charset="0"/>
              </a:rPr>
              <a:t>Shechem</a:t>
            </a:r>
            <a:endParaRPr lang="en-US" sz="2400" dirty="0">
              <a:latin typeface="Times New Roman" panose="02020603050405020304" pitchFamily="18" charset="0"/>
              <a:ea typeface="Times New Roman" panose="02020603050405020304" pitchFamily="18" charset="0"/>
            </a:endParaRPr>
          </a:p>
        </p:txBody>
      </p:sp>
      <p:pic>
        <p:nvPicPr>
          <p:cNvPr id="16386" name="Picture 2" descr="Abraham's journey from Haran to Shechem, in the land of Cana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199" y="1828800"/>
            <a:ext cx="5181600" cy="45733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60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Genesis 12</a:t>
            </a:r>
            <a:endParaRPr lang="en-US" sz="3200" dirty="0">
              <a:latin typeface="Times New Roman" panose="02020603050405020304" pitchFamily="18" charset="0"/>
              <a:ea typeface="Times New Roman" panose="02020603050405020304" pitchFamily="18" charset="0"/>
            </a:endParaRPr>
          </a:p>
        </p:txBody>
      </p:sp>
      <p:sp>
        <p:nvSpPr>
          <p:cNvPr id="8" name="Rectangle 7"/>
          <p:cNvSpPr/>
          <p:nvPr/>
        </p:nvSpPr>
        <p:spPr>
          <a:xfrm>
            <a:off x="152399" y="1348800"/>
            <a:ext cx="8839200" cy="3046988"/>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3200" baseline="30000" dirty="0">
                <a:latin typeface="Times New Roman" panose="02020603050405020304" pitchFamily="18" charset="0"/>
                <a:cs typeface="Times New Roman" panose="02020603050405020304" pitchFamily="18" charset="0"/>
              </a:rPr>
              <a:t>8 </a:t>
            </a:r>
            <a:r>
              <a:rPr lang="en-US" sz="3200" dirty="0">
                <a:latin typeface="Times New Roman" panose="02020603050405020304" pitchFamily="18" charset="0"/>
                <a:cs typeface="Times New Roman" panose="02020603050405020304" pitchFamily="18" charset="0"/>
              </a:rPr>
              <a:t>From there he traveled toward the mountains east of Bethel, and pitched his tent with Bethel on the west and Ai on the east. There he built an altar to the Lord and worshiped in the Lord’s name. </a:t>
            </a:r>
            <a:r>
              <a:rPr lang="en-US" sz="3200" baseline="30000" dirty="0">
                <a:latin typeface="Times New Roman" panose="02020603050405020304" pitchFamily="18" charset="0"/>
                <a:cs typeface="Times New Roman" panose="02020603050405020304" pitchFamily="18" charset="0"/>
              </a:rPr>
              <a:t>9 </a:t>
            </a:r>
            <a:r>
              <a:rPr lang="en-US" sz="3200" dirty="0">
                <a:latin typeface="Times New Roman" panose="02020603050405020304" pitchFamily="18" charset="0"/>
                <a:cs typeface="Times New Roman" panose="02020603050405020304" pitchFamily="18" charset="0"/>
              </a:rPr>
              <a:t>Then Abram set out toward the arid southern plain [the Negev], making and breaking camp as he went.</a:t>
            </a:r>
          </a:p>
        </p:txBody>
      </p:sp>
    </p:spTree>
    <p:extLst>
      <p:ext uri="{BB962C8B-B14F-4D97-AF65-F5344CB8AC3E}">
        <p14:creationId xmlns:p14="http://schemas.microsoft.com/office/powerpoint/2010/main" val="170572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533400"/>
            <a:ext cx="9135035"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Sessions: Sundays:</a:t>
            </a:r>
            <a:endParaRPr lang="en-US" sz="4000" b="1" dirty="0"/>
          </a:p>
        </p:txBody>
      </p:sp>
      <p:sp>
        <p:nvSpPr>
          <p:cNvPr id="8" name="Rectangle 7"/>
          <p:cNvSpPr/>
          <p:nvPr/>
        </p:nvSpPr>
        <p:spPr>
          <a:xfrm>
            <a:off x="457200" y="2133600"/>
            <a:ext cx="8677835" cy="3108543"/>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Oct. 2 - OT: From Creation through the First Temple</a:t>
            </a:r>
          </a:p>
          <a:p>
            <a:r>
              <a:rPr lang="en-US" sz="2800" dirty="0">
                <a:latin typeface="Times New Roman" panose="02020603050405020304" pitchFamily="18" charset="0"/>
                <a:cs typeface="Times New Roman" panose="02020603050405020304" pitchFamily="18" charset="0"/>
              </a:rPr>
              <a:t>Oct. 23 - OT: From the First Temple through the eve of 			Jesus’ birth</a:t>
            </a:r>
          </a:p>
          <a:p>
            <a:r>
              <a:rPr lang="en-US" sz="2800" dirty="0">
                <a:latin typeface="Times New Roman" panose="02020603050405020304" pitchFamily="18" charset="0"/>
                <a:cs typeface="Times New Roman" panose="02020603050405020304" pitchFamily="18" charset="0"/>
              </a:rPr>
              <a:t>Nov. 6 - NT: The Life of Jesus</a:t>
            </a:r>
          </a:p>
          <a:p>
            <a:r>
              <a:rPr lang="en-US" sz="2800" dirty="0">
                <a:latin typeface="Times New Roman" panose="02020603050405020304" pitchFamily="18" charset="0"/>
                <a:cs typeface="Times New Roman" panose="02020603050405020304" pitchFamily="18" charset="0"/>
              </a:rPr>
              <a:t>Dec. 4 - NT: From Jesus to Constantine: The Early Church</a:t>
            </a:r>
          </a:p>
          <a:p>
            <a:r>
              <a:rPr lang="en-US" sz="2800" dirty="0">
                <a:latin typeface="Times New Roman" panose="02020603050405020304" pitchFamily="18" charset="0"/>
                <a:cs typeface="Times New Roman" panose="02020603050405020304" pitchFamily="18" charset="0"/>
              </a:rPr>
              <a:t>Jan. 8 - From Constantine through WWII</a:t>
            </a:r>
          </a:p>
          <a:p>
            <a:r>
              <a:rPr lang="en-US" sz="2800" dirty="0">
                <a:latin typeface="Times New Roman" panose="02020603050405020304" pitchFamily="18" charset="0"/>
                <a:cs typeface="Times New Roman" panose="02020603050405020304" pitchFamily="18" charset="0"/>
              </a:rPr>
              <a:t>Feb. 12 - Since WWII</a:t>
            </a:r>
          </a:p>
        </p:txBody>
      </p:sp>
    </p:spTree>
    <p:extLst>
      <p:ext uri="{BB962C8B-B14F-4D97-AF65-F5344CB8AC3E}">
        <p14:creationId xmlns:p14="http://schemas.microsoft.com/office/powerpoint/2010/main" val="36450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Covenant with Abraham: </a:t>
            </a:r>
          </a:p>
          <a:p>
            <a:pPr algn="ctr"/>
            <a:r>
              <a:rPr lang="en-US" sz="4000" b="1" dirty="0">
                <a:latin typeface="Times New Roman" panose="02020603050405020304" pitchFamily="18" charset="0"/>
                <a:ea typeface="Times New Roman" panose="02020603050405020304" pitchFamily="18" charset="0"/>
              </a:rPr>
              <a:t>Genesis 15:18-21</a:t>
            </a:r>
            <a:endParaRPr lang="en-US" sz="3200" dirty="0">
              <a:latin typeface="Times New Roman" panose="02020603050405020304" pitchFamily="18" charset="0"/>
              <a:ea typeface="Times New Roman" panose="02020603050405020304" pitchFamily="18" charset="0"/>
            </a:endParaRPr>
          </a:p>
        </p:txBody>
      </p:sp>
      <p:sp>
        <p:nvSpPr>
          <p:cNvPr id="8" name="Rectangle 7"/>
          <p:cNvSpPr/>
          <p:nvPr/>
        </p:nvSpPr>
        <p:spPr>
          <a:xfrm>
            <a:off x="152399" y="2133600"/>
            <a:ext cx="8839200" cy="3046988"/>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3200" baseline="30000" dirty="0">
                <a:latin typeface="Times New Roman" panose="02020603050405020304" pitchFamily="18" charset="0"/>
                <a:cs typeface="Times New Roman" panose="02020603050405020304" pitchFamily="18" charset="0"/>
              </a:rPr>
              <a:t>18 </a:t>
            </a:r>
            <a:r>
              <a:rPr lang="en-US" sz="3200" dirty="0">
                <a:latin typeface="Times New Roman" panose="02020603050405020304" pitchFamily="18" charset="0"/>
                <a:cs typeface="Times New Roman" panose="02020603050405020304" pitchFamily="18" charset="0"/>
              </a:rPr>
              <a:t>That day the Lord cut a covenant with Abram: “To your descendants I give this land, from Egypt’s river to the great Euphrates, </a:t>
            </a:r>
            <a:r>
              <a:rPr lang="en-US" sz="3200" baseline="30000" dirty="0">
                <a:latin typeface="Times New Roman" panose="02020603050405020304" pitchFamily="18" charset="0"/>
                <a:cs typeface="Times New Roman" panose="02020603050405020304" pitchFamily="18" charset="0"/>
              </a:rPr>
              <a:t>19 </a:t>
            </a:r>
            <a:r>
              <a:rPr lang="en-US" sz="3200" dirty="0">
                <a:latin typeface="Times New Roman" panose="02020603050405020304" pitchFamily="18" charset="0"/>
                <a:cs typeface="Times New Roman" panose="02020603050405020304" pitchFamily="18" charset="0"/>
              </a:rPr>
              <a:t>together with the </a:t>
            </a:r>
            <a:r>
              <a:rPr lang="en-US" sz="3200" dirty="0" err="1">
                <a:latin typeface="Times New Roman" panose="02020603050405020304" pitchFamily="18" charset="0"/>
                <a:cs typeface="Times New Roman" panose="02020603050405020304" pitchFamily="18" charset="0"/>
              </a:rPr>
              <a:t>Kenites</a:t>
            </a:r>
            <a:r>
              <a:rPr lang="en-US" sz="3200" dirty="0">
                <a:latin typeface="Times New Roman" panose="02020603050405020304" pitchFamily="18" charset="0"/>
                <a:cs typeface="Times New Roman" panose="02020603050405020304" pitchFamily="18" charset="0"/>
              </a:rPr>
              <a:t>, the </a:t>
            </a:r>
            <a:r>
              <a:rPr lang="en-US" sz="3200" dirty="0" err="1">
                <a:latin typeface="Times New Roman" panose="02020603050405020304" pitchFamily="18" charset="0"/>
                <a:cs typeface="Times New Roman" panose="02020603050405020304" pitchFamily="18" charset="0"/>
              </a:rPr>
              <a:t>Kenizzites</a:t>
            </a:r>
            <a:r>
              <a:rPr lang="en-US" sz="3200" dirty="0">
                <a:latin typeface="Times New Roman" panose="02020603050405020304" pitchFamily="18" charset="0"/>
                <a:cs typeface="Times New Roman" panose="02020603050405020304" pitchFamily="18" charset="0"/>
              </a:rPr>
              <a:t>, the </a:t>
            </a:r>
            <a:r>
              <a:rPr lang="en-US" sz="3200" dirty="0" err="1">
                <a:latin typeface="Times New Roman" panose="02020603050405020304" pitchFamily="18" charset="0"/>
                <a:cs typeface="Times New Roman" panose="02020603050405020304" pitchFamily="18" charset="0"/>
              </a:rPr>
              <a:t>Kadmonites</a:t>
            </a:r>
            <a:r>
              <a:rPr lang="en-US" sz="3200" dirty="0">
                <a:latin typeface="Times New Roman" panose="02020603050405020304" pitchFamily="18" charset="0"/>
                <a:cs typeface="Times New Roman" panose="02020603050405020304" pitchFamily="18" charset="0"/>
              </a:rPr>
              <a:t>, </a:t>
            </a:r>
            <a:r>
              <a:rPr lang="en-US" sz="3200" baseline="30000" dirty="0">
                <a:latin typeface="Times New Roman" panose="02020603050405020304" pitchFamily="18" charset="0"/>
                <a:cs typeface="Times New Roman" panose="02020603050405020304" pitchFamily="18" charset="0"/>
              </a:rPr>
              <a:t>20 </a:t>
            </a:r>
            <a:r>
              <a:rPr lang="en-US" sz="3200" dirty="0">
                <a:latin typeface="Times New Roman" panose="02020603050405020304" pitchFamily="18" charset="0"/>
                <a:cs typeface="Times New Roman" panose="02020603050405020304" pitchFamily="18" charset="0"/>
              </a:rPr>
              <a:t>the Hittites, the </a:t>
            </a:r>
            <a:r>
              <a:rPr lang="en-US" sz="3200" dirty="0" err="1">
                <a:latin typeface="Times New Roman" panose="02020603050405020304" pitchFamily="18" charset="0"/>
                <a:cs typeface="Times New Roman" panose="02020603050405020304" pitchFamily="18" charset="0"/>
              </a:rPr>
              <a:t>Perizzites</a:t>
            </a:r>
            <a:r>
              <a:rPr lang="en-US" sz="3200" dirty="0">
                <a:latin typeface="Times New Roman" panose="02020603050405020304" pitchFamily="18" charset="0"/>
                <a:cs typeface="Times New Roman" panose="02020603050405020304" pitchFamily="18" charset="0"/>
              </a:rPr>
              <a:t>, the </a:t>
            </a:r>
            <a:r>
              <a:rPr lang="en-US" sz="3200" dirty="0" err="1">
                <a:latin typeface="Times New Roman" panose="02020603050405020304" pitchFamily="18" charset="0"/>
                <a:cs typeface="Times New Roman" panose="02020603050405020304" pitchFamily="18" charset="0"/>
              </a:rPr>
              <a:t>Rephaim</a:t>
            </a:r>
            <a:r>
              <a:rPr lang="en-US" sz="3200" dirty="0">
                <a:latin typeface="Times New Roman" panose="02020603050405020304" pitchFamily="18" charset="0"/>
                <a:cs typeface="Times New Roman" panose="02020603050405020304" pitchFamily="18" charset="0"/>
              </a:rPr>
              <a:t>, </a:t>
            </a:r>
            <a:r>
              <a:rPr lang="en-US" sz="3200" baseline="30000" dirty="0">
                <a:latin typeface="Times New Roman" panose="02020603050405020304" pitchFamily="18" charset="0"/>
                <a:cs typeface="Times New Roman" panose="02020603050405020304" pitchFamily="18" charset="0"/>
              </a:rPr>
              <a:t>21 </a:t>
            </a:r>
            <a:r>
              <a:rPr lang="en-US" sz="3200" dirty="0">
                <a:latin typeface="Times New Roman" panose="02020603050405020304" pitchFamily="18" charset="0"/>
                <a:cs typeface="Times New Roman" panose="02020603050405020304" pitchFamily="18" charset="0"/>
              </a:rPr>
              <a:t>the Amorites, the Canaanites, the </a:t>
            </a:r>
            <a:r>
              <a:rPr lang="en-US" sz="3200" dirty="0" err="1">
                <a:latin typeface="Times New Roman" panose="02020603050405020304" pitchFamily="18" charset="0"/>
                <a:cs typeface="Times New Roman" panose="02020603050405020304" pitchFamily="18" charset="0"/>
              </a:rPr>
              <a:t>Girgashites</a:t>
            </a:r>
            <a:r>
              <a:rPr lang="en-US" sz="3200" dirty="0">
                <a:latin typeface="Times New Roman" panose="02020603050405020304" pitchFamily="18" charset="0"/>
                <a:cs typeface="Times New Roman" panose="02020603050405020304" pitchFamily="18" charset="0"/>
              </a:rPr>
              <a:t>, and the </a:t>
            </a:r>
            <a:r>
              <a:rPr lang="en-US" sz="3200" dirty="0" err="1">
                <a:latin typeface="Times New Roman" panose="02020603050405020304" pitchFamily="18" charset="0"/>
                <a:cs typeface="Times New Roman" panose="02020603050405020304" pitchFamily="18" charset="0"/>
              </a:rPr>
              <a:t>Jebusites</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2972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1524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Land Promised to Abram’s Descendants</a:t>
            </a:r>
            <a:endParaRPr lang="en-US" sz="2400" dirty="0">
              <a:latin typeface="Times New Roman" panose="02020603050405020304" pitchFamily="18" charset="0"/>
              <a:ea typeface="Times New Roman" panose="02020603050405020304" pitchFamily="18" charset="0"/>
            </a:endParaRPr>
          </a:p>
        </p:txBody>
      </p:sp>
      <p:pic>
        <p:nvPicPr>
          <p:cNvPr id="17410" name="Picture 2"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274" y="1295400"/>
            <a:ext cx="6267450" cy="50387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73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1524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Abraham &amp; Sara in Canaan</a:t>
            </a:r>
            <a:endParaRPr lang="en-US" sz="2400" dirty="0">
              <a:latin typeface="Times New Roman" panose="02020603050405020304" pitchFamily="18" charset="0"/>
              <a:ea typeface="Times New Roman" panose="02020603050405020304" pitchFamily="18" charset="0"/>
            </a:endParaRPr>
          </a:p>
        </p:txBody>
      </p:sp>
      <p:pic>
        <p:nvPicPr>
          <p:cNvPr id="18434" name="Picture 2" descr="Image result for Abraham in canaa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1066800"/>
            <a:ext cx="7772400" cy="5667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93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1524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Abraham’s Locations in Israel</a:t>
            </a:r>
            <a:endParaRPr lang="en-US" sz="2400" dirty="0">
              <a:latin typeface="Times New Roman" panose="02020603050405020304" pitchFamily="18" charset="0"/>
              <a:ea typeface="Times New Roman" panose="02020603050405020304" pitchFamily="18" charset="0"/>
            </a:endParaRPr>
          </a:p>
        </p:txBody>
      </p:sp>
      <p:pic>
        <p:nvPicPr>
          <p:cNvPr id="19458" name="Picture 2" descr="http://www.soniclight.com/constable/notes/htm/OT/Genesis/graphics/gn_abrams_travel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299" y="1295400"/>
            <a:ext cx="5105400" cy="5245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04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Abraham in the Holy Land</a:t>
            </a:r>
            <a:endParaRPr lang="en-US" sz="3200" dirty="0">
              <a:latin typeface="Times New Roman" panose="02020603050405020304" pitchFamily="18" charset="0"/>
              <a:ea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22299094"/>
              </p:ext>
            </p:extLst>
          </p:nvPr>
        </p:nvGraphicFramePr>
        <p:xfrm>
          <a:off x="76200" y="1752600"/>
          <a:ext cx="8993768" cy="3352800"/>
        </p:xfrm>
        <a:graphic>
          <a:graphicData uri="http://schemas.openxmlformats.org/presentationml/2006/ole">
            <mc:AlternateContent xmlns:mc="http://schemas.openxmlformats.org/markup-compatibility/2006">
              <mc:Choice xmlns:v="urn:schemas-microsoft-com:vml" Requires="v">
                <p:oleObj spid="_x0000_s20530" name="Worksheet" r:id="rId4" imgW="5391259" imgH="2009655" progId="Excel.Sheet.12">
                  <p:embed/>
                </p:oleObj>
              </mc:Choice>
              <mc:Fallback>
                <p:oleObj name="Worksheet" r:id="rId4" imgW="5391259" imgH="2009655" progId="Excel.Sheet.12">
                  <p:embed/>
                  <p:pic>
                    <p:nvPicPr>
                      <p:cNvPr id="0" name=""/>
                      <p:cNvPicPr/>
                      <p:nvPr/>
                    </p:nvPicPr>
                    <p:blipFill>
                      <a:blip r:embed="rId5"/>
                      <a:stretch>
                        <a:fillRect/>
                      </a:stretch>
                    </p:blipFill>
                    <p:spPr>
                      <a:xfrm>
                        <a:off x="76200" y="1752600"/>
                        <a:ext cx="8993768" cy="3352800"/>
                      </a:xfrm>
                      <a:prstGeom prst="rect">
                        <a:avLst/>
                      </a:prstGeom>
                    </p:spPr>
                  </p:pic>
                </p:oleObj>
              </mc:Fallback>
            </mc:AlternateContent>
          </a:graphicData>
        </a:graphic>
      </p:graphicFrame>
    </p:spTree>
    <p:extLst>
      <p:ext uri="{BB962C8B-B14F-4D97-AF65-F5344CB8AC3E}">
        <p14:creationId xmlns:p14="http://schemas.microsoft.com/office/powerpoint/2010/main" val="381137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Ishmael (c.2080-1943 BCE) – </a:t>
            </a:r>
          </a:p>
          <a:p>
            <a:pPr algn="ctr"/>
            <a:r>
              <a:rPr lang="en-US" sz="4000" b="1" dirty="0">
                <a:latin typeface="Times New Roman" panose="02020603050405020304" pitchFamily="18" charset="0"/>
                <a:ea typeface="Times New Roman" panose="02020603050405020304" pitchFamily="18" charset="0"/>
              </a:rPr>
              <a:t>“Father” of the Arabs</a:t>
            </a:r>
            <a:endParaRPr lang="en-US" sz="3200" dirty="0">
              <a:latin typeface="Times New Roman" panose="02020603050405020304" pitchFamily="18" charset="0"/>
              <a:ea typeface="Times New Roman" panose="02020603050405020304" pitchFamily="18" charset="0"/>
            </a:endParaRPr>
          </a:p>
        </p:txBody>
      </p:sp>
      <p:sp>
        <p:nvSpPr>
          <p:cNvPr id="8" name="Rectangle 7"/>
          <p:cNvSpPr/>
          <p:nvPr/>
        </p:nvSpPr>
        <p:spPr>
          <a:xfrm>
            <a:off x="152399" y="2133600"/>
            <a:ext cx="8839200" cy="3539430"/>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Genesis 21: </a:t>
            </a:r>
            <a:r>
              <a:rPr lang="en-US" sz="3200" baseline="30000" dirty="0">
                <a:latin typeface="Times New Roman" panose="02020603050405020304" pitchFamily="18" charset="0"/>
                <a:cs typeface="Times New Roman" panose="02020603050405020304" pitchFamily="18" charset="0"/>
              </a:rPr>
              <a:t> 20 </a:t>
            </a:r>
            <a:r>
              <a:rPr lang="en-US" sz="3200" dirty="0">
                <a:latin typeface="Times New Roman" panose="02020603050405020304" pitchFamily="18" charset="0"/>
                <a:cs typeface="Times New Roman" panose="02020603050405020304" pitchFamily="18" charset="0"/>
              </a:rPr>
              <a:t>God remained with the boy [Ishmael]; he grew up, lived in the desert, and became an expert archer. </a:t>
            </a:r>
            <a:r>
              <a:rPr lang="en-US" sz="3200" baseline="30000" dirty="0">
                <a:latin typeface="Times New Roman" panose="02020603050405020304" pitchFamily="18" charset="0"/>
                <a:cs typeface="Times New Roman" panose="02020603050405020304" pitchFamily="18" charset="0"/>
              </a:rPr>
              <a:t>21 </a:t>
            </a:r>
            <a:r>
              <a:rPr lang="en-US" sz="3200" dirty="0">
                <a:latin typeface="Times New Roman" panose="02020603050405020304" pitchFamily="18" charset="0"/>
                <a:cs typeface="Times New Roman" panose="02020603050405020304" pitchFamily="18" charset="0"/>
              </a:rPr>
              <a:t>He lived in the </a:t>
            </a:r>
            <a:r>
              <a:rPr lang="en-US" sz="3200" dirty="0" err="1">
                <a:latin typeface="Times New Roman" panose="02020603050405020304" pitchFamily="18" charset="0"/>
                <a:cs typeface="Times New Roman" panose="02020603050405020304" pitchFamily="18" charset="0"/>
              </a:rPr>
              <a:t>Paran</a:t>
            </a:r>
            <a:r>
              <a:rPr lang="en-US" sz="3200" dirty="0">
                <a:latin typeface="Times New Roman" panose="02020603050405020304" pitchFamily="18" charset="0"/>
                <a:cs typeface="Times New Roman" panose="02020603050405020304" pitchFamily="18" charset="0"/>
              </a:rPr>
              <a:t> desert [Hejaz], and his mother found him an Egyptian wife.</a:t>
            </a:r>
          </a:p>
          <a:p>
            <a:endParaRPr lang="en-US" sz="3200" dirty="0">
              <a:latin typeface="Times New Roman" panose="02020603050405020304" pitchFamily="18" charset="0"/>
              <a:cs typeface="Times New Roman" panose="02020603050405020304" pitchFamily="18" charset="0"/>
            </a:endParaRPr>
          </a:p>
          <a:p>
            <a:pPr algn="ctr"/>
            <a:r>
              <a:rPr lang="en-US" sz="3200" i="1" dirty="0">
                <a:latin typeface="Times New Roman" panose="02020603050405020304" pitchFamily="18" charset="0"/>
                <a:cs typeface="Times New Roman" panose="02020603050405020304" pitchFamily="18" charset="0"/>
              </a:rPr>
              <a:t>Arabic Muslims trace their ancestry to </a:t>
            </a:r>
          </a:p>
          <a:p>
            <a:pPr algn="ctr"/>
            <a:r>
              <a:rPr lang="en-US" sz="3200" i="1" dirty="0">
                <a:latin typeface="Times New Roman" panose="02020603050405020304" pitchFamily="18" charset="0"/>
                <a:cs typeface="Times New Roman" panose="02020603050405020304" pitchFamily="18" charset="0"/>
              </a:rPr>
              <a:t>Abraham through Ishmael.</a:t>
            </a:r>
          </a:p>
        </p:txBody>
      </p:sp>
    </p:spTree>
    <p:extLst>
      <p:ext uri="{BB962C8B-B14F-4D97-AF65-F5344CB8AC3E}">
        <p14:creationId xmlns:p14="http://schemas.microsoft.com/office/powerpoint/2010/main" val="344113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1524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Map of </a:t>
            </a:r>
            <a:r>
              <a:rPr lang="en-US" sz="4000" b="1" dirty="0" err="1">
                <a:latin typeface="Times New Roman" panose="02020603050405020304" pitchFamily="18" charset="0"/>
                <a:ea typeface="Times New Roman" panose="02020603050405020304" pitchFamily="18" charset="0"/>
              </a:rPr>
              <a:t>Paran</a:t>
            </a:r>
            <a:r>
              <a:rPr lang="en-US" sz="4000" b="1" dirty="0">
                <a:latin typeface="Times New Roman" panose="02020603050405020304" pitchFamily="18" charset="0"/>
                <a:ea typeface="Times New Roman" panose="02020603050405020304" pitchFamily="18" charset="0"/>
              </a:rPr>
              <a:t> (Hejaz)</a:t>
            </a:r>
            <a:endParaRPr lang="en-US" sz="2400" dirty="0">
              <a:latin typeface="Times New Roman" panose="02020603050405020304" pitchFamily="18" charset="0"/>
              <a:ea typeface="Times New Roman" panose="02020603050405020304" pitchFamily="18" charset="0"/>
            </a:endParaRPr>
          </a:p>
        </p:txBody>
      </p:sp>
      <p:pic>
        <p:nvPicPr>
          <p:cNvPr id="21506" name="Picture 2" descr="https://upload.wikimedia.org/wikipedia/commons/f/f5/Hejaz-English.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38300" y="1143000"/>
            <a:ext cx="5867400" cy="54015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91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152400"/>
            <a:ext cx="9143999" cy="1815882"/>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During the Time of the Patriarchs, Canaan was part of Egypt </a:t>
            </a:r>
          </a:p>
          <a:p>
            <a:pPr algn="ctr"/>
            <a:r>
              <a:rPr lang="en-US" sz="3200" dirty="0">
                <a:latin typeface="Times New Roman" panose="02020603050405020304" pitchFamily="18" charset="0"/>
                <a:ea typeface="Times New Roman" panose="02020603050405020304" pitchFamily="18" charset="0"/>
              </a:rPr>
              <a:t>(beginning of the Middle Kingdom)</a:t>
            </a:r>
            <a:endParaRPr lang="en-US" dirty="0">
              <a:latin typeface="Times New Roman" panose="02020603050405020304" pitchFamily="18" charset="0"/>
              <a:ea typeface="Times New Roman" panose="02020603050405020304" pitchFamily="18" charset="0"/>
            </a:endParaRPr>
          </a:p>
        </p:txBody>
      </p:sp>
      <p:pic>
        <p:nvPicPr>
          <p:cNvPr id="22530" name="Picture 2" descr="Quick Reference Map of the Kingdom of Egypt in the Time of Abraham"/>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33500" y="2057400"/>
            <a:ext cx="6477000" cy="4608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39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707886"/>
          </a:xfrm>
          <a:prstGeom prst="rect">
            <a:avLst/>
          </a:prstGeom>
        </p:spPr>
        <p:txBody>
          <a:bodyPr wrap="square">
            <a:spAutoFit/>
          </a:bodyPr>
          <a:lstStyle/>
          <a:p>
            <a:pPr algn="ctr"/>
            <a:r>
              <a:rPr lang="pl-PL" sz="4000" b="1" dirty="0">
                <a:latin typeface="Times New Roman" panose="02020603050405020304" pitchFamily="18" charset="0"/>
                <a:ea typeface="Times New Roman" panose="02020603050405020304" pitchFamily="18" charset="0"/>
              </a:rPr>
              <a:t>Isaac (c. 2066 - 1886 BCE)</a:t>
            </a:r>
            <a:endParaRPr lang="en-US" sz="3200" dirty="0">
              <a:latin typeface="Times New Roman" panose="02020603050405020304" pitchFamily="18" charset="0"/>
              <a:ea typeface="Times New Roman" panose="02020603050405020304" pitchFamily="18" charset="0"/>
            </a:endParaRPr>
          </a:p>
        </p:txBody>
      </p:sp>
      <p:sp>
        <p:nvSpPr>
          <p:cNvPr id="8" name="Rectangle 7"/>
          <p:cNvSpPr/>
          <p:nvPr/>
        </p:nvSpPr>
        <p:spPr>
          <a:xfrm>
            <a:off x="152399" y="2133600"/>
            <a:ext cx="8839200" cy="2677656"/>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Beersheba</a:t>
            </a:r>
          </a:p>
          <a:p>
            <a:r>
              <a:rPr lang="en-US" sz="2800" dirty="0">
                <a:latin typeface="Times New Roman" panose="02020603050405020304" pitchFamily="18" charset="0"/>
                <a:cs typeface="Times New Roman" panose="02020603050405020304" pitchFamily="18" charset="0"/>
              </a:rPr>
              <a:t>   - Isaac makes pledge with Abimelech	Gen. 26:23-33</a:t>
            </a:r>
          </a:p>
          <a:p>
            <a:r>
              <a:rPr lang="en-US" sz="2800" dirty="0">
                <a:latin typeface="Times New Roman" panose="02020603050405020304" pitchFamily="18" charset="0"/>
                <a:cs typeface="Times New Roman" panose="02020603050405020304" pitchFamily="18" charset="0"/>
              </a:rPr>
              <a:t>   - God appeared to Isaac				Gen. 26:23-25</a:t>
            </a:r>
          </a:p>
          <a:p>
            <a:r>
              <a:rPr lang="en-US" sz="2800" b="1" dirty="0">
                <a:latin typeface="Times New Roman" panose="02020603050405020304" pitchFamily="18" charset="0"/>
                <a:cs typeface="Times New Roman" panose="02020603050405020304" pitchFamily="18" charset="0"/>
              </a:rPr>
              <a:t>Hebron </a:t>
            </a:r>
          </a:p>
          <a:p>
            <a:r>
              <a:rPr lang="en-US" sz="2800" dirty="0">
                <a:latin typeface="Times New Roman" panose="02020603050405020304" pitchFamily="18" charset="0"/>
                <a:cs typeface="Times New Roman" panose="02020603050405020304" pitchFamily="18" charset="0"/>
              </a:rPr>
              <a:t>   - Isaac lived here					Gen. 35:27</a:t>
            </a:r>
          </a:p>
          <a:p>
            <a:r>
              <a:rPr lang="en-US" sz="2800" dirty="0">
                <a:latin typeface="Times New Roman" panose="02020603050405020304" pitchFamily="18" charset="0"/>
                <a:cs typeface="Times New Roman" panose="02020603050405020304" pitchFamily="18" charset="0"/>
              </a:rPr>
              <a:t>   -Isaac &amp; Rebekah buried here</a:t>
            </a:r>
          </a:p>
        </p:txBody>
      </p:sp>
    </p:spTree>
    <p:extLst>
      <p:ext uri="{BB962C8B-B14F-4D97-AF65-F5344CB8AC3E}">
        <p14:creationId xmlns:p14="http://schemas.microsoft.com/office/powerpoint/2010/main" val="419645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15240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Map of Canaan during the</a:t>
            </a:r>
          </a:p>
          <a:p>
            <a:pPr algn="ctr"/>
            <a:r>
              <a:rPr lang="en-US" sz="4000" b="1" dirty="0">
                <a:latin typeface="Times New Roman" panose="02020603050405020304" pitchFamily="18" charset="0"/>
                <a:ea typeface="Times New Roman" panose="02020603050405020304" pitchFamily="18" charset="0"/>
              </a:rPr>
              <a:t>Time of the Patriarchs</a:t>
            </a:r>
            <a:endParaRPr lang="en-US" dirty="0">
              <a:latin typeface="Times New Roman" panose="02020603050405020304" pitchFamily="18" charset="0"/>
              <a:ea typeface="Times New Roman" panose="02020603050405020304" pitchFamily="18" charset="0"/>
            </a:endParaRPr>
          </a:p>
        </p:txBody>
      </p:sp>
      <p:pic>
        <p:nvPicPr>
          <p:cNvPr id="23554" name="Picture 2" descr="http://4.bp.blogspot.com/-jc30vH8GbmE/UGMDPF6JOJI/AAAAAAAAA2s/I9z1A2aXTS4/s320/map06_Israel%5B1%5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5144" y="1676400"/>
            <a:ext cx="3033712" cy="495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2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8965" y="304800"/>
            <a:ext cx="9135035"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Purpose:</a:t>
            </a:r>
            <a:endParaRPr lang="en-US" sz="4000" b="1" dirty="0"/>
          </a:p>
        </p:txBody>
      </p:sp>
      <p:sp>
        <p:nvSpPr>
          <p:cNvPr id="8" name="Rectangle 7"/>
          <p:cNvSpPr/>
          <p:nvPr/>
        </p:nvSpPr>
        <p:spPr>
          <a:xfrm>
            <a:off x="237564" y="1447800"/>
            <a:ext cx="8906436" cy="4893647"/>
          </a:xfrm>
          <a:prstGeom prst="rect">
            <a:avLst/>
          </a:prstGeom>
        </p:spPr>
        <p:txBody>
          <a:bodyPr wrap="square">
            <a:spAutoFit/>
          </a:bodyPr>
          <a:lstStyle/>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Tour group taking a Church History Study Tour to Israel and Jordan March 2017</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Learning the story arc of the Bible and its historical and geographical backdrop</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Understanding the geographical history of the biblical story</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Contextualization: “The Dirt of Salvation”</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Faith is not just ideas and beliefs, it is real history, people, and events</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Jesus was a real person who actually lived in a certain place</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The Christian faith has no Holy Land, but it does have a historic location</a:t>
            </a:r>
          </a:p>
          <a:p>
            <a:pPr marL="457200" indent="-4572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Understanding the history of the current situation of the Middle East</a:t>
            </a:r>
          </a:p>
        </p:txBody>
      </p:sp>
    </p:spTree>
    <p:extLst>
      <p:ext uri="{BB962C8B-B14F-4D97-AF65-F5344CB8AC3E}">
        <p14:creationId xmlns:p14="http://schemas.microsoft.com/office/powerpoint/2010/main" val="206888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1524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Picture of </a:t>
            </a:r>
            <a:r>
              <a:rPr lang="en-US" sz="4000" b="1" dirty="0" err="1">
                <a:latin typeface="Times New Roman" panose="02020603050405020304" pitchFamily="18" charset="0"/>
                <a:ea typeface="Times New Roman" panose="02020603050405020304" pitchFamily="18" charset="0"/>
              </a:rPr>
              <a:t>Be’er</a:t>
            </a:r>
            <a:r>
              <a:rPr lang="en-US" sz="4000" b="1" dirty="0">
                <a:latin typeface="Times New Roman" panose="02020603050405020304" pitchFamily="18" charset="0"/>
                <a:ea typeface="Times New Roman" panose="02020603050405020304" pitchFamily="18" charset="0"/>
              </a:rPr>
              <a:t> </a:t>
            </a:r>
            <a:r>
              <a:rPr lang="en-US" sz="4000" b="1" dirty="0" err="1">
                <a:latin typeface="Times New Roman" panose="02020603050405020304" pitchFamily="18" charset="0"/>
                <a:ea typeface="Times New Roman" panose="02020603050405020304" pitchFamily="18" charset="0"/>
              </a:rPr>
              <a:t>Sheva</a:t>
            </a:r>
            <a:r>
              <a:rPr lang="en-US" sz="4000" b="1" dirty="0">
                <a:latin typeface="Times New Roman" panose="02020603050405020304" pitchFamily="18" charset="0"/>
                <a:ea typeface="Times New Roman" panose="02020603050405020304" pitchFamily="18" charset="0"/>
              </a:rPr>
              <a:t> (Beersheba)</a:t>
            </a:r>
            <a:endParaRPr lang="en-US" dirty="0">
              <a:latin typeface="Times New Roman" panose="02020603050405020304" pitchFamily="18" charset="0"/>
              <a:ea typeface="Times New Roman" panose="02020603050405020304" pitchFamily="18" charset="0"/>
            </a:endParaRPr>
          </a:p>
        </p:txBody>
      </p:sp>
      <p:pic>
        <p:nvPicPr>
          <p:cNvPr id="24578" name="Picture 2" descr="Negev desert just outside Beer Sheva by DiA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0100" y="990600"/>
            <a:ext cx="7543800" cy="5657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02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707886"/>
          </a:xfrm>
          <a:prstGeom prst="rect">
            <a:avLst/>
          </a:prstGeom>
        </p:spPr>
        <p:txBody>
          <a:bodyPr wrap="square">
            <a:spAutoFit/>
          </a:bodyPr>
          <a:lstStyle/>
          <a:p>
            <a:pPr algn="ctr"/>
            <a:r>
              <a:rPr lang="pl-PL" sz="4000" b="1" dirty="0">
                <a:latin typeface="Times New Roman" panose="02020603050405020304" pitchFamily="18" charset="0"/>
                <a:ea typeface="Times New Roman" panose="02020603050405020304" pitchFamily="18" charset="0"/>
              </a:rPr>
              <a:t>Jacob/Israel (c. 2005-1859 BCE)</a:t>
            </a:r>
            <a:endParaRPr lang="en-US" sz="3200" dirty="0">
              <a:latin typeface="Times New Roman" panose="02020603050405020304" pitchFamily="18" charset="0"/>
              <a:ea typeface="Times New Roman" panose="02020603050405020304" pitchFamily="18" charset="0"/>
            </a:endParaRPr>
          </a:p>
        </p:txBody>
      </p:sp>
      <p:sp>
        <p:nvSpPr>
          <p:cNvPr id="8" name="Rectangle 7"/>
          <p:cNvSpPr/>
          <p:nvPr/>
        </p:nvSpPr>
        <p:spPr>
          <a:xfrm>
            <a:off x="152400" y="1366421"/>
            <a:ext cx="8839200" cy="5262979"/>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Beersheba</a:t>
            </a:r>
          </a:p>
          <a:p>
            <a:r>
              <a:rPr lang="en-US" sz="2800" dirty="0">
                <a:latin typeface="Times New Roman" panose="02020603050405020304" pitchFamily="18" charset="0"/>
                <a:cs typeface="Times New Roman" panose="02020603050405020304" pitchFamily="18" charset="0"/>
              </a:rPr>
              <a:t>   - God appears to Jacob				Gen. 46:1-7</a:t>
            </a:r>
          </a:p>
          <a:p>
            <a:r>
              <a:rPr lang="en-US" sz="2800" dirty="0">
                <a:latin typeface="Times New Roman" panose="02020603050405020304" pitchFamily="18" charset="0"/>
                <a:cs typeface="Times New Roman" panose="02020603050405020304" pitchFamily="18" charset="0"/>
              </a:rPr>
              <a:t>   - Jacob flees Esau				Gen. 28:10</a:t>
            </a:r>
          </a:p>
          <a:p>
            <a:r>
              <a:rPr lang="en-US" sz="2800" b="1" dirty="0">
                <a:latin typeface="Times New Roman" panose="02020603050405020304" pitchFamily="18" charset="0"/>
                <a:cs typeface="Times New Roman" panose="02020603050405020304" pitchFamily="18" charset="0"/>
              </a:rPr>
              <a:t>Bethlehem </a:t>
            </a:r>
          </a:p>
          <a:p>
            <a:r>
              <a:rPr lang="en-US" sz="2800" dirty="0">
                <a:latin typeface="Times New Roman" panose="02020603050405020304" pitchFamily="18" charset="0"/>
                <a:cs typeface="Times New Roman" panose="02020603050405020304" pitchFamily="18" charset="0"/>
              </a:rPr>
              <a:t>   - Rachel dies delivering Benjamin		Gen. 35:16-20</a:t>
            </a:r>
          </a:p>
          <a:p>
            <a:r>
              <a:rPr lang="en-US" sz="2800" b="1" dirty="0">
                <a:latin typeface="Times New Roman" panose="02020603050405020304" pitchFamily="18" charset="0"/>
                <a:cs typeface="Times New Roman" panose="02020603050405020304" pitchFamily="18" charset="0"/>
              </a:rPr>
              <a:t>Hebron</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 Jacob lived here				Gen. 37:1</a:t>
            </a:r>
          </a:p>
          <a:p>
            <a:r>
              <a:rPr lang="en-US" sz="2800" dirty="0">
                <a:latin typeface="Times New Roman" panose="02020603050405020304" pitchFamily="18" charset="0"/>
                <a:cs typeface="Times New Roman" panose="02020603050405020304" pitchFamily="18" charset="0"/>
              </a:rPr>
              <a:t>   - Jacob, Rachel &amp; Leah buried here</a:t>
            </a:r>
          </a:p>
          <a:p>
            <a:r>
              <a:rPr lang="en-US" sz="2800" b="1" dirty="0" err="1">
                <a:latin typeface="Times New Roman" panose="02020603050405020304" pitchFamily="18" charset="0"/>
                <a:cs typeface="Times New Roman" panose="02020603050405020304" pitchFamily="18" charset="0"/>
              </a:rPr>
              <a:t>Shechem</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Gen. 33:18-20</a:t>
            </a:r>
          </a:p>
          <a:p>
            <a:r>
              <a:rPr lang="en-US" sz="2800" dirty="0">
                <a:latin typeface="Times New Roman" panose="02020603050405020304" pitchFamily="18" charset="0"/>
                <a:cs typeface="Times New Roman" panose="02020603050405020304" pitchFamily="18" charset="0"/>
              </a:rPr>
              <a:t>   - Jacob returned here after 20 years in exile and purchased this plot of the Promised Land from the sons of </a:t>
            </a:r>
            <a:r>
              <a:rPr lang="en-US" sz="2800" dirty="0" err="1">
                <a:latin typeface="Times New Roman" panose="02020603050405020304" pitchFamily="18" charset="0"/>
                <a:cs typeface="Times New Roman" panose="02020603050405020304" pitchFamily="18" charset="0"/>
              </a:rPr>
              <a:t>Hamor</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-Dinah, Jacob’s daughter, was raped here	 Gen. 34</a:t>
            </a:r>
          </a:p>
        </p:txBody>
      </p:sp>
    </p:spTree>
    <p:extLst>
      <p:ext uri="{BB962C8B-B14F-4D97-AF65-F5344CB8AC3E}">
        <p14:creationId xmlns:p14="http://schemas.microsoft.com/office/powerpoint/2010/main" val="37504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533400"/>
            <a:ext cx="9143999" cy="707886"/>
          </a:xfrm>
          <a:prstGeom prst="rect">
            <a:avLst/>
          </a:prstGeom>
        </p:spPr>
        <p:txBody>
          <a:bodyPr wrap="square">
            <a:spAutoFit/>
          </a:bodyPr>
          <a:lstStyle/>
          <a:p>
            <a:pPr algn="ctr"/>
            <a:r>
              <a:rPr lang="pl-PL" sz="4000" b="1" dirty="0">
                <a:latin typeface="Times New Roman" panose="02020603050405020304" pitchFamily="18" charset="0"/>
                <a:ea typeface="Times New Roman" panose="02020603050405020304" pitchFamily="18" charset="0"/>
              </a:rPr>
              <a:t>Joseph (c. 1914-1805 BCE)</a:t>
            </a:r>
            <a:endParaRPr lang="en-US" sz="3200" dirty="0">
              <a:latin typeface="Times New Roman" panose="02020603050405020304" pitchFamily="18" charset="0"/>
              <a:ea typeface="Times New Roman" panose="02020603050405020304" pitchFamily="18" charset="0"/>
            </a:endParaRPr>
          </a:p>
        </p:txBody>
      </p:sp>
      <p:sp>
        <p:nvSpPr>
          <p:cNvPr id="8" name="Rectangle 7"/>
          <p:cNvSpPr/>
          <p:nvPr/>
        </p:nvSpPr>
        <p:spPr>
          <a:xfrm>
            <a:off x="152400" y="1874728"/>
            <a:ext cx="8839200" cy="3108543"/>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Shechem</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Gen. 37:12-14</a:t>
            </a:r>
          </a:p>
          <a:p>
            <a:r>
              <a:rPr lang="en-US" sz="2800" dirty="0">
                <a:latin typeface="Times New Roman" panose="02020603050405020304" pitchFamily="18" charset="0"/>
                <a:cs typeface="Times New Roman" panose="02020603050405020304" pitchFamily="18" charset="0"/>
              </a:rPr>
              <a:t>   - Joseph comes here in search of his brothers </a:t>
            </a:r>
          </a:p>
          <a:p>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Hebron</a:t>
            </a:r>
            <a:r>
              <a:rPr lang="en-US" sz="2800" dirty="0">
                <a:latin typeface="Times New Roman" panose="02020603050405020304" pitchFamily="18" charset="0"/>
                <a:cs typeface="Times New Roman" panose="02020603050405020304" pitchFamily="18" charset="0"/>
              </a:rPr>
              <a:t> 						Gen. 37:14-17</a:t>
            </a:r>
          </a:p>
          <a:p>
            <a:r>
              <a:rPr lang="en-US" sz="2800" dirty="0">
                <a:latin typeface="Times New Roman" panose="02020603050405020304" pitchFamily="18" charset="0"/>
                <a:cs typeface="Times New Roman" panose="02020603050405020304" pitchFamily="18" charset="0"/>
              </a:rPr>
              <a:t>   - Joseph left here to search for his brothers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Jacob and Joseph’s 11 brothers all move to Egypt</a:t>
            </a:r>
          </a:p>
        </p:txBody>
      </p:sp>
    </p:spTree>
    <p:extLst>
      <p:ext uri="{BB962C8B-B14F-4D97-AF65-F5344CB8AC3E}">
        <p14:creationId xmlns:p14="http://schemas.microsoft.com/office/powerpoint/2010/main" val="335470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120032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Time Line of the Bible </a:t>
            </a:r>
          </a:p>
          <a:p>
            <a:pPr algn="ctr"/>
            <a:r>
              <a:rPr lang="en-US" sz="3200" dirty="0">
                <a:latin typeface="Times New Roman" panose="02020603050405020304" pitchFamily="18" charset="0"/>
                <a:ea typeface="Times New Roman" panose="02020603050405020304" pitchFamily="18" charset="0"/>
              </a:rPr>
              <a:t>(All Dates BCE, many dates approximate)</a:t>
            </a:r>
            <a:endParaRPr lang="en-US" sz="2400" dirty="0">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0025" y="2557462"/>
            <a:ext cx="8867775" cy="1743075"/>
          </a:xfrm>
          <a:prstGeom prst="rect">
            <a:avLst/>
          </a:prstGeom>
        </p:spPr>
      </p:pic>
    </p:spTree>
    <p:extLst>
      <p:ext uri="{BB962C8B-B14F-4D97-AF65-F5344CB8AC3E}">
        <p14:creationId xmlns:p14="http://schemas.microsoft.com/office/powerpoint/2010/main" val="266451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120032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Years between Joseph and Moses </a:t>
            </a:r>
          </a:p>
          <a:p>
            <a:pPr algn="ctr"/>
            <a:r>
              <a:rPr lang="en-US" sz="3200" dirty="0">
                <a:latin typeface="Times New Roman" panose="02020603050405020304" pitchFamily="18" charset="0"/>
                <a:ea typeface="Times New Roman" panose="02020603050405020304" pitchFamily="18" charset="0"/>
              </a:rPr>
              <a:t>(c. 1800 to either 1450 or 1250 BCE)</a:t>
            </a:r>
            <a:endParaRPr lang="en-US" dirty="0">
              <a:latin typeface="Times New Roman" panose="02020603050405020304" pitchFamily="18" charset="0"/>
              <a:ea typeface="Times New Roman" panose="02020603050405020304" pitchFamily="18" charset="0"/>
            </a:endParaRPr>
          </a:p>
        </p:txBody>
      </p:sp>
      <p:sp>
        <p:nvSpPr>
          <p:cNvPr id="4" name="Rectangle 3"/>
          <p:cNvSpPr/>
          <p:nvPr/>
        </p:nvSpPr>
        <p:spPr>
          <a:xfrm>
            <a:off x="304800" y="2057400"/>
            <a:ext cx="8534400" cy="3970318"/>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The descendants of Jacob/Israel grow into a large nation 	(about 3 million!)</a:t>
            </a:r>
          </a:p>
          <a:p>
            <a:r>
              <a:rPr lang="en-US" sz="2800" dirty="0">
                <a:latin typeface="Times New Roman" panose="02020603050405020304" pitchFamily="18" charset="0"/>
                <a:cs typeface="Times New Roman" panose="02020603050405020304" pitchFamily="18" charset="0"/>
              </a:rPr>
              <a:t>Hammurabi (d. 1750 BCE) reigns in Babylon - 	Hammurabi’s Code</a:t>
            </a:r>
          </a:p>
          <a:p>
            <a:r>
              <a:rPr lang="en-US" sz="2800" dirty="0">
                <a:latin typeface="Times New Roman" panose="02020603050405020304" pitchFamily="18" charset="0"/>
                <a:cs typeface="Times New Roman" panose="02020603050405020304" pitchFamily="18" charset="0"/>
              </a:rPr>
              <a:t>Hittites sack Babylon (1595 BCE)</a:t>
            </a:r>
          </a:p>
          <a:p>
            <a:r>
              <a:rPr lang="en-US" sz="2800" dirty="0">
                <a:latin typeface="Times New Roman" panose="02020603050405020304" pitchFamily="18" charset="0"/>
                <a:cs typeface="Times New Roman" panose="02020603050405020304" pitchFamily="18" charset="0"/>
              </a:rPr>
              <a:t>Shang Dynasty in China (c. 1450-1027 BCE)</a:t>
            </a:r>
          </a:p>
          <a:p>
            <a:r>
              <a:rPr lang="en-US" sz="2800" dirty="0">
                <a:latin typeface="Times New Roman" panose="02020603050405020304" pitchFamily="18" charset="0"/>
                <a:cs typeface="Times New Roman" panose="02020603050405020304" pitchFamily="18" charset="0"/>
              </a:rPr>
              <a:t>King Tutankhamen (“King Tut”) Pharaoh in Egypt (1360-	1350 BCE)</a:t>
            </a:r>
          </a:p>
          <a:p>
            <a:r>
              <a:rPr lang="en-US" sz="2800" dirty="0">
                <a:latin typeface="Times New Roman" panose="02020603050405020304" pitchFamily="18" charset="0"/>
                <a:cs typeface="Times New Roman" panose="02020603050405020304" pitchFamily="18" charset="0"/>
              </a:rPr>
              <a:t>19th Dynasty begins in Egypt (1318 BCE)</a:t>
            </a:r>
          </a:p>
        </p:txBody>
      </p:sp>
    </p:spTree>
    <p:extLst>
      <p:ext uri="{BB962C8B-B14F-4D97-AF65-F5344CB8AC3E}">
        <p14:creationId xmlns:p14="http://schemas.microsoft.com/office/powerpoint/2010/main" val="333967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Dating the Exodus Account</a:t>
            </a:r>
            <a:endParaRPr lang="en-US" dirty="0">
              <a:latin typeface="Times New Roman" panose="02020603050405020304" pitchFamily="18" charset="0"/>
              <a:ea typeface="Times New Roman" panose="02020603050405020304" pitchFamily="18" charset="0"/>
            </a:endParaRPr>
          </a:p>
        </p:txBody>
      </p:sp>
      <p:sp>
        <p:nvSpPr>
          <p:cNvPr id="4" name="Rectangle 3"/>
          <p:cNvSpPr/>
          <p:nvPr/>
        </p:nvSpPr>
        <p:spPr>
          <a:xfrm>
            <a:off x="304800" y="1371600"/>
            <a:ext cx="8534400" cy="5262979"/>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Difficult to determine. </a:t>
            </a:r>
          </a:p>
          <a:p>
            <a:pPr algn="ctr"/>
            <a:r>
              <a:rPr lang="en-US" sz="2800" b="1" dirty="0">
                <a:latin typeface="Times New Roman" panose="02020603050405020304" pitchFamily="18" charset="0"/>
                <a:cs typeface="Times New Roman" panose="02020603050405020304" pitchFamily="18" charset="0"/>
              </a:rPr>
              <a:t>Two major theories:</a:t>
            </a: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“High Date” c.1446</a:t>
            </a:r>
          </a:p>
          <a:p>
            <a:pPr lvl="1"/>
            <a:r>
              <a:rPr lang="en-US" sz="2800" dirty="0">
                <a:latin typeface="Times New Roman" panose="02020603050405020304" pitchFamily="18" charset="0"/>
                <a:cs typeface="Times New Roman" panose="02020603050405020304" pitchFamily="18" charset="0"/>
              </a:rPr>
              <a:t>-300 years between Joseph’s death and Moses’ birth</a:t>
            </a:r>
          </a:p>
          <a:p>
            <a:pPr lvl="1"/>
            <a:r>
              <a:rPr lang="en-US" sz="2800" dirty="0">
                <a:latin typeface="Times New Roman" panose="02020603050405020304" pitchFamily="18" charset="0"/>
                <a:cs typeface="Times New Roman" panose="02020603050405020304" pitchFamily="18" charset="0"/>
              </a:rPr>
              <a:t>-Era of the Judges c. 1350 - 1050 BCE (300 years)</a:t>
            </a:r>
          </a:p>
          <a:p>
            <a:pPr lvl="1"/>
            <a:r>
              <a:rPr lang="en-US" sz="2800" dirty="0">
                <a:latin typeface="Times New Roman" panose="02020603050405020304" pitchFamily="18" charset="0"/>
                <a:cs typeface="Times New Roman" panose="02020603050405020304" pitchFamily="18" charset="0"/>
              </a:rPr>
              <a:t>-Pharaoh of the Exodus is Amenhotep II (1453-1426)</a:t>
            </a:r>
          </a:p>
          <a:p>
            <a:pPr lvl="1"/>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“Low Date” c.1290</a:t>
            </a:r>
          </a:p>
          <a:p>
            <a:pPr lvl="1"/>
            <a:r>
              <a:rPr lang="en-US" sz="2800" dirty="0">
                <a:latin typeface="Times New Roman" panose="02020603050405020304" pitchFamily="18" charset="0"/>
                <a:cs typeface="Times New Roman" panose="02020603050405020304" pitchFamily="18" charset="0"/>
              </a:rPr>
              <a:t>-450 years between Joseph’s death and Moses’ birth</a:t>
            </a:r>
          </a:p>
          <a:p>
            <a:pPr lvl="1"/>
            <a:r>
              <a:rPr lang="en-US" sz="2800" dirty="0">
                <a:latin typeface="Times New Roman" panose="02020603050405020304" pitchFamily="18" charset="0"/>
                <a:cs typeface="Times New Roman" panose="02020603050405020304" pitchFamily="18" charset="0"/>
              </a:rPr>
              <a:t>-Era of the Judges c. 1200 - 1050 BCE (150 years)</a:t>
            </a:r>
          </a:p>
          <a:p>
            <a:pPr lvl="1"/>
            <a:r>
              <a:rPr lang="en-US" sz="2800" dirty="0">
                <a:latin typeface="Times New Roman" panose="02020603050405020304" pitchFamily="18" charset="0"/>
                <a:cs typeface="Times New Roman" panose="02020603050405020304" pitchFamily="18" charset="0"/>
              </a:rPr>
              <a:t>-Pharaoh of the Exodus is Rameses II (1304 - 1237)</a:t>
            </a:r>
          </a:p>
        </p:txBody>
      </p:sp>
    </p:spTree>
    <p:extLst>
      <p:ext uri="{BB962C8B-B14F-4D97-AF65-F5344CB8AC3E}">
        <p14:creationId xmlns:p14="http://schemas.microsoft.com/office/powerpoint/2010/main" val="175744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The Traditional (Southern) </a:t>
            </a:r>
          </a:p>
          <a:p>
            <a:pPr algn="ctr"/>
            <a:r>
              <a:rPr lang="en-US" sz="4000" b="1" dirty="0">
                <a:latin typeface="Times New Roman" panose="02020603050405020304" pitchFamily="18" charset="0"/>
                <a:ea typeface="Times New Roman" panose="02020603050405020304" pitchFamily="18" charset="0"/>
              </a:rPr>
              <a:t>Route of the Exodus</a:t>
            </a:r>
            <a:endParaRPr lang="en-US" dirty="0">
              <a:latin typeface="Times New Roman" panose="02020603050405020304" pitchFamily="18" charset="0"/>
              <a:ea typeface="Times New Roman" panose="02020603050405020304" pitchFamily="18" charset="0"/>
            </a:endParaRPr>
          </a:p>
        </p:txBody>
      </p:sp>
      <p:pic>
        <p:nvPicPr>
          <p:cNvPr id="25602" name="Picture 2" descr="http://www.jesuswalk.com/moses/maps/map-egypt-sinai-exodus-route-topo-3000x2363x300.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524000" y="1752600"/>
            <a:ext cx="6096000" cy="48022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67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An Alternate Route of the Exodus</a:t>
            </a:r>
            <a:endParaRPr lang="en-US" dirty="0">
              <a:latin typeface="Times New Roman" panose="02020603050405020304" pitchFamily="18" charset="0"/>
              <a:ea typeface="Times New Roman" panose="02020603050405020304" pitchFamily="18" charset="0"/>
            </a:endParaRPr>
          </a:p>
        </p:txBody>
      </p:sp>
      <p:pic>
        <p:nvPicPr>
          <p:cNvPr id="29698" name="Picture 2" descr="http://headwatersresources.org/blog/wp-content/uploads/2014/01/ExodusColorNotesFramedCC-1024x80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28700" y="1066800"/>
            <a:ext cx="7086600" cy="55819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93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5334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Holy Land Locations of Moses</a:t>
            </a:r>
            <a:endParaRPr lang="en-US" sz="3200" dirty="0">
              <a:latin typeface="Times New Roman" panose="02020603050405020304" pitchFamily="18" charset="0"/>
              <a:ea typeface="Times New Roman" panose="02020603050405020304" pitchFamily="18" charset="0"/>
            </a:endParaRPr>
          </a:p>
        </p:txBody>
      </p:sp>
      <p:sp>
        <p:nvSpPr>
          <p:cNvPr id="8" name="Rectangle 7"/>
          <p:cNvSpPr/>
          <p:nvPr/>
        </p:nvSpPr>
        <p:spPr>
          <a:xfrm>
            <a:off x="152400" y="2401431"/>
            <a:ext cx="8839200" cy="2246769"/>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Hebron					</a:t>
            </a:r>
            <a:r>
              <a:rPr lang="en-US" sz="2800" dirty="0">
                <a:latin typeface="Times New Roman" panose="02020603050405020304" pitchFamily="18" charset="0"/>
                <a:cs typeface="Times New Roman" panose="02020603050405020304" pitchFamily="18" charset="0"/>
              </a:rPr>
              <a:t>Numbers 13:17-25</a:t>
            </a:r>
          </a:p>
          <a:p>
            <a:r>
              <a:rPr lang="en-US" sz="2800" dirty="0">
                <a:latin typeface="Times New Roman" panose="02020603050405020304" pitchFamily="18" charset="0"/>
                <a:cs typeface="Times New Roman" panose="02020603050405020304" pitchFamily="18" charset="0"/>
              </a:rPr>
              <a:t>   - Moses sent spies here to check out the Promised Land</a:t>
            </a:r>
          </a:p>
          <a:p>
            <a:r>
              <a:rPr lang="en-US" sz="2800" b="1" dirty="0">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cs typeface="Times New Roman" panose="02020603050405020304" pitchFamily="18" charset="0"/>
              </a:rPr>
              <a:t>Jericho </a:t>
            </a:r>
          </a:p>
          <a:p>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Moses saw it before he died		Deut. 34:1-3</a:t>
            </a:r>
          </a:p>
        </p:txBody>
      </p:sp>
    </p:spTree>
    <p:extLst>
      <p:ext uri="{BB962C8B-B14F-4D97-AF65-F5344CB8AC3E}">
        <p14:creationId xmlns:p14="http://schemas.microsoft.com/office/powerpoint/2010/main" val="36010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53340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Archeologically Significant </a:t>
            </a:r>
          </a:p>
          <a:p>
            <a:pPr algn="ctr"/>
            <a:r>
              <a:rPr lang="en-US" sz="4000" b="1" dirty="0">
                <a:latin typeface="Times New Roman" panose="02020603050405020304" pitchFamily="18" charset="0"/>
                <a:ea typeface="Times New Roman" panose="02020603050405020304" pitchFamily="18" charset="0"/>
              </a:rPr>
              <a:t>Events from the Exodus</a:t>
            </a:r>
            <a:endParaRPr lang="en-US" sz="3200" dirty="0">
              <a:latin typeface="Times New Roman" panose="02020603050405020304" pitchFamily="18" charset="0"/>
              <a:ea typeface="Times New Roman" panose="02020603050405020304" pitchFamily="18" charset="0"/>
            </a:endParaRPr>
          </a:p>
        </p:txBody>
      </p:sp>
      <p:graphicFrame>
        <p:nvGraphicFramePr>
          <p:cNvPr id="2" name="Diagram 1"/>
          <p:cNvGraphicFramePr/>
          <p:nvPr>
            <p:extLst>
              <p:ext uri="{D42A27DB-BD31-4B8C-83A1-F6EECF244321}">
                <p14:modId xmlns:p14="http://schemas.microsoft.com/office/powerpoint/2010/main" val="1453334451"/>
              </p:ext>
            </p:extLst>
          </p:nvPr>
        </p:nvGraphicFramePr>
        <p:xfrm>
          <a:off x="228600" y="1856839"/>
          <a:ext cx="8763000" cy="4848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453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08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575" y="4191000"/>
            <a:ext cx="7317105" cy="1219200"/>
          </a:xfrm>
        </p:spPr>
        <p:txBody>
          <a:bodyPr anchor="t">
            <a:normAutofit fontScale="90000"/>
          </a:bodyPr>
          <a:lstStyle/>
          <a:p>
            <a:r>
              <a:rPr lang="en-US" sz="6000" b="1" dirty="0">
                <a:latin typeface="Times New Roman" panose="02020603050405020304" pitchFamily="18" charset="0"/>
                <a:cs typeface="Times New Roman" panose="02020603050405020304" pitchFamily="18" charset="0"/>
              </a:rPr>
              <a:t>Questions</a:t>
            </a:r>
            <a:br>
              <a:rPr lang="en-US" sz="6000" b="1" dirty="0">
                <a:latin typeface="Times New Roman" panose="02020603050405020304" pitchFamily="18" charset="0"/>
                <a:cs typeface="Times New Roman" panose="02020603050405020304" pitchFamily="18" charset="0"/>
              </a:rPr>
            </a:br>
            <a:r>
              <a:rPr lang="en-US" sz="6000" b="1" dirty="0">
                <a:latin typeface="Times New Roman" panose="02020603050405020304" pitchFamily="18" charset="0"/>
                <a:cs typeface="Times New Roman" panose="02020603050405020304" pitchFamily="18" charset="0"/>
              </a:rPr>
              <a:t>	or </a:t>
            </a:r>
            <a:br>
              <a:rPr lang="en-US" sz="6000" b="1" dirty="0">
                <a:latin typeface="Times New Roman" panose="02020603050405020304" pitchFamily="18" charset="0"/>
                <a:cs typeface="Times New Roman" panose="02020603050405020304" pitchFamily="18" charset="0"/>
              </a:rPr>
            </a:br>
            <a:r>
              <a:rPr lang="en-US" sz="6000" b="1" dirty="0">
                <a:latin typeface="Times New Roman" panose="02020603050405020304" pitchFamily="18" charset="0"/>
                <a:cs typeface="Times New Roman" panose="02020603050405020304" pitchFamily="18" charset="0"/>
              </a:rPr>
              <a:t>Comments?</a:t>
            </a:r>
          </a:p>
        </p:txBody>
      </p:sp>
      <p:pic>
        <p:nvPicPr>
          <p:cNvPr id="1026" name="Picture 2" descr="Image result for Star of Dav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2624" y="41529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sra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800600"/>
            <a:ext cx="252448" cy="5334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israel land"/>
          <p:cNvSpPr>
            <a:spLocks noChangeAspect="1" noChangeArrowheads="1"/>
          </p:cNvSpPr>
          <p:nvPr/>
        </p:nvSpPr>
        <p:spPr bwMode="auto">
          <a:xfrm>
            <a:off x="155575" y="-1790700"/>
            <a:ext cx="6657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israel la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2350" y="1497537"/>
            <a:ext cx="3962400" cy="19224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6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120032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Time Line of the Bible </a:t>
            </a:r>
          </a:p>
          <a:p>
            <a:pPr algn="ctr"/>
            <a:r>
              <a:rPr lang="en-US" sz="3200" dirty="0">
                <a:latin typeface="Times New Roman" panose="02020603050405020304" pitchFamily="18" charset="0"/>
                <a:ea typeface="Times New Roman" panose="02020603050405020304" pitchFamily="18" charset="0"/>
              </a:rPr>
              <a:t>(All Dates BCE, many dates approximate)</a:t>
            </a:r>
            <a:endParaRPr lang="en-US" sz="2400" dirty="0">
              <a:latin typeface="Times New Roman" panose="02020603050405020304" pitchFamily="18" charset="0"/>
              <a:ea typeface="Times New Roman" panose="02020603050405020304" pitchFamily="18" charset="0"/>
            </a:endParaRPr>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8164" y="2238375"/>
            <a:ext cx="8491036" cy="2381250"/>
          </a:xfrm>
          <a:prstGeom prst="rect">
            <a:avLst/>
          </a:prstGeom>
        </p:spPr>
      </p:pic>
    </p:spTree>
    <p:extLst>
      <p:ext uri="{BB962C8B-B14F-4D97-AF65-F5344CB8AC3E}">
        <p14:creationId xmlns:p14="http://schemas.microsoft.com/office/powerpoint/2010/main" val="387587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4572000" y="609600"/>
            <a:ext cx="4267199" cy="1938992"/>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Canaanite Nations before the </a:t>
            </a:r>
          </a:p>
          <a:p>
            <a:pPr algn="ctr"/>
            <a:r>
              <a:rPr lang="en-US" sz="4000" b="1" dirty="0">
                <a:latin typeface="Times New Roman" panose="02020603050405020304" pitchFamily="18" charset="0"/>
                <a:ea typeface="Times New Roman" panose="02020603050405020304" pitchFamily="18" charset="0"/>
              </a:rPr>
              <a:t>Hebrew Conquest</a:t>
            </a:r>
            <a:endParaRPr lang="en-US" dirty="0">
              <a:latin typeface="Times New Roman" panose="02020603050405020304" pitchFamily="18" charset="0"/>
              <a:ea typeface="Times New Roman" panose="02020603050405020304" pitchFamily="18" charset="0"/>
            </a:endParaRPr>
          </a:p>
        </p:txBody>
      </p:sp>
      <p:pic>
        <p:nvPicPr>
          <p:cNvPr id="30722" name="Picture 2" descr="Map of the Canaani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0962"/>
            <a:ext cx="3600450" cy="66960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16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120032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Listing of the 12 Tribes of Israel </a:t>
            </a:r>
          </a:p>
          <a:p>
            <a:pPr algn="ctr"/>
            <a:r>
              <a:rPr lang="en-US" sz="3200" dirty="0">
                <a:latin typeface="Times New Roman" panose="02020603050405020304" pitchFamily="18" charset="0"/>
                <a:ea typeface="Times New Roman" panose="02020603050405020304" pitchFamily="18" charset="0"/>
              </a:rPr>
              <a:t>(Genesis 35:22–26)</a:t>
            </a:r>
            <a:endParaRPr lang="en-US" dirty="0">
              <a:latin typeface="Times New Roman" panose="02020603050405020304" pitchFamily="18" charset="0"/>
              <a:ea typeface="Times New Roman" panose="02020603050405020304" pitchFamily="18" charset="0"/>
            </a:endParaRPr>
          </a:p>
        </p:txBody>
      </p:sp>
      <p:sp>
        <p:nvSpPr>
          <p:cNvPr id="4" name="Rectangle 3"/>
          <p:cNvSpPr/>
          <p:nvPr/>
        </p:nvSpPr>
        <p:spPr>
          <a:xfrm>
            <a:off x="304800" y="1981200"/>
            <a:ext cx="8610600" cy="3970318"/>
          </a:xfrm>
          <a:prstGeom prst="rect">
            <a:avLst/>
          </a:prstGeom>
        </p:spPr>
        <p:txBody>
          <a:bodyPr wrap="square">
            <a:spAutoFit/>
          </a:bodyPr>
          <a:lstStyle/>
          <a:p>
            <a:r>
              <a:rPr lang="en-US" sz="2800" b="1" u="sng" dirty="0">
                <a:latin typeface="Times New Roman" panose="02020603050405020304" pitchFamily="18" charset="0"/>
                <a:cs typeface="Times New Roman" panose="02020603050405020304" pitchFamily="18" charset="0"/>
              </a:rPr>
              <a:t>Mother</a:t>
            </a:r>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Sons</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Leah: 				1. Reuben, 2. Simeon, 3. Levi, 					4. Judah, 9. Issachar, 10. Zebulun</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Bilhah (Rachel's maid): 	5. Dan, 6. Naphtali</a:t>
            </a: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Zilpah</a:t>
            </a:r>
            <a:r>
              <a:rPr lang="en-US" sz="2800" dirty="0">
                <a:latin typeface="Times New Roman" panose="02020603050405020304" pitchFamily="18" charset="0"/>
                <a:cs typeface="Times New Roman" panose="02020603050405020304" pitchFamily="18" charset="0"/>
              </a:rPr>
              <a:t> (Leah's maid): 	7. Gad, 8. Asher</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Rachel: 			11. Joseph, 12. Benjamin</a:t>
            </a:r>
          </a:p>
        </p:txBody>
      </p:sp>
    </p:spTree>
    <p:extLst>
      <p:ext uri="{BB962C8B-B14F-4D97-AF65-F5344CB8AC3E}">
        <p14:creationId xmlns:p14="http://schemas.microsoft.com/office/powerpoint/2010/main" val="222577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The Conquering of Canaan</a:t>
            </a:r>
            <a:endParaRPr lang="en-US" dirty="0">
              <a:latin typeface="Times New Roman" panose="02020603050405020304" pitchFamily="18" charset="0"/>
              <a:ea typeface="Times New Roman" panose="02020603050405020304" pitchFamily="18" charset="0"/>
            </a:endParaRPr>
          </a:p>
        </p:txBody>
      </p:sp>
      <p:sp>
        <p:nvSpPr>
          <p:cNvPr id="4" name="Rectangle 3"/>
          <p:cNvSpPr/>
          <p:nvPr/>
        </p:nvSpPr>
        <p:spPr>
          <a:xfrm>
            <a:off x="266700" y="1448742"/>
            <a:ext cx="8610600" cy="1200329"/>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Battle of Jericho “High Date” c.1380 BCE</a:t>
            </a:r>
          </a:p>
          <a:p>
            <a:r>
              <a:rPr lang="en-US" sz="3600" dirty="0">
                <a:latin typeface="Times New Roman" panose="02020603050405020304" pitchFamily="18" charset="0"/>
                <a:cs typeface="Times New Roman" panose="02020603050405020304" pitchFamily="18" charset="0"/>
              </a:rPr>
              <a:t>Battle of Jericho “Low Date” c.1230 BCE</a:t>
            </a:r>
          </a:p>
        </p:txBody>
      </p:sp>
      <p:pic>
        <p:nvPicPr>
          <p:cNvPr id="32770" name="Picture 2" descr="Image result for battle of Jerich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3012" y="2886075"/>
            <a:ext cx="6657975" cy="3743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41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Map of the Conquest of Canaan</a:t>
            </a:r>
            <a:endParaRPr lang="en-US" dirty="0">
              <a:latin typeface="Times New Roman" panose="02020603050405020304" pitchFamily="18" charset="0"/>
              <a:ea typeface="Times New Roman" panose="02020603050405020304" pitchFamily="18" charset="0"/>
            </a:endParaRPr>
          </a:p>
        </p:txBody>
      </p:sp>
      <p:pic>
        <p:nvPicPr>
          <p:cNvPr id="34818" name="Picture 2" descr="Image result for https://bleon1.wordpress.com/2014/02/15/jericho first city of the conquest of canaa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86000" y="936486"/>
            <a:ext cx="4610100" cy="58362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14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No Land for Levi!</a:t>
            </a:r>
            <a:endParaRPr lang="en-US" dirty="0">
              <a:latin typeface="Times New Roman" panose="02020603050405020304" pitchFamily="18" charset="0"/>
              <a:ea typeface="Times New Roman" panose="02020603050405020304" pitchFamily="18" charset="0"/>
            </a:endParaRPr>
          </a:p>
        </p:txBody>
      </p:sp>
      <p:sp>
        <p:nvSpPr>
          <p:cNvPr id="4" name="Rectangle 3"/>
          <p:cNvSpPr/>
          <p:nvPr/>
        </p:nvSpPr>
        <p:spPr>
          <a:xfrm>
            <a:off x="304800" y="1410355"/>
            <a:ext cx="8534400" cy="5447645"/>
          </a:xfrm>
          <a:prstGeom prst="rect">
            <a:avLst/>
          </a:prstGeom>
        </p:spPr>
        <p:txBody>
          <a:bodyPr wrap="square">
            <a:spAutoFit/>
          </a:bodyPr>
          <a:lstStyle/>
          <a:p>
            <a:pPr marL="457200" indent="-457200">
              <a:spcAft>
                <a:spcPts val="12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Levi’s descendants were designated as Aaron’s successor as the priests of Israel.</a:t>
            </a:r>
          </a:p>
          <a:p>
            <a:pPr marL="457200" indent="-457200">
              <a:spcAft>
                <a:spcPts val="12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Levi’s tribe was not to inherit land in the Promised Land.</a:t>
            </a:r>
          </a:p>
          <a:p>
            <a:pPr marL="457200" indent="-457200">
              <a:spcAft>
                <a:spcPts val="12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Instead, they were to be allowed to settle on land within each of the other tribes.</a:t>
            </a:r>
          </a:p>
          <a:p>
            <a:pPr marL="457200" indent="-457200">
              <a:spcAft>
                <a:spcPts val="12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This ensured that each tribe would have priests within their areas.</a:t>
            </a:r>
          </a:p>
          <a:p>
            <a:pPr marL="457200" indent="-457200">
              <a:spcAft>
                <a:spcPts val="12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The priests took rotations (usually a few weeks a year) serving at the sacrificial altar, first in the Tabernacle, then in the Temple</a:t>
            </a:r>
          </a:p>
        </p:txBody>
      </p:sp>
    </p:spTree>
    <p:extLst>
      <p:ext uri="{BB962C8B-B14F-4D97-AF65-F5344CB8AC3E}">
        <p14:creationId xmlns:p14="http://schemas.microsoft.com/office/powerpoint/2010/main" val="219767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12 Tribes Reconfigured</a:t>
            </a:r>
            <a:endParaRPr lang="en-US" dirty="0">
              <a:latin typeface="Times New Roman" panose="02020603050405020304" pitchFamily="18" charset="0"/>
              <a:ea typeface="Times New Roman" panose="02020603050405020304" pitchFamily="18" charset="0"/>
            </a:endParaRPr>
          </a:p>
        </p:txBody>
      </p:sp>
      <p:sp>
        <p:nvSpPr>
          <p:cNvPr id="4" name="Rectangle 3"/>
          <p:cNvSpPr/>
          <p:nvPr/>
        </p:nvSpPr>
        <p:spPr>
          <a:xfrm>
            <a:off x="304800" y="1524000"/>
            <a:ext cx="8534400" cy="3293209"/>
          </a:xfrm>
          <a:prstGeom prst="rect">
            <a:avLst/>
          </a:prstGeom>
        </p:spPr>
        <p:txBody>
          <a:bodyPr wrap="square">
            <a:spAutoFit/>
          </a:bodyPr>
          <a:lstStyle/>
          <a:p>
            <a:pPr marL="457200" indent="-457200">
              <a:spcAft>
                <a:spcPts val="12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When Joseph presented his two sons to Jacob/Israel,</a:t>
            </a:r>
          </a:p>
          <a:p>
            <a:pPr marL="457200" indent="-457200">
              <a:spcAft>
                <a:spcPts val="12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Jacob/Israel adopted them as his own (Gen. 48:1-7)</a:t>
            </a:r>
          </a:p>
          <a:p>
            <a:pPr marL="457200" indent="-457200">
              <a:spcAft>
                <a:spcPts val="12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Joseph’s portion of the Promised Land was divided between his 2 sons</a:t>
            </a:r>
          </a:p>
          <a:p>
            <a:pPr marL="457200" indent="-457200">
              <a:spcAft>
                <a:spcPts val="12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Therefore, even though Levi got no land,</a:t>
            </a:r>
          </a:p>
          <a:p>
            <a:pPr marL="457200" indent="-457200">
              <a:spcAft>
                <a:spcPts val="1200"/>
              </a:spcAft>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there was still 12 portions in the Promised Land</a:t>
            </a:r>
          </a:p>
        </p:txBody>
      </p:sp>
    </p:spTree>
    <p:extLst>
      <p:ext uri="{BB962C8B-B14F-4D97-AF65-F5344CB8AC3E}">
        <p14:creationId xmlns:p14="http://schemas.microsoft.com/office/powerpoint/2010/main" val="126974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Land Allotments for the </a:t>
            </a:r>
          </a:p>
          <a:p>
            <a:pPr algn="ctr"/>
            <a:r>
              <a:rPr lang="en-US" sz="4000" b="1" dirty="0">
                <a:latin typeface="Times New Roman" panose="02020603050405020304" pitchFamily="18" charset="0"/>
                <a:ea typeface="Times New Roman" panose="02020603050405020304" pitchFamily="18" charset="0"/>
              </a:rPr>
              <a:t>12 Tribes of Israel</a:t>
            </a:r>
            <a:endParaRPr lang="en-US" dirty="0">
              <a:latin typeface="Times New Roman" panose="02020603050405020304" pitchFamily="18" charset="0"/>
              <a:ea typeface="Times New Roman" panose="02020603050405020304" pitchFamily="18" charset="0"/>
            </a:endParaRPr>
          </a:p>
        </p:txBody>
      </p:sp>
      <p:sp>
        <p:nvSpPr>
          <p:cNvPr id="4" name="Rectangle 3"/>
          <p:cNvSpPr/>
          <p:nvPr/>
        </p:nvSpPr>
        <p:spPr>
          <a:xfrm>
            <a:off x="304800" y="1981200"/>
            <a:ext cx="8610600" cy="4401205"/>
          </a:xfrm>
          <a:prstGeom prst="rect">
            <a:avLst/>
          </a:prstGeom>
        </p:spPr>
        <p:txBody>
          <a:bodyPr wrap="square">
            <a:spAutoFit/>
          </a:bodyPr>
          <a:lstStyle/>
          <a:p>
            <a:r>
              <a:rPr lang="en-US" sz="2800" b="1" u="sng" dirty="0">
                <a:latin typeface="Times New Roman" panose="02020603050405020304" pitchFamily="18" charset="0"/>
                <a:cs typeface="Times New Roman" panose="02020603050405020304" pitchFamily="18" charset="0"/>
              </a:rPr>
              <a:t>Mother</a:t>
            </a:r>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Sons</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Leah: 				Reuben, Simeon, </a:t>
            </a:r>
            <a:r>
              <a:rPr lang="en-US" sz="2800" strike="sngStrike" dirty="0">
                <a:latin typeface="Times New Roman" panose="02020603050405020304" pitchFamily="18" charset="0"/>
                <a:cs typeface="Times New Roman" panose="02020603050405020304" pitchFamily="18" charset="0"/>
              </a:rPr>
              <a:t>Levi</a:t>
            </a:r>
            <a:r>
              <a:rPr lang="en-US" sz="2800" dirty="0">
                <a:latin typeface="Times New Roman" panose="02020603050405020304" pitchFamily="18" charset="0"/>
                <a:cs typeface="Times New Roman" panose="02020603050405020304" pitchFamily="18" charset="0"/>
              </a:rPr>
              <a:t>, Judah, 					Issachar, Zebulun</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Bilhah (Rachel's maid): 	Dan, Naphtali</a:t>
            </a: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Zilpah</a:t>
            </a:r>
            <a:r>
              <a:rPr lang="en-US" sz="2800" dirty="0">
                <a:latin typeface="Times New Roman" panose="02020603050405020304" pitchFamily="18" charset="0"/>
                <a:cs typeface="Times New Roman" panose="02020603050405020304" pitchFamily="18" charset="0"/>
              </a:rPr>
              <a:t> (Leah's maid): 	Gad, Asher</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Rachel: 			</a:t>
            </a:r>
            <a:r>
              <a:rPr lang="en-US" sz="2800" strike="sngStrike" dirty="0">
                <a:latin typeface="Times New Roman" panose="02020603050405020304" pitchFamily="18" charset="0"/>
                <a:cs typeface="Times New Roman" panose="02020603050405020304" pitchFamily="18" charset="0"/>
              </a:rPr>
              <a:t>Joseph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Ephriam</a:t>
            </a:r>
            <a:r>
              <a:rPr lang="en-US" sz="2800" dirty="0">
                <a:latin typeface="Times New Roman" panose="02020603050405020304" pitchFamily="18" charset="0"/>
                <a:cs typeface="Times New Roman" panose="02020603050405020304" pitchFamily="18" charset="0"/>
              </a:rPr>
              <a:t> &amp; </a:t>
            </a:r>
            <a:r>
              <a:rPr lang="en-US" sz="2800" dirty="0" err="1">
                <a:latin typeface="Times New Roman" panose="02020603050405020304" pitchFamily="18" charset="0"/>
                <a:cs typeface="Times New Roman" panose="02020603050405020304" pitchFamily="18" charset="0"/>
              </a:rPr>
              <a:t>Menasseh</a:t>
            </a:r>
            <a:r>
              <a:rPr lang="en-US" sz="2800" dirty="0">
                <a:latin typeface="Times New Roman" panose="02020603050405020304" pitchFamily="18" charset="0"/>
                <a:cs typeface="Times New Roman" panose="02020603050405020304" pitchFamily="18" charset="0"/>
              </a:rPr>
              <a:t>), 					Benjamin</a:t>
            </a:r>
          </a:p>
        </p:txBody>
      </p:sp>
    </p:spTree>
    <p:extLst>
      <p:ext uri="{BB962C8B-B14F-4D97-AF65-F5344CB8AC3E}">
        <p14:creationId xmlns:p14="http://schemas.microsoft.com/office/powerpoint/2010/main" val="299849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Census in Numbers of the </a:t>
            </a:r>
          </a:p>
          <a:p>
            <a:pPr algn="ctr"/>
            <a:r>
              <a:rPr lang="en-US" sz="4000" b="1" dirty="0">
                <a:latin typeface="Times New Roman" panose="02020603050405020304" pitchFamily="18" charset="0"/>
                <a:ea typeface="Times New Roman" panose="02020603050405020304" pitchFamily="18" charset="0"/>
              </a:rPr>
              <a:t>12 Tribes of Israel</a:t>
            </a:r>
            <a:endParaRPr lang="en-US" dirty="0">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200" y="1736414"/>
            <a:ext cx="7467600" cy="4892986"/>
          </a:xfrm>
          <a:prstGeom prst="rect">
            <a:avLst/>
          </a:prstGeom>
        </p:spPr>
      </p:pic>
    </p:spTree>
    <p:extLst>
      <p:ext uri="{BB962C8B-B14F-4D97-AF65-F5344CB8AC3E}">
        <p14:creationId xmlns:p14="http://schemas.microsoft.com/office/powerpoint/2010/main" val="28112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Land Allotments for the </a:t>
            </a:r>
          </a:p>
          <a:p>
            <a:pPr algn="ctr"/>
            <a:r>
              <a:rPr lang="en-US" sz="4000" b="1" dirty="0">
                <a:latin typeface="Times New Roman" panose="02020603050405020304" pitchFamily="18" charset="0"/>
                <a:ea typeface="Times New Roman" panose="02020603050405020304" pitchFamily="18" charset="0"/>
              </a:rPr>
              <a:t>Promised Land under Joshua</a:t>
            </a:r>
            <a:endParaRPr lang="en-US" dirty="0">
              <a:latin typeface="Times New Roman" panose="02020603050405020304" pitchFamily="18" charset="0"/>
              <a:ea typeface="Times New Roman" panose="02020603050405020304" pitchFamily="18" charset="0"/>
            </a:endParaRPr>
          </a:p>
        </p:txBody>
      </p:sp>
      <p:pic>
        <p:nvPicPr>
          <p:cNvPr id="35842" name="Picture 2" descr="File:12 Tribes of Israel Map.sv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33700" y="1676400"/>
            <a:ext cx="3276600" cy="49897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46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35035" cy="954107"/>
          </a:xfrm>
          <a:prstGeom prst="rect">
            <a:avLst/>
          </a:prstGeom>
        </p:spPr>
        <p:txBody>
          <a:bodyPr wrap="square">
            <a:spAutoFit/>
          </a:bodyPr>
          <a:lstStyle/>
          <a:p>
            <a:pPr algn="ctr"/>
            <a:r>
              <a:rPr lang="en-US" sz="3200" b="1" dirty="0">
                <a:latin typeface="Times New Roman" panose="02020603050405020304" pitchFamily="18" charset="0"/>
                <a:ea typeface="Times New Roman" panose="02020603050405020304" pitchFamily="18" charset="0"/>
              </a:rPr>
              <a:t>Hymn: “We’re Marching to Zion” (UMH #733)</a:t>
            </a:r>
          </a:p>
          <a:p>
            <a:pPr algn="ctr"/>
            <a:r>
              <a:rPr lang="en-US" sz="2400" b="1" i="1" dirty="0">
                <a:latin typeface="Times New Roman" panose="02020603050405020304" pitchFamily="18" charset="0"/>
                <a:ea typeface="Times New Roman" panose="02020603050405020304" pitchFamily="18" charset="0"/>
              </a:rPr>
              <a:t>Text: Isaac Watts; refrain by Robert Lowry; Music: Robert Lowry </a:t>
            </a:r>
          </a:p>
        </p:txBody>
      </p:sp>
      <p:sp>
        <p:nvSpPr>
          <p:cNvPr id="8" name="Rectangle 7"/>
          <p:cNvSpPr/>
          <p:nvPr/>
        </p:nvSpPr>
        <p:spPr>
          <a:xfrm>
            <a:off x="304800" y="1447800"/>
            <a:ext cx="8677835" cy="3970318"/>
          </a:xfrm>
          <a:prstGeom prst="rect">
            <a:avLst/>
          </a:prstGeom>
        </p:spPr>
        <p:txBody>
          <a:bodyPr wrap="square">
            <a:spAutoFit/>
          </a:bodyPr>
          <a:lstStyle/>
          <a:p>
            <a:r>
              <a:rPr lang="en-US" sz="2800" b="1" i="1" dirty="0">
                <a:latin typeface="Times New Roman" panose="02020603050405020304" pitchFamily="18" charset="0"/>
                <a:cs typeface="Times New Roman" panose="02020603050405020304" pitchFamily="18" charset="0"/>
              </a:rPr>
              <a:t>Verse 1</a:t>
            </a:r>
          </a:p>
          <a:p>
            <a:r>
              <a:rPr lang="en-US" sz="2800" dirty="0">
                <a:latin typeface="Times New Roman" panose="02020603050405020304" pitchFamily="18" charset="0"/>
                <a:cs typeface="Times New Roman" panose="02020603050405020304" pitchFamily="18" charset="0"/>
              </a:rPr>
              <a:t>Come, we that love the Lord, and let our joys be known; join in a song with sweet accord, join in a song with sweet accord and thus surround the throne, and thus surround the throne. </a:t>
            </a:r>
          </a:p>
          <a:p>
            <a:r>
              <a:rPr lang="en-US" sz="2800" dirty="0">
                <a:latin typeface="Times New Roman" panose="02020603050405020304" pitchFamily="18" charset="0"/>
                <a:cs typeface="Times New Roman" panose="02020603050405020304" pitchFamily="18" charset="0"/>
              </a:rPr>
              <a:t> </a:t>
            </a:r>
          </a:p>
          <a:p>
            <a:r>
              <a:rPr lang="en-US" sz="2800" b="1" i="1" dirty="0">
                <a:latin typeface="Times New Roman" panose="02020603050405020304" pitchFamily="18" charset="0"/>
                <a:cs typeface="Times New Roman" panose="02020603050405020304" pitchFamily="18" charset="0"/>
              </a:rPr>
              <a:t>Refrain</a:t>
            </a:r>
          </a:p>
          <a:p>
            <a:r>
              <a:rPr lang="en-US" sz="2800" dirty="0">
                <a:latin typeface="Times New Roman" panose="02020603050405020304" pitchFamily="18" charset="0"/>
                <a:cs typeface="Times New Roman" panose="02020603050405020304" pitchFamily="18" charset="0"/>
              </a:rPr>
              <a:t>We're marching to Zion, beautiful, beautiful Zion; we're marching upward to Zion, the beautiful city of God. </a:t>
            </a:r>
          </a:p>
        </p:txBody>
      </p:sp>
    </p:spTree>
    <p:extLst>
      <p:ext uri="{BB962C8B-B14F-4D97-AF65-F5344CB8AC3E}">
        <p14:creationId xmlns:p14="http://schemas.microsoft.com/office/powerpoint/2010/main" val="131460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Reuben, Gad and Manasseh get </a:t>
            </a:r>
          </a:p>
          <a:p>
            <a:pPr algn="ctr"/>
            <a:r>
              <a:rPr lang="en-US" sz="4000" b="1" dirty="0">
                <a:latin typeface="Times New Roman" panose="02020603050405020304" pitchFamily="18" charset="0"/>
                <a:ea typeface="Times New Roman" panose="02020603050405020304" pitchFamily="18" charset="0"/>
              </a:rPr>
              <a:t>land east of the Jordan River</a:t>
            </a:r>
            <a:endParaRPr lang="en-US" dirty="0">
              <a:latin typeface="Times New Roman" panose="02020603050405020304" pitchFamily="18" charset="0"/>
              <a:ea typeface="Times New Roman" panose="02020603050405020304" pitchFamily="18" charset="0"/>
            </a:endParaRPr>
          </a:p>
        </p:txBody>
      </p:sp>
      <p:sp>
        <p:nvSpPr>
          <p:cNvPr id="4" name="Rectangle 3"/>
          <p:cNvSpPr/>
          <p:nvPr/>
        </p:nvSpPr>
        <p:spPr>
          <a:xfrm>
            <a:off x="304800" y="1905000"/>
            <a:ext cx="8686800" cy="4555093"/>
          </a:xfrm>
          <a:prstGeom prst="rect">
            <a:avLst/>
          </a:prstGeom>
        </p:spPr>
        <p:txBody>
          <a:bodyPr wrap="square">
            <a:spAutoFit/>
          </a:bodyPr>
          <a:lstStyle/>
          <a:p>
            <a:pPr>
              <a:spcAft>
                <a:spcPts val="1200"/>
              </a:spcAft>
            </a:pPr>
            <a:r>
              <a:rPr lang="en-US" sz="2800" dirty="0">
                <a:latin typeface="Times New Roman" panose="02020603050405020304" pitchFamily="18" charset="0"/>
                <a:cs typeface="Times New Roman" panose="02020603050405020304" pitchFamily="18" charset="0"/>
              </a:rPr>
              <a:t>	The tribes of Reuben and Gad had lots of herds and flocks, and the land east of the Jordan was seen as very suitable for herds and flocks. Therefore, they requested this land. (Numbers 32:1) Moses only assented after these tribes still vowed to cross the Jordan and fight the Canaanites alongside the other tribes.</a:t>
            </a:r>
          </a:p>
          <a:p>
            <a:pPr>
              <a:spcAft>
                <a:spcPts val="1200"/>
              </a:spcAft>
            </a:pPr>
            <a:r>
              <a:rPr lang="en-US" sz="2800" dirty="0">
                <a:latin typeface="Times New Roman" panose="02020603050405020304" pitchFamily="18" charset="0"/>
                <a:cs typeface="Times New Roman" panose="02020603050405020304" pitchFamily="18" charset="0"/>
              </a:rPr>
              <a:t>	The tribe of Manasseh complained that their land could not support their tribe, as they were too big. Joshua then told them to take land east of the Jordan as well, provided they fought for it and cleared it. (Numbers 32:33)</a:t>
            </a:r>
          </a:p>
        </p:txBody>
      </p:sp>
    </p:spTree>
    <p:extLst>
      <p:ext uri="{BB962C8B-B14F-4D97-AF65-F5344CB8AC3E}">
        <p14:creationId xmlns:p14="http://schemas.microsoft.com/office/powerpoint/2010/main" val="270564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The Time of the Judges</a:t>
            </a:r>
            <a:endParaRPr lang="en-US" dirty="0">
              <a:latin typeface="Times New Roman" panose="02020603050405020304" pitchFamily="18" charset="0"/>
              <a:ea typeface="Times New Roman" panose="02020603050405020304" pitchFamily="18" charset="0"/>
            </a:endParaRPr>
          </a:p>
        </p:txBody>
      </p:sp>
      <p:sp>
        <p:nvSpPr>
          <p:cNvPr id="4" name="Rectangle 3"/>
          <p:cNvSpPr/>
          <p:nvPr/>
        </p:nvSpPr>
        <p:spPr>
          <a:xfrm>
            <a:off x="304800" y="1905000"/>
            <a:ext cx="8686800" cy="4524315"/>
          </a:xfrm>
          <a:prstGeom prst="rect">
            <a:avLst/>
          </a:prstGeom>
        </p:spPr>
        <p:txBody>
          <a:bodyPr wrap="square">
            <a:spAutoFit/>
          </a:bodyPr>
          <a:lstStyle/>
          <a:p>
            <a:pPr>
              <a:spcAft>
                <a:spcPts val="1200"/>
              </a:spcAft>
            </a:pPr>
            <a:r>
              <a:rPr lang="en-US" sz="3200" dirty="0">
                <a:latin typeface="Times New Roman" panose="02020603050405020304" pitchFamily="18" charset="0"/>
                <a:cs typeface="Times New Roman" panose="02020603050405020304" pitchFamily="18" charset="0"/>
              </a:rPr>
              <a:t>	From the time Joshua and the Israelites conquer Jericho (1380 or 1230 BCE) until the crowing of Saul King (1051 BCE), the Israelites had no kings. They were ruled by “judges,” which were military leaders who helped subdue their enemies. The 12 Tribes failed to successfully conquer fully the indigenous Canaanites, as God had commanded, and thus they had ongoing strife within their lands.</a:t>
            </a:r>
          </a:p>
        </p:txBody>
      </p:sp>
    </p:spTree>
    <p:extLst>
      <p:ext uri="{BB962C8B-B14F-4D97-AF65-F5344CB8AC3E}">
        <p14:creationId xmlns:p14="http://schemas.microsoft.com/office/powerpoint/2010/main" val="407712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List of the Judges</a:t>
            </a:r>
            <a:endParaRPr lang="en-US" dirty="0">
              <a:latin typeface="Times New Roman" panose="02020603050405020304" pitchFamily="18" charset="0"/>
              <a:ea typeface="Times New Roman" panose="02020603050405020304" pitchFamily="18" charset="0"/>
            </a:endParaRPr>
          </a:p>
        </p:txBody>
      </p:sp>
      <p:sp>
        <p:nvSpPr>
          <p:cNvPr id="4" name="Rectangle 3"/>
          <p:cNvSpPr/>
          <p:nvPr/>
        </p:nvSpPr>
        <p:spPr>
          <a:xfrm>
            <a:off x="430306" y="1219200"/>
            <a:ext cx="8686800" cy="8253413"/>
          </a:xfrm>
          <a:prstGeom prst="rect">
            <a:avLst/>
          </a:prstGeom>
        </p:spPr>
        <p:txBody>
          <a:bodyPr wrap="square" numCol="2">
            <a:spAutoFit/>
          </a:bodyPr>
          <a:lstStyle/>
          <a:p>
            <a:pPr>
              <a:spcAft>
                <a:spcPts val="600"/>
              </a:spcAft>
            </a:pPr>
            <a:r>
              <a:rPr lang="en-US" sz="2400" dirty="0">
                <a:latin typeface="Times New Roman" panose="02020603050405020304" pitchFamily="18" charset="0"/>
                <a:cs typeface="Times New Roman" panose="02020603050405020304" pitchFamily="18" charset="0"/>
              </a:rPr>
              <a:t>Joshua, successor of Moses</a:t>
            </a:r>
          </a:p>
          <a:p>
            <a:pPr>
              <a:spcAft>
                <a:spcPts val="600"/>
              </a:spcAft>
            </a:pPr>
            <a:r>
              <a:rPr lang="en-US" sz="2400" dirty="0" err="1">
                <a:latin typeface="Times New Roman" panose="02020603050405020304" pitchFamily="18" charset="0"/>
                <a:cs typeface="Times New Roman" panose="02020603050405020304" pitchFamily="18" charset="0"/>
              </a:rPr>
              <a:t>Othniel</a:t>
            </a:r>
            <a:r>
              <a:rPr lang="en-US" sz="2400" dirty="0">
                <a:latin typeface="Times New Roman" panose="02020603050405020304" pitchFamily="18" charset="0"/>
                <a:cs typeface="Times New Roman" panose="02020603050405020304" pitchFamily="18" charset="0"/>
              </a:rPr>
              <a:t> from the Tribe of Judah</a:t>
            </a:r>
          </a:p>
          <a:p>
            <a:pPr>
              <a:spcAft>
                <a:spcPts val="600"/>
              </a:spcAft>
            </a:pPr>
            <a:r>
              <a:rPr lang="en-US" sz="2400" dirty="0">
                <a:latin typeface="Times New Roman" panose="02020603050405020304" pitchFamily="18" charset="0"/>
                <a:cs typeface="Times New Roman" panose="02020603050405020304" pitchFamily="18" charset="0"/>
              </a:rPr>
              <a:t>Ehud from the Tribe of Benjamin</a:t>
            </a:r>
          </a:p>
          <a:p>
            <a:pPr>
              <a:spcAft>
                <a:spcPts val="600"/>
              </a:spcAft>
            </a:pPr>
            <a:r>
              <a:rPr lang="en-US" sz="2400" dirty="0" err="1">
                <a:latin typeface="Times New Roman" panose="02020603050405020304" pitchFamily="18" charset="0"/>
                <a:cs typeface="Times New Roman" panose="02020603050405020304" pitchFamily="18" charset="0"/>
              </a:rPr>
              <a:t>Shamgar</a:t>
            </a:r>
            <a:r>
              <a:rPr lang="en-US" sz="2400" dirty="0">
                <a:latin typeface="Times New Roman" panose="02020603050405020304" pitchFamily="18" charset="0"/>
                <a:cs typeface="Times New Roman" panose="02020603050405020304" pitchFamily="18" charset="0"/>
              </a:rPr>
              <a:t>, a Levite	</a:t>
            </a:r>
          </a:p>
          <a:p>
            <a:pPr indent="-457200">
              <a:spcAft>
                <a:spcPts val="600"/>
              </a:spcAft>
            </a:pPr>
            <a:r>
              <a:rPr lang="en-US" sz="2400" dirty="0">
                <a:latin typeface="Times New Roman" panose="02020603050405020304" pitchFamily="18" charset="0"/>
                <a:cs typeface="Times New Roman" panose="02020603050405020304" pitchFamily="18" charset="0"/>
              </a:rPr>
              <a:t>Deborah the prophetess, from  	Ephraim</a:t>
            </a:r>
          </a:p>
          <a:p>
            <a:pPr>
              <a:spcAft>
                <a:spcPts val="600"/>
              </a:spcAft>
            </a:pPr>
            <a:r>
              <a:rPr lang="en-US" sz="2400" dirty="0">
                <a:latin typeface="Times New Roman" panose="02020603050405020304" pitchFamily="18" charset="0"/>
                <a:cs typeface="Times New Roman" panose="02020603050405020304" pitchFamily="18" charset="0"/>
              </a:rPr>
              <a:t>Barak from the Tribe of Naphtali</a:t>
            </a:r>
          </a:p>
          <a:p>
            <a:pPr>
              <a:spcAft>
                <a:spcPts val="600"/>
              </a:spcAft>
            </a:pPr>
            <a:r>
              <a:rPr lang="en-US" sz="2400" dirty="0">
                <a:latin typeface="Times New Roman" panose="02020603050405020304" pitchFamily="18" charset="0"/>
                <a:cs typeface="Times New Roman" panose="02020603050405020304" pitchFamily="18" charset="0"/>
              </a:rPr>
              <a:t>Gideon from the Tribe of 	</a:t>
            </a:r>
            <a:r>
              <a:rPr lang="en-US" sz="2400" dirty="0" err="1">
                <a:latin typeface="Times New Roman" panose="02020603050405020304" pitchFamily="18" charset="0"/>
                <a:cs typeface="Times New Roman" panose="02020603050405020304" pitchFamily="18" charset="0"/>
              </a:rPr>
              <a:t>Menasseh</a:t>
            </a:r>
            <a:r>
              <a:rPr lang="en-US" sz="2400" dirty="0">
                <a:latin typeface="Times New Roman" panose="02020603050405020304" pitchFamily="18" charset="0"/>
                <a:cs typeface="Times New Roman" panose="02020603050405020304" pitchFamily="18" charset="0"/>
              </a:rPr>
              <a:t>	</a:t>
            </a:r>
          </a:p>
          <a:p>
            <a:pPr>
              <a:spcAft>
                <a:spcPts val="600"/>
              </a:spcAft>
            </a:pPr>
            <a:r>
              <a:rPr lang="en-US" sz="2400" dirty="0">
                <a:latin typeface="Times New Roman" panose="02020603050405020304" pitchFamily="18" charset="0"/>
                <a:cs typeface="Times New Roman" panose="02020603050405020304" pitchFamily="18" charset="0"/>
              </a:rPr>
              <a:t>Abimelech from the Tribe of 	</a:t>
            </a:r>
            <a:r>
              <a:rPr lang="en-US" sz="2400" dirty="0" err="1">
                <a:latin typeface="Times New Roman" panose="02020603050405020304" pitchFamily="18" charset="0"/>
                <a:cs typeface="Times New Roman" panose="02020603050405020304" pitchFamily="18" charset="0"/>
              </a:rPr>
              <a:t>Menasseh</a:t>
            </a:r>
            <a:endParaRPr lang="en-US" sz="2400" dirty="0">
              <a:latin typeface="Times New Roman" panose="02020603050405020304" pitchFamily="18" charset="0"/>
              <a:cs typeface="Times New Roman" panose="02020603050405020304" pitchFamily="18" charset="0"/>
            </a:endParaRPr>
          </a:p>
          <a:p>
            <a:pPr>
              <a:spcAft>
                <a:spcPts val="600"/>
              </a:spcAft>
            </a:pPr>
            <a:r>
              <a:rPr lang="en-US" sz="2400" dirty="0" err="1">
                <a:latin typeface="Times New Roman" panose="02020603050405020304" pitchFamily="18" charset="0"/>
                <a:cs typeface="Times New Roman" panose="02020603050405020304" pitchFamily="18" charset="0"/>
              </a:rPr>
              <a:t>Tola</a:t>
            </a:r>
            <a:r>
              <a:rPr lang="en-US" sz="2400" dirty="0">
                <a:latin typeface="Times New Roman" panose="02020603050405020304" pitchFamily="18" charset="0"/>
                <a:cs typeface="Times New Roman" panose="02020603050405020304" pitchFamily="18" charset="0"/>
              </a:rPr>
              <a:t> from the Tribe of Issachar</a:t>
            </a:r>
          </a:p>
          <a:p>
            <a:pPr>
              <a:spcAft>
                <a:spcPts val="600"/>
              </a:spcAft>
            </a:pPr>
            <a:endParaRPr lang="en-US" sz="2400" dirty="0">
              <a:latin typeface="Times New Roman" panose="02020603050405020304" pitchFamily="18" charset="0"/>
              <a:cs typeface="Times New Roman" panose="02020603050405020304" pitchFamily="18" charset="0"/>
            </a:endParaRPr>
          </a:p>
          <a:p>
            <a:pPr>
              <a:spcAft>
                <a:spcPts val="600"/>
              </a:spcAft>
            </a:pPr>
            <a:endParaRPr lang="en-US" sz="2400" dirty="0">
              <a:latin typeface="Times New Roman" panose="02020603050405020304" pitchFamily="18" charset="0"/>
              <a:cs typeface="Times New Roman" panose="02020603050405020304" pitchFamily="18" charset="0"/>
            </a:endParaRPr>
          </a:p>
          <a:p>
            <a:pPr>
              <a:spcAft>
                <a:spcPts val="600"/>
              </a:spcAft>
            </a:pPr>
            <a:endParaRPr lang="en-US" sz="2400" dirty="0">
              <a:latin typeface="Times New Roman" panose="02020603050405020304" pitchFamily="18" charset="0"/>
              <a:cs typeface="Times New Roman" panose="02020603050405020304" pitchFamily="18" charset="0"/>
            </a:endParaRPr>
          </a:p>
          <a:p>
            <a:pPr>
              <a:spcAft>
                <a:spcPts val="600"/>
              </a:spcAft>
            </a:pPr>
            <a:endParaRPr lang="en-US" sz="2400" dirty="0">
              <a:latin typeface="Times New Roman" panose="02020603050405020304" pitchFamily="18" charset="0"/>
              <a:cs typeface="Times New Roman" panose="02020603050405020304" pitchFamily="18" charset="0"/>
            </a:endParaRPr>
          </a:p>
          <a:p>
            <a:pPr>
              <a:spcAft>
                <a:spcPts val="600"/>
              </a:spcAft>
            </a:pPr>
            <a:endParaRPr lang="en-US" sz="2400" dirty="0">
              <a:latin typeface="Times New Roman" panose="02020603050405020304" pitchFamily="18" charset="0"/>
              <a:cs typeface="Times New Roman" panose="02020603050405020304" pitchFamily="18" charset="0"/>
            </a:endParaRPr>
          </a:p>
          <a:p>
            <a:pPr>
              <a:spcAft>
                <a:spcPts val="600"/>
              </a:spcAft>
            </a:pPr>
            <a:endParaRPr lang="en-US" sz="2400" dirty="0">
              <a:latin typeface="Times New Roman" panose="02020603050405020304" pitchFamily="18" charset="0"/>
              <a:cs typeface="Times New Roman" panose="02020603050405020304" pitchFamily="18" charset="0"/>
            </a:endParaRPr>
          </a:p>
          <a:p>
            <a:pPr>
              <a:spcAft>
                <a:spcPts val="600"/>
              </a:spcAft>
            </a:pPr>
            <a:endParaRPr lang="en-US" sz="2400" dirty="0">
              <a:latin typeface="Times New Roman" panose="02020603050405020304" pitchFamily="18" charset="0"/>
              <a:cs typeface="Times New Roman" panose="02020603050405020304" pitchFamily="18" charset="0"/>
            </a:endParaRPr>
          </a:p>
          <a:p>
            <a:pPr indent="-457200">
              <a:spcAft>
                <a:spcPts val="600"/>
              </a:spcAft>
            </a:pPr>
            <a:r>
              <a:rPr lang="en-US" sz="2400" dirty="0">
                <a:latin typeface="Times New Roman" panose="02020603050405020304" pitchFamily="18" charset="0"/>
                <a:cs typeface="Times New Roman" panose="02020603050405020304" pitchFamily="18" charset="0"/>
              </a:rPr>
              <a:t>Jair </a:t>
            </a:r>
            <a:r>
              <a:rPr lang="en-US" sz="2400" dirty="0" err="1">
                <a:latin typeface="Times New Roman" panose="02020603050405020304" pitchFamily="18" charset="0"/>
                <a:cs typeface="Times New Roman" panose="02020603050405020304" pitchFamily="18" charset="0"/>
              </a:rPr>
              <a:t>Hagiladi</a:t>
            </a:r>
            <a:r>
              <a:rPr lang="en-US" sz="2400" dirty="0">
                <a:latin typeface="Times New Roman" panose="02020603050405020304" pitchFamily="18" charset="0"/>
                <a:cs typeface="Times New Roman" panose="02020603050405020304" pitchFamily="18" charset="0"/>
              </a:rPr>
              <a:t>, from the Tribe of 	</a:t>
            </a:r>
            <a:r>
              <a:rPr lang="en-US" sz="2400" dirty="0" err="1">
                <a:latin typeface="Times New Roman" panose="02020603050405020304" pitchFamily="18" charset="0"/>
                <a:cs typeface="Times New Roman" panose="02020603050405020304" pitchFamily="18" charset="0"/>
              </a:rPr>
              <a:t>Menasseh</a:t>
            </a:r>
            <a:endParaRPr lang="en-US" sz="2400" dirty="0">
              <a:latin typeface="Times New Roman" panose="02020603050405020304" pitchFamily="18" charset="0"/>
              <a:cs typeface="Times New Roman" panose="02020603050405020304" pitchFamily="18" charset="0"/>
            </a:endParaRPr>
          </a:p>
          <a:p>
            <a:pPr>
              <a:spcAft>
                <a:spcPts val="600"/>
              </a:spcAft>
            </a:pPr>
            <a:r>
              <a:rPr lang="en-US" sz="2400" dirty="0" err="1">
                <a:latin typeface="Times New Roman" panose="02020603050405020304" pitchFamily="18" charset="0"/>
                <a:cs typeface="Times New Roman" panose="02020603050405020304" pitchFamily="18" charset="0"/>
              </a:rPr>
              <a:t>Jephtah</a:t>
            </a:r>
            <a:r>
              <a:rPr lang="en-US" sz="2400" dirty="0">
                <a:latin typeface="Times New Roman" panose="02020603050405020304" pitchFamily="18" charset="0"/>
                <a:cs typeface="Times New Roman" panose="02020603050405020304" pitchFamily="18" charset="0"/>
              </a:rPr>
              <a:t> from the Tribe of 	</a:t>
            </a:r>
            <a:r>
              <a:rPr lang="en-US" sz="2400" dirty="0" err="1">
                <a:latin typeface="Times New Roman" panose="02020603050405020304" pitchFamily="18" charset="0"/>
                <a:cs typeface="Times New Roman" panose="02020603050405020304" pitchFamily="18" charset="0"/>
              </a:rPr>
              <a:t>Menasseh</a:t>
            </a:r>
            <a:endParaRPr lang="en-US" sz="2400" dirty="0">
              <a:latin typeface="Times New Roman" panose="02020603050405020304" pitchFamily="18" charset="0"/>
              <a:cs typeface="Times New Roman" panose="02020603050405020304" pitchFamily="18" charset="0"/>
            </a:endParaRPr>
          </a:p>
          <a:p>
            <a:pPr>
              <a:spcAft>
                <a:spcPts val="600"/>
              </a:spcAft>
            </a:pPr>
            <a:r>
              <a:rPr lang="en-US" sz="2400" dirty="0" err="1">
                <a:latin typeface="Times New Roman" panose="02020603050405020304" pitchFamily="18" charset="0"/>
                <a:cs typeface="Times New Roman" panose="02020603050405020304" pitchFamily="18" charset="0"/>
              </a:rPr>
              <a:t>Ibzan</a:t>
            </a:r>
            <a:r>
              <a:rPr lang="en-US" sz="2400" dirty="0">
                <a:latin typeface="Times New Roman" panose="02020603050405020304" pitchFamily="18" charset="0"/>
                <a:cs typeface="Times New Roman" panose="02020603050405020304" pitchFamily="18" charset="0"/>
              </a:rPr>
              <a:t>* of Bethlehem, from the 	Tribe of Judah</a:t>
            </a:r>
          </a:p>
          <a:p>
            <a:pPr>
              <a:spcAft>
                <a:spcPts val="600"/>
              </a:spcAft>
            </a:pPr>
            <a:r>
              <a:rPr lang="en-US" sz="2400" dirty="0">
                <a:latin typeface="Times New Roman" panose="02020603050405020304" pitchFamily="18" charset="0"/>
                <a:cs typeface="Times New Roman" panose="02020603050405020304" pitchFamily="18" charset="0"/>
              </a:rPr>
              <a:t>Elon from the Tribe of Zebulun</a:t>
            </a:r>
          </a:p>
          <a:p>
            <a:pPr>
              <a:spcAft>
                <a:spcPts val="600"/>
              </a:spcAft>
            </a:pPr>
            <a:r>
              <a:rPr lang="en-US" sz="2400" dirty="0">
                <a:latin typeface="Times New Roman" panose="02020603050405020304" pitchFamily="18" charset="0"/>
                <a:cs typeface="Times New Roman" panose="02020603050405020304" pitchFamily="18" charset="0"/>
              </a:rPr>
              <a:t>Abdon from the Tribe of Ephraim</a:t>
            </a:r>
          </a:p>
          <a:p>
            <a:pPr>
              <a:spcAft>
                <a:spcPts val="600"/>
              </a:spcAft>
            </a:pPr>
            <a:r>
              <a:rPr lang="en-US" sz="2400" dirty="0">
                <a:latin typeface="Times New Roman" panose="02020603050405020304" pitchFamily="18" charset="0"/>
                <a:cs typeface="Times New Roman" panose="02020603050405020304" pitchFamily="18" charset="0"/>
              </a:rPr>
              <a:t>Samson from the Tribe of Dan</a:t>
            </a:r>
          </a:p>
          <a:p>
            <a:pPr>
              <a:spcAft>
                <a:spcPts val="600"/>
              </a:spcAft>
            </a:pPr>
            <a:r>
              <a:rPr lang="en-US" sz="2400" dirty="0">
                <a:latin typeface="Times New Roman" panose="02020603050405020304" pitchFamily="18" charset="0"/>
                <a:cs typeface="Times New Roman" panose="02020603050405020304" pitchFamily="18" charset="0"/>
              </a:rPr>
              <a:t>Eli, the High Priest of </a:t>
            </a:r>
            <a:r>
              <a:rPr lang="en-US" sz="2400" dirty="0" err="1">
                <a:latin typeface="Times New Roman" panose="02020603050405020304" pitchFamily="18" charset="0"/>
                <a:cs typeface="Times New Roman" panose="02020603050405020304" pitchFamily="18" charset="0"/>
              </a:rPr>
              <a:t>Shilo</a:t>
            </a:r>
            <a:endParaRPr lang="en-US" sz="2400" dirty="0">
              <a:latin typeface="Times New Roman" panose="020206030504050203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Samuel, the Prophet, a Levite	</a:t>
            </a:r>
          </a:p>
          <a:p>
            <a:pPr algn="ctr">
              <a:spcAft>
                <a:spcPts val="600"/>
              </a:spcAft>
            </a:pPr>
            <a:r>
              <a:rPr lang="en-US" sz="2400" i="1" dirty="0">
                <a:latin typeface="Times New Roman" panose="02020603050405020304" pitchFamily="18" charset="0"/>
                <a:cs typeface="Times New Roman" panose="02020603050405020304" pitchFamily="18" charset="0"/>
              </a:rPr>
              <a:t>*Also identified with Boaz, husband of Ruth</a:t>
            </a:r>
          </a:p>
        </p:txBody>
      </p:sp>
    </p:spTree>
    <p:extLst>
      <p:ext uri="{BB962C8B-B14F-4D97-AF65-F5344CB8AC3E}">
        <p14:creationId xmlns:p14="http://schemas.microsoft.com/office/powerpoint/2010/main" val="396993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Important Locations during </a:t>
            </a:r>
          </a:p>
          <a:p>
            <a:pPr algn="ctr"/>
            <a:r>
              <a:rPr lang="en-US" sz="4000" b="1" dirty="0">
                <a:latin typeface="Times New Roman" panose="02020603050405020304" pitchFamily="18" charset="0"/>
                <a:ea typeface="Times New Roman" panose="02020603050405020304" pitchFamily="18" charset="0"/>
              </a:rPr>
              <a:t>the time of the Judges:</a:t>
            </a:r>
            <a:endParaRPr lang="en-US" dirty="0">
              <a:latin typeface="Times New Roman" panose="02020603050405020304" pitchFamily="18" charset="0"/>
              <a:ea typeface="Times New Roman" panose="02020603050405020304" pitchFamily="18" charset="0"/>
            </a:endParaRPr>
          </a:p>
        </p:txBody>
      </p:sp>
      <p:sp>
        <p:nvSpPr>
          <p:cNvPr id="4" name="Rectangle 3"/>
          <p:cNvSpPr/>
          <p:nvPr/>
        </p:nvSpPr>
        <p:spPr>
          <a:xfrm>
            <a:off x="304800" y="1905000"/>
            <a:ext cx="8686800" cy="4247317"/>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Beersheba</a:t>
            </a:r>
          </a:p>
          <a:p>
            <a:r>
              <a:rPr lang="en-US" dirty="0">
                <a:latin typeface="Times New Roman" panose="02020603050405020304" pitchFamily="18" charset="0"/>
                <a:cs typeface="Times New Roman" panose="02020603050405020304" pitchFamily="18" charset="0"/>
              </a:rPr>
              <a:t>  - Established as the southern limit to the Promised Land		Judges 18</a:t>
            </a:r>
          </a:p>
          <a:p>
            <a:r>
              <a:rPr lang="en-US" b="1" dirty="0">
                <a:latin typeface="Times New Roman" panose="02020603050405020304" pitchFamily="18" charset="0"/>
                <a:cs typeface="Times New Roman" panose="02020603050405020304" pitchFamily="18" charset="0"/>
              </a:rPr>
              <a:t>Bethlehem</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 Burial place of </a:t>
            </a:r>
            <a:r>
              <a:rPr lang="en-US" dirty="0" err="1">
                <a:latin typeface="Times New Roman" panose="02020603050405020304" pitchFamily="18" charset="0"/>
                <a:cs typeface="Times New Roman" panose="02020603050405020304" pitchFamily="18" charset="0"/>
              </a:rPr>
              <a:t>Izban</a:t>
            </a:r>
            <a:r>
              <a:rPr lang="en-US" dirty="0">
                <a:latin typeface="Times New Roman" panose="02020603050405020304" pitchFamily="18" charset="0"/>
                <a:cs typeface="Times New Roman" panose="02020603050405020304" pitchFamily="18" charset="0"/>
              </a:rPr>
              <a:t>, 10th Judge				Judges 12:8-10</a:t>
            </a:r>
          </a:p>
          <a:p>
            <a:r>
              <a:rPr lang="en-US" dirty="0">
                <a:latin typeface="Times New Roman" panose="02020603050405020304" pitchFamily="18" charset="0"/>
                <a:cs typeface="Times New Roman" panose="02020603050405020304" pitchFamily="18" charset="0"/>
              </a:rPr>
              <a:t>  - Book of Ruth staged here					Ruth</a:t>
            </a:r>
          </a:p>
          <a:p>
            <a:r>
              <a:rPr lang="en-US" b="1" dirty="0">
                <a:latin typeface="Times New Roman" panose="02020603050405020304" pitchFamily="18" charset="0"/>
                <a:cs typeface="Times New Roman" panose="02020603050405020304" pitchFamily="18" charset="0"/>
              </a:rPr>
              <a:t>Beth </a:t>
            </a:r>
            <a:r>
              <a:rPr lang="en-US" b="1" dirty="0" err="1">
                <a:latin typeface="Times New Roman" panose="02020603050405020304" pitchFamily="18" charset="0"/>
                <a:cs typeface="Times New Roman" panose="02020603050405020304" pitchFamily="18" charset="0"/>
              </a:rPr>
              <a:t>Shean</a:t>
            </a:r>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 Tribe of Manasseh unable to expel Canaanites from here		Judges 1:27;17:16</a:t>
            </a:r>
          </a:p>
          <a:p>
            <a:r>
              <a:rPr lang="en-US" b="1" dirty="0">
                <a:latin typeface="Times New Roman" panose="02020603050405020304" pitchFamily="18" charset="0"/>
                <a:cs typeface="Times New Roman" panose="02020603050405020304" pitchFamily="18" charset="0"/>
              </a:rPr>
              <a:t>Dan (the city) </a:t>
            </a:r>
          </a:p>
          <a:p>
            <a:r>
              <a:rPr lang="en-US" dirty="0">
                <a:latin typeface="Times New Roman" panose="02020603050405020304" pitchFamily="18" charset="0"/>
                <a:cs typeface="Times New Roman" panose="02020603050405020304" pitchFamily="18" charset="0"/>
              </a:rPr>
              <a:t>  - Established as the northern limit of the Promised Land		Judges 18</a:t>
            </a:r>
          </a:p>
          <a:p>
            <a:r>
              <a:rPr lang="en-US" b="1" dirty="0">
                <a:latin typeface="Times New Roman" panose="02020603050405020304" pitchFamily="18" charset="0"/>
                <a:cs typeface="Times New Roman" panose="02020603050405020304" pitchFamily="18" charset="0"/>
              </a:rPr>
              <a:t>Hebron </a:t>
            </a:r>
          </a:p>
          <a:p>
            <a:r>
              <a:rPr lang="en-US" dirty="0">
                <a:latin typeface="Times New Roman" panose="02020603050405020304" pitchFamily="18" charset="0"/>
                <a:cs typeface="Times New Roman" panose="02020603050405020304" pitchFamily="18" charset="0"/>
              </a:rPr>
              <a:t>  - Captured by Joshua					Joshua 10</a:t>
            </a:r>
          </a:p>
          <a:p>
            <a:r>
              <a:rPr lang="en-US" dirty="0">
                <a:latin typeface="Times New Roman" panose="02020603050405020304" pitchFamily="18" charset="0"/>
                <a:cs typeface="Times New Roman" panose="02020603050405020304" pitchFamily="18" charset="0"/>
              </a:rPr>
              <a:t>  - City of Refuge						Joshua 20:7</a:t>
            </a:r>
          </a:p>
          <a:p>
            <a:r>
              <a:rPr lang="en-US" b="1" dirty="0">
                <a:latin typeface="Times New Roman" panose="02020603050405020304" pitchFamily="18" charset="0"/>
                <a:cs typeface="Times New Roman" panose="02020603050405020304" pitchFamily="18" charset="0"/>
              </a:rPr>
              <a:t>Jericho </a:t>
            </a:r>
          </a:p>
          <a:p>
            <a:r>
              <a:rPr lang="en-US" dirty="0">
                <a:latin typeface="Times New Roman" panose="02020603050405020304" pitchFamily="18" charset="0"/>
                <a:cs typeface="Times New Roman" panose="02020603050405020304" pitchFamily="18" charset="0"/>
              </a:rPr>
              <a:t>  - Joshua and the Israelites conquer				Joshua 2-6</a:t>
            </a:r>
          </a:p>
          <a:p>
            <a:r>
              <a:rPr lang="en-US" dirty="0">
                <a:latin typeface="Times New Roman" panose="02020603050405020304" pitchFamily="18" charset="0"/>
                <a:cs typeface="Times New Roman" panose="02020603050405020304" pitchFamily="18" charset="0"/>
              </a:rPr>
              <a:t>  -Joshua pronounced curse to anyone who rebuilds Jericho		Joshua 6:26</a:t>
            </a:r>
          </a:p>
        </p:txBody>
      </p:sp>
    </p:spTree>
    <p:extLst>
      <p:ext uri="{BB962C8B-B14F-4D97-AF65-F5344CB8AC3E}">
        <p14:creationId xmlns:p14="http://schemas.microsoft.com/office/powerpoint/2010/main" val="79985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Important Locations during </a:t>
            </a:r>
          </a:p>
          <a:p>
            <a:pPr algn="ctr"/>
            <a:r>
              <a:rPr lang="en-US" sz="4000" b="1" dirty="0">
                <a:latin typeface="Times New Roman" panose="02020603050405020304" pitchFamily="18" charset="0"/>
                <a:ea typeface="Times New Roman" panose="02020603050405020304" pitchFamily="18" charset="0"/>
              </a:rPr>
              <a:t>the time of the Judges:</a:t>
            </a:r>
            <a:endParaRPr lang="en-US" dirty="0">
              <a:latin typeface="Times New Roman" panose="02020603050405020304" pitchFamily="18" charset="0"/>
              <a:ea typeface="Times New Roman" panose="02020603050405020304" pitchFamily="18" charset="0"/>
            </a:endParaRPr>
          </a:p>
        </p:txBody>
      </p:sp>
      <p:sp>
        <p:nvSpPr>
          <p:cNvPr id="4" name="Rectangle 3"/>
          <p:cNvSpPr/>
          <p:nvPr/>
        </p:nvSpPr>
        <p:spPr>
          <a:xfrm>
            <a:off x="304800" y="1905000"/>
            <a:ext cx="8686800" cy="3970318"/>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Jordan River</a:t>
            </a:r>
          </a:p>
          <a:p>
            <a:r>
              <a:rPr lang="en-US" dirty="0">
                <a:latin typeface="Times New Roman" panose="02020603050405020304" pitchFamily="18" charset="0"/>
                <a:cs typeface="Times New Roman" panose="02020603050405020304" pitchFamily="18" charset="0"/>
              </a:rPr>
              <a:t>   - Israelites cross on dry ground into the Promised Land		Joshua 3-4</a:t>
            </a:r>
          </a:p>
          <a:p>
            <a:r>
              <a:rPr lang="en-US" b="1" dirty="0">
                <a:latin typeface="Times New Roman" panose="02020603050405020304" pitchFamily="18" charset="0"/>
                <a:cs typeface="Times New Roman" panose="02020603050405020304" pitchFamily="18" charset="0"/>
              </a:rPr>
              <a:t>Megiddo </a:t>
            </a:r>
          </a:p>
          <a:p>
            <a:r>
              <a:rPr lang="en-US" dirty="0">
                <a:latin typeface="Times New Roman" panose="02020603050405020304" pitchFamily="18" charset="0"/>
                <a:cs typeface="Times New Roman" panose="02020603050405020304" pitchFamily="18" charset="0"/>
              </a:rPr>
              <a:t>  - Conquered under Joshua					Joshua 12:21</a:t>
            </a:r>
          </a:p>
          <a:p>
            <a:r>
              <a:rPr lang="en-US" dirty="0">
                <a:latin typeface="Times New Roman" panose="02020603050405020304" pitchFamily="18" charset="0"/>
                <a:cs typeface="Times New Roman" panose="02020603050405020304" pitchFamily="18" charset="0"/>
              </a:rPr>
              <a:t>  - Battle of Deborah					Judges 5:19</a:t>
            </a:r>
          </a:p>
          <a:p>
            <a:r>
              <a:rPr lang="en-US" b="1" dirty="0">
                <a:latin typeface="Times New Roman" panose="02020603050405020304" pitchFamily="18" charset="0"/>
                <a:cs typeface="Times New Roman" panose="02020603050405020304" pitchFamily="18" charset="0"/>
              </a:rPr>
              <a:t>Mount Tabor </a:t>
            </a:r>
          </a:p>
          <a:p>
            <a:r>
              <a:rPr lang="en-US" dirty="0">
                <a:latin typeface="Times New Roman" panose="02020603050405020304" pitchFamily="18" charset="0"/>
                <a:cs typeface="Times New Roman" panose="02020603050405020304" pitchFamily="18" charset="0"/>
              </a:rPr>
              <a:t>  - Deborah and Barak meet here before defeating </a:t>
            </a:r>
            <a:r>
              <a:rPr lang="en-US" dirty="0" err="1">
                <a:latin typeface="Times New Roman" panose="02020603050405020304" pitchFamily="18" charset="0"/>
                <a:cs typeface="Times New Roman" panose="02020603050405020304" pitchFamily="18" charset="0"/>
              </a:rPr>
              <a:t>Sisera</a:t>
            </a:r>
            <a:r>
              <a:rPr lang="en-US" dirty="0">
                <a:latin typeface="Times New Roman" panose="02020603050405020304" pitchFamily="18" charset="0"/>
                <a:cs typeface="Times New Roman" panose="02020603050405020304" pitchFamily="18" charset="0"/>
              </a:rPr>
              <a:t>		Judges 4:6-17</a:t>
            </a:r>
          </a:p>
          <a:p>
            <a:r>
              <a:rPr lang="en-US" b="1" dirty="0">
                <a:latin typeface="Times New Roman" panose="02020603050405020304" pitchFamily="18" charset="0"/>
                <a:cs typeface="Times New Roman" panose="02020603050405020304" pitchFamily="18" charset="0"/>
              </a:rPr>
              <a:t>Plain of Esdraelon </a:t>
            </a:r>
          </a:p>
          <a:p>
            <a:r>
              <a:rPr lang="en-US" dirty="0">
                <a:latin typeface="Times New Roman" panose="02020603050405020304" pitchFamily="18" charset="0"/>
                <a:cs typeface="Times New Roman" panose="02020603050405020304" pitchFamily="18" charset="0"/>
              </a:rPr>
              <a:t>  - Gideon &amp; 300 men victorious				Judges 7</a:t>
            </a:r>
          </a:p>
          <a:p>
            <a:r>
              <a:rPr lang="en-US" b="1" dirty="0" err="1">
                <a:latin typeface="Times New Roman" panose="02020603050405020304" pitchFamily="18" charset="0"/>
                <a:cs typeface="Times New Roman" panose="02020603050405020304" pitchFamily="18" charset="0"/>
              </a:rPr>
              <a:t>Shechem</a:t>
            </a:r>
            <a:r>
              <a:rPr lang="en-US" b="1"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 Israelites carry Joseph’s bones to be buried here	Gen. 50:25; Joshua 24:32</a:t>
            </a:r>
          </a:p>
          <a:p>
            <a:r>
              <a:rPr lang="en-US" dirty="0">
                <a:latin typeface="Times New Roman" panose="02020603050405020304" pitchFamily="18" charset="0"/>
                <a:cs typeface="Times New Roman" panose="02020603050405020304" pitchFamily="18" charset="0"/>
              </a:rPr>
              <a:t>  - City of Refuge						Joshua 20:7; 21:21</a:t>
            </a:r>
          </a:p>
          <a:p>
            <a:r>
              <a:rPr lang="en-US" dirty="0">
                <a:latin typeface="Times New Roman" panose="02020603050405020304" pitchFamily="18" charset="0"/>
                <a:cs typeface="Times New Roman" panose="02020603050405020304" pitchFamily="18" charset="0"/>
              </a:rPr>
              <a:t>  - Site of Joshua’s farewell address				Joshua 24:15</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Abimelich</a:t>
            </a:r>
            <a:r>
              <a:rPr lang="en-US" dirty="0">
                <a:latin typeface="Times New Roman" panose="02020603050405020304" pitchFamily="18" charset="0"/>
                <a:cs typeface="Times New Roman" panose="02020603050405020304" pitchFamily="18" charset="0"/>
              </a:rPr>
              <a:t>, son of Gideon, tried to establish himself as king	Judges 9</a:t>
            </a:r>
          </a:p>
        </p:txBody>
      </p:sp>
    </p:spTree>
    <p:extLst>
      <p:ext uri="{BB962C8B-B14F-4D97-AF65-F5344CB8AC3E}">
        <p14:creationId xmlns:p14="http://schemas.microsoft.com/office/powerpoint/2010/main" val="298714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120032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Time Line of the Bible </a:t>
            </a:r>
          </a:p>
          <a:p>
            <a:pPr algn="ctr"/>
            <a:r>
              <a:rPr lang="en-US" sz="3200" dirty="0">
                <a:latin typeface="Times New Roman" panose="02020603050405020304" pitchFamily="18" charset="0"/>
                <a:ea typeface="Times New Roman" panose="02020603050405020304" pitchFamily="18" charset="0"/>
              </a:rPr>
              <a:t>(All Dates BCE, many dates approximate)</a:t>
            </a:r>
            <a:endParaRPr lang="en-US" sz="2400" dirty="0">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2133600"/>
            <a:ext cx="8582025" cy="3057525"/>
          </a:xfrm>
          <a:prstGeom prst="rect">
            <a:avLst/>
          </a:prstGeom>
        </p:spPr>
      </p:pic>
    </p:spTree>
    <p:extLst>
      <p:ext uri="{BB962C8B-B14F-4D97-AF65-F5344CB8AC3E}">
        <p14:creationId xmlns:p14="http://schemas.microsoft.com/office/powerpoint/2010/main" val="291281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1692771"/>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Pharaoh </a:t>
            </a:r>
            <a:r>
              <a:rPr lang="en-US" sz="4000" b="1" dirty="0" err="1">
                <a:latin typeface="Times New Roman" panose="02020603050405020304" pitchFamily="18" charset="0"/>
                <a:ea typeface="Times New Roman" panose="02020603050405020304" pitchFamily="18" charset="0"/>
              </a:rPr>
              <a:t>Merneptah’s</a:t>
            </a:r>
            <a:r>
              <a:rPr lang="en-US" sz="4000" b="1"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(1213-1203 BCE) </a:t>
            </a:r>
          </a:p>
          <a:p>
            <a:pPr algn="ctr"/>
            <a:r>
              <a:rPr lang="en-US" sz="3200" b="1" dirty="0">
                <a:latin typeface="Times New Roman" panose="02020603050405020304" pitchFamily="18" charset="0"/>
                <a:ea typeface="Times New Roman" panose="02020603050405020304" pitchFamily="18" charset="0"/>
              </a:rPr>
              <a:t>victory stele mentions Israel for the </a:t>
            </a:r>
          </a:p>
          <a:p>
            <a:pPr algn="ctr"/>
            <a:r>
              <a:rPr lang="en-US" sz="3200" b="1" dirty="0">
                <a:latin typeface="Times New Roman" panose="02020603050405020304" pitchFamily="18" charset="0"/>
                <a:ea typeface="Times New Roman" panose="02020603050405020304" pitchFamily="18" charset="0"/>
              </a:rPr>
              <a:t>first time in non-biblical history</a:t>
            </a:r>
            <a:endParaRPr lang="en-US" b="1" dirty="0">
              <a:latin typeface="Times New Roman" panose="02020603050405020304" pitchFamily="18" charset="0"/>
              <a:ea typeface="Times New Roman" panose="02020603050405020304" pitchFamily="18" charset="0"/>
            </a:endParaRPr>
          </a:p>
        </p:txBody>
      </p:sp>
      <p:pic>
        <p:nvPicPr>
          <p:cNvPr id="40962" name="Picture 2" descr="https://upload.wikimedia.org/wikipedia/commons/c/c4/Merneptah_Israel_Stele_Cairo.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67509" y="2087135"/>
            <a:ext cx="3008980" cy="45422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50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The Birth of a Nation: </a:t>
            </a:r>
          </a:p>
          <a:p>
            <a:pPr algn="ctr"/>
            <a:r>
              <a:rPr lang="en-US" sz="4000" b="1" dirty="0">
                <a:latin typeface="Times New Roman" panose="02020603050405020304" pitchFamily="18" charset="0"/>
                <a:ea typeface="Times New Roman" panose="02020603050405020304" pitchFamily="18" charset="0"/>
              </a:rPr>
              <a:t>Kingdom of Israel</a:t>
            </a:r>
            <a:endParaRPr lang="en-US" dirty="0">
              <a:latin typeface="Times New Roman" panose="02020603050405020304" pitchFamily="18" charset="0"/>
              <a:ea typeface="Times New Roman" panose="02020603050405020304" pitchFamily="18" charset="0"/>
            </a:endParaRPr>
          </a:p>
        </p:txBody>
      </p:sp>
      <p:sp>
        <p:nvSpPr>
          <p:cNvPr id="4" name="Rectangle 3"/>
          <p:cNvSpPr/>
          <p:nvPr/>
        </p:nvSpPr>
        <p:spPr>
          <a:xfrm>
            <a:off x="228600" y="2209800"/>
            <a:ext cx="8686800" cy="4031873"/>
          </a:xfrm>
          <a:prstGeom prst="rect">
            <a:avLst/>
          </a:prstGeom>
        </p:spPr>
        <p:txBody>
          <a:bodyPr wrap="square">
            <a:spAutoFit/>
          </a:bodyPr>
          <a:lstStyle/>
          <a:p>
            <a:pPr>
              <a:spcAft>
                <a:spcPts val="1200"/>
              </a:spcAft>
            </a:pPr>
            <a:r>
              <a:rPr lang="en-US" sz="3200" dirty="0">
                <a:latin typeface="Times New Roman" panose="02020603050405020304" pitchFamily="18" charset="0"/>
                <a:cs typeface="Times New Roman" panose="02020603050405020304" pitchFamily="18" charset="0"/>
              </a:rPr>
              <a:t>	In 1051 BCE the Tribes of Israel ask for a king, and Samuel anoints Saul, from the tribe of Benjamin, king. This makes Israel, for the first time, a centralized state. His kingdom was significantly smaller than the lands allotted to the 12 tribes, as their occupation had been less than successful. Saul’s reign was plagued by wars, often with the Philistines to the west.</a:t>
            </a:r>
          </a:p>
        </p:txBody>
      </p:sp>
    </p:spTree>
    <p:extLst>
      <p:ext uri="{BB962C8B-B14F-4D97-AF65-F5344CB8AC3E}">
        <p14:creationId xmlns:p14="http://schemas.microsoft.com/office/powerpoint/2010/main" val="68559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5181600" y="1066800"/>
            <a:ext cx="35813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Map of Saul’s Kingdom</a:t>
            </a:r>
            <a:endParaRPr lang="en-US" b="1" dirty="0">
              <a:latin typeface="Times New Roman" panose="02020603050405020304" pitchFamily="18" charset="0"/>
              <a:ea typeface="Times New Roman" panose="02020603050405020304" pitchFamily="18" charset="0"/>
            </a:endParaRPr>
          </a:p>
        </p:txBody>
      </p:sp>
      <p:pic>
        <p:nvPicPr>
          <p:cNvPr id="48130" name="Picture 2" descr="http://www.bible-history.com/maps/images/1_samuel_kingdom_saul.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308280"/>
            <a:ext cx="4114800" cy="62414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65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Important Locations during </a:t>
            </a:r>
          </a:p>
          <a:p>
            <a:pPr algn="ctr"/>
            <a:r>
              <a:rPr lang="en-US" sz="4000" b="1" dirty="0">
                <a:latin typeface="Times New Roman" panose="02020603050405020304" pitchFamily="18" charset="0"/>
                <a:ea typeface="Times New Roman" panose="02020603050405020304" pitchFamily="18" charset="0"/>
              </a:rPr>
              <a:t>the Reign of Saul</a:t>
            </a:r>
            <a:endParaRPr lang="en-US" dirty="0">
              <a:latin typeface="Times New Roman" panose="02020603050405020304" pitchFamily="18" charset="0"/>
              <a:ea typeface="Times New Roman" panose="02020603050405020304" pitchFamily="18" charset="0"/>
            </a:endParaRPr>
          </a:p>
        </p:txBody>
      </p:sp>
      <p:sp>
        <p:nvSpPr>
          <p:cNvPr id="4" name="Rectangle 3"/>
          <p:cNvSpPr/>
          <p:nvPr/>
        </p:nvSpPr>
        <p:spPr>
          <a:xfrm>
            <a:off x="228600" y="2209800"/>
            <a:ext cx="8686800" cy="4308872"/>
          </a:xfrm>
          <a:prstGeom prst="rect">
            <a:avLst/>
          </a:prstGeom>
        </p:spPr>
        <p:txBody>
          <a:bodyPr wrap="square">
            <a:spAutoFit/>
          </a:bodyPr>
          <a:lstStyle/>
          <a:p>
            <a:pPr>
              <a:spcAft>
                <a:spcPts val="1200"/>
              </a:spcAft>
            </a:pPr>
            <a:r>
              <a:rPr lang="en-US" sz="3200" b="1" dirty="0" err="1">
                <a:latin typeface="Times New Roman" panose="02020603050405020304" pitchFamily="18" charset="0"/>
                <a:cs typeface="Times New Roman" panose="02020603050405020304" pitchFamily="18" charset="0"/>
              </a:rPr>
              <a:t>Gibea</a:t>
            </a:r>
            <a:r>
              <a:rPr lang="en-US" sz="3200" dirty="0">
                <a:latin typeface="Times New Roman" panose="02020603050405020304" pitchFamily="18" charset="0"/>
                <a:cs typeface="Times New Roman" panose="02020603050405020304" pitchFamily="18" charset="0"/>
              </a:rPr>
              <a:t> (10 miles NE of Bethlehem) - Saul born</a:t>
            </a:r>
          </a:p>
          <a:p>
            <a:pPr>
              <a:spcAft>
                <a:spcPts val="1200"/>
              </a:spcAft>
            </a:pPr>
            <a:r>
              <a:rPr lang="en-US" sz="3200" b="1" dirty="0">
                <a:latin typeface="Times New Roman" panose="02020603050405020304" pitchFamily="18" charset="0"/>
                <a:cs typeface="Times New Roman" panose="02020603050405020304" pitchFamily="18" charset="0"/>
              </a:rPr>
              <a:t>Gilgal</a:t>
            </a:r>
            <a:r>
              <a:rPr lang="en-US" sz="3200" dirty="0">
                <a:latin typeface="Times New Roman" panose="02020603050405020304" pitchFamily="18" charset="0"/>
                <a:cs typeface="Times New Roman" panose="02020603050405020304" pitchFamily="18" charset="0"/>
              </a:rPr>
              <a:t> - Samuel commissions Saul as king</a:t>
            </a:r>
          </a:p>
          <a:p>
            <a:pPr>
              <a:spcAft>
                <a:spcPts val="1200"/>
              </a:spcAft>
            </a:pPr>
            <a:r>
              <a:rPr lang="en-US" sz="3200" dirty="0">
                <a:latin typeface="Times New Roman" panose="02020603050405020304" pitchFamily="18" charset="0"/>
                <a:cs typeface="Times New Roman" panose="02020603050405020304" pitchFamily="18" charset="0"/>
              </a:rPr>
              <a:t>Ark of the Covenant at </a:t>
            </a:r>
            <a:r>
              <a:rPr lang="en-US" sz="3200" b="1" dirty="0" err="1">
                <a:latin typeface="Times New Roman" panose="02020603050405020304" pitchFamily="18" charset="0"/>
                <a:cs typeface="Times New Roman" panose="02020603050405020304" pitchFamily="18" charset="0"/>
              </a:rPr>
              <a:t>Kiriath-jearim</a:t>
            </a:r>
            <a:r>
              <a:rPr lang="en-US" sz="3200" dirty="0">
                <a:latin typeface="Times New Roman" panose="02020603050405020304" pitchFamily="18" charset="0"/>
                <a:cs typeface="Times New Roman" panose="02020603050405020304" pitchFamily="18" charset="0"/>
              </a:rPr>
              <a:t> (NW of 	Jerusalem)</a:t>
            </a:r>
          </a:p>
          <a:p>
            <a:pPr>
              <a:spcAft>
                <a:spcPts val="1200"/>
              </a:spcAft>
            </a:pPr>
            <a:r>
              <a:rPr lang="en-US" sz="3200" dirty="0">
                <a:latin typeface="Times New Roman" panose="02020603050405020304" pitchFamily="18" charset="0"/>
                <a:cs typeface="Times New Roman" panose="02020603050405020304" pitchFamily="18" charset="0"/>
              </a:rPr>
              <a:t>Tent of Meeting at </a:t>
            </a:r>
            <a:r>
              <a:rPr lang="en-US" sz="3200" b="1" dirty="0">
                <a:latin typeface="Times New Roman" panose="02020603050405020304" pitchFamily="18" charset="0"/>
                <a:cs typeface="Times New Roman" panose="02020603050405020304" pitchFamily="18" charset="0"/>
              </a:rPr>
              <a:t>Nob</a:t>
            </a:r>
            <a:r>
              <a:rPr lang="en-US" sz="3200" dirty="0">
                <a:latin typeface="Times New Roman" panose="02020603050405020304" pitchFamily="18" charset="0"/>
                <a:cs typeface="Times New Roman" panose="02020603050405020304" pitchFamily="18" charset="0"/>
              </a:rPr>
              <a:t> (Near Jerusalem)</a:t>
            </a:r>
          </a:p>
          <a:p>
            <a:r>
              <a:rPr lang="en-US" sz="3200" b="1" dirty="0">
                <a:latin typeface="Times New Roman" panose="02020603050405020304" pitchFamily="18" charset="0"/>
                <a:cs typeface="Times New Roman" panose="02020603050405020304" pitchFamily="18" charset="0"/>
              </a:rPr>
              <a:t>Mt. </a:t>
            </a:r>
            <a:r>
              <a:rPr lang="en-US" sz="3200" b="1" dirty="0" err="1">
                <a:latin typeface="Times New Roman" panose="02020603050405020304" pitchFamily="18" charset="0"/>
                <a:cs typeface="Times New Roman" panose="02020603050405020304" pitchFamily="18" charset="0"/>
              </a:rPr>
              <a:t>Gilboa</a:t>
            </a:r>
            <a:r>
              <a:rPr lang="en-US" sz="3200" dirty="0">
                <a:latin typeface="Times New Roman" panose="02020603050405020304" pitchFamily="18" charset="0"/>
                <a:cs typeface="Times New Roman" panose="02020603050405020304" pitchFamily="18" charset="0"/>
              </a:rPr>
              <a:t>, near Beth </a:t>
            </a:r>
            <a:r>
              <a:rPr lang="en-US" sz="3200" dirty="0" err="1">
                <a:latin typeface="Times New Roman" panose="02020603050405020304" pitchFamily="18" charset="0"/>
                <a:cs typeface="Times New Roman" panose="02020603050405020304" pitchFamily="18" charset="0"/>
              </a:rPr>
              <a:t>Shean</a:t>
            </a: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   - Saul kills himself 			1 Samuel 31:3-13</a:t>
            </a:r>
          </a:p>
        </p:txBody>
      </p:sp>
    </p:spTree>
    <p:extLst>
      <p:ext uri="{BB962C8B-B14F-4D97-AF65-F5344CB8AC3E}">
        <p14:creationId xmlns:p14="http://schemas.microsoft.com/office/powerpoint/2010/main" val="221688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35035" cy="954107"/>
          </a:xfrm>
          <a:prstGeom prst="rect">
            <a:avLst/>
          </a:prstGeom>
        </p:spPr>
        <p:txBody>
          <a:bodyPr wrap="square">
            <a:spAutoFit/>
          </a:bodyPr>
          <a:lstStyle/>
          <a:p>
            <a:pPr algn="ctr"/>
            <a:r>
              <a:rPr lang="en-US" sz="3200" b="1" dirty="0">
                <a:latin typeface="Times New Roman" panose="02020603050405020304" pitchFamily="18" charset="0"/>
                <a:ea typeface="Times New Roman" panose="02020603050405020304" pitchFamily="18" charset="0"/>
              </a:rPr>
              <a:t>Hymn: “We’re Marching to Zion” (UMH #733)</a:t>
            </a:r>
          </a:p>
          <a:p>
            <a:pPr algn="ctr"/>
            <a:r>
              <a:rPr lang="en-US" sz="2400" b="1" i="1" dirty="0">
                <a:latin typeface="Times New Roman" panose="02020603050405020304" pitchFamily="18" charset="0"/>
                <a:ea typeface="Times New Roman" panose="02020603050405020304" pitchFamily="18" charset="0"/>
              </a:rPr>
              <a:t>Text: Isaac Watts; refrain by Robert Lowry; Music: Robert Lowry </a:t>
            </a:r>
          </a:p>
        </p:txBody>
      </p:sp>
      <p:sp>
        <p:nvSpPr>
          <p:cNvPr id="8" name="Rectangle 7"/>
          <p:cNvSpPr/>
          <p:nvPr/>
        </p:nvSpPr>
        <p:spPr>
          <a:xfrm>
            <a:off x="304800" y="1447800"/>
            <a:ext cx="8677835" cy="5447645"/>
          </a:xfrm>
          <a:prstGeom prst="rect">
            <a:avLst/>
          </a:prstGeom>
        </p:spPr>
        <p:txBody>
          <a:bodyPr wrap="square">
            <a:spAutoFit/>
          </a:bodyPr>
          <a:lstStyle/>
          <a:p>
            <a:r>
              <a:rPr lang="en-US" sz="2800" b="1" i="1" dirty="0">
                <a:latin typeface="Times New Roman" panose="02020603050405020304" pitchFamily="18" charset="0"/>
                <a:cs typeface="Times New Roman" panose="02020603050405020304" pitchFamily="18" charset="0"/>
              </a:rPr>
              <a:t>Verse 3</a:t>
            </a:r>
          </a:p>
          <a:p>
            <a:r>
              <a:rPr lang="en-US" sz="2800" dirty="0">
                <a:latin typeface="Times New Roman" panose="02020603050405020304" pitchFamily="18" charset="0"/>
                <a:cs typeface="Times New Roman" panose="02020603050405020304" pitchFamily="18" charset="0"/>
              </a:rPr>
              <a:t>The hill of Zion yields a thousand sacred sweets </a:t>
            </a:r>
          </a:p>
          <a:p>
            <a:r>
              <a:rPr lang="en-US" sz="2800" dirty="0">
                <a:latin typeface="Times New Roman" panose="02020603050405020304" pitchFamily="18" charset="0"/>
                <a:cs typeface="Times New Roman" panose="02020603050405020304" pitchFamily="18" charset="0"/>
              </a:rPr>
              <a:t>before we reach the heavenly fields, before we reach the heavenly fields, or walk the golden streets, or walk the golden streets. </a:t>
            </a:r>
          </a:p>
          <a:p>
            <a:r>
              <a:rPr lang="en-US" sz="2800" b="1" i="1" dirty="0">
                <a:latin typeface="Times New Roman" panose="02020603050405020304" pitchFamily="18" charset="0"/>
                <a:cs typeface="Times New Roman" panose="02020603050405020304" pitchFamily="18" charset="0"/>
              </a:rPr>
              <a:t>(Refrain) </a:t>
            </a:r>
          </a:p>
          <a:p>
            <a:r>
              <a:rPr lang="en-US" sz="1050" dirty="0">
                <a:latin typeface="Times New Roman" panose="02020603050405020304" pitchFamily="18" charset="0"/>
                <a:cs typeface="Times New Roman" panose="02020603050405020304" pitchFamily="18" charset="0"/>
              </a:rPr>
              <a:t> </a:t>
            </a:r>
          </a:p>
          <a:p>
            <a:r>
              <a:rPr lang="en-US" sz="2800" b="1" i="1" dirty="0">
                <a:latin typeface="Times New Roman" panose="02020603050405020304" pitchFamily="18" charset="0"/>
                <a:cs typeface="Times New Roman" panose="02020603050405020304" pitchFamily="18" charset="0"/>
              </a:rPr>
              <a:t>Verse 4</a:t>
            </a:r>
          </a:p>
          <a:p>
            <a:r>
              <a:rPr lang="en-US" sz="2800" dirty="0">
                <a:latin typeface="Times New Roman" panose="02020603050405020304" pitchFamily="18" charset="0"/>
                <a:cs typeface="Times New Roman" panose="02020603050405020304" pitchFamily="18" charset="0"/>
              </a:rPr>
              <a:t>Then let our songs abound, and every tear be dry; </a:t>
            </a:r>
          </a:p>
          <a:p>
            <a:r>
              <a:rPr lang="en-US" sz="2800" dirty="0">
                <a:latin typeface="Times New Roman" panose="02020603050405020304" pitchFamily="18" charset="0"/>
                <a:cs typeface="Times New Roman" panose="02020603050405020304" pitchFamily="18" charset="0"/>
              </a:rPr>
              <a:t>we're marching through Emmanuel's ground, we're marching through Emmanuel's ground, to fairer worlds on high, to fairer worlds on high. </a:t>
            </a:r>
          </a:p>
          <a:p>
            <a:r>
              <a:rPr lang="en-US" sz="2800" b="1" i="1" dirty="0">
                <a:latin typeface="Times New Roman" panose="02020603050405020304" pitchFamily="18" charset="0"/>
                <a:cs typeface="Times New Roman" panose="02020603050405020304" pitchFamily="18" charset="0"/>
              </a:rPr>
              <a:t>(Refrain)</a:t>
            </a:r>
          </a:p>
        </p:txBody>
      </p:sp>
    </p:spTree>
    <p:extLst>
      <p:ext uri="{BB962C8B-B14F-4D97-AF65-F5344CB8AC3E}">
        <p14:creationId xmlns:p14="http://schemas.microsoft.com/office/powerpoint/2010/main" val="141312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5181600" y="1066800"/>
            <a:ext cx="3581399" cy="2554545"/>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Map of Saul’s Kingdom </a:t>
            </a:r>
          </a:p>
          <a:p>
            <a:pPr algn="ctr"/>
            <a:r>
              <a:rPr lang="en-US" sz="4000" i="1" dirty="0">
                <a:latin typeface="Times New Roman" panose="02020603050405020304" pitchFamily="18" charset="0"/>
                <a:ea typeface="Times New Roman" panose="02020603050405020304" pitchFamily="18" charset="0"/>
              </a:rPr>
              <a:t>with important locations</a:t>
            </a:r>
            <a:endParaRPr lang="en-US" i="1" dirty="0">
              <a:latin typeface="Times New Roman" panose="02020603050405020304" pitchFamily="18" charset="0"/>
              <a:ea typeface="Times New Roman" panose="02020603050405020304" pitchFamily="18" charset="0"/>
            </a:endParaRPr>
          </a:p>
        </p:txBody>
      </p:sp>
      <p:pic>
        <p:nvPicPr>
          <p:cNvPr id="50178" name="Picture 2" descr="Map of the Kingdom of Sau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48423" y="228600"/>
            <a:ext cx="3918777" cy="63431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88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Capitols of the </a:t>
            </a:r>
          </a:p>
          <a:p>
            <a:pPr algn="ctr"/>
            <a:r>
              <a:rPr lang="en-US" sz="4000" b="1" dirty="0">
                <a:latin typeface="Times New Roman" panose="02020603050405020304" pitchFamily="18" charset="0"/>
                <a:ea typeface="Times New Roman" panose="02020603050405020304" pitchFamily="18" charset="0"/>
              </a:rPr>
              <a:t>United Kingdom of Israel</a:t>
            </a:r>
            <a:endParaRPr lang="en-US" dirty="0">
              <a:latin typeface="Times New Roman" panose="02020603050405020304" pitchFamily="18" charset="0"/>
              <a:ea typeface="Times New Roman" panose="02020603050405020304" pitchFamily="18" charset="0"/>
            </a:endParaRPr>
          </a:p>
        </p:txBody>
      </p:sp>
      <p:sp>
        <p:nvSpPr>
          <p:cNvPr id="4" name="Rectangle 3"/>
          <p:cNvSpPr/>
          <p:nvPr/>
        </p:nvSpPr>
        <p:spPr>
          <a:xfrm>
            <a:off x="228600" y="1981200"/>
            <a:ext cx="8686800" cy="4493538"/>
          </a:xfrm>
          <a:prstGeom prst="rect">
            <a:avLst/>
          </a:prstGeom>
        </p:spPr>
        <p:txBody>
          <a:bodyPr wrap="square">
            <a:spAutoFit/>
          </a:bodyPr>
          <a:lstStyle/>
          <a:p>
            <a:pPr marL="457200" indent="-457200">
              <a:spcAft>
                <a:spcPts val="12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United Kingdom under Saul: </a:t>
            </a:r>
            <a:r>
              <a:rPr lang="en-US" sz="3200" dirty="0" err="1">
                <a:latin typeface="Times New Roman" panose="02020603050405020304" pitchFamily="18" charset="0"/>
                <a:cs typeface="Times New Roman" panose="02020603050405020304" pitchFamily="18" charset="0"/>
              </a:rPr>
              <a:t>Gibeah</a:t>
            </a:r>
            <a:r>
              <a:rPr lang="en-US" sz="3200" dirty="0">
                <a:latin typeface="Times New Roman" panose="02020603050405020304" pitchFamily="18" charset="0"/>
                <a:cs typeface="Times New Roman" panose="02020603050405020304" pitchFamily="18" charset="0"/>
              </a:rPr>
              <a:t>, 10 miles NE of Bethlehem</a:t>
            </a:r>
          </a:p>
          <a:p>
            <a:pPr marL="457200" indent="-457200">
              <a:spcAft>
                <a:spcPts val="12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Northern Kingdom Israel under </a:t>
            </a:r>
            <a:r>
              <a:rPr lang="en-US" sz="3200" dirty="0" err="1">
                <a:latin typeface="Times New Roman" panose="02020603050405020304" pitchFamily="18" charset="0"/>
                <a:cs typeface="Times New Roman" panose="02020603050405020304" pitchFamily="18" charset="0"/>
              </a:rPr>
              <a:t>Ish-Bosheth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Mahanaim</a:t>
            </a:r>
            <a:r>
              <a:rPr lang="en-US" sz="3200" dirty="0">
                <a:latin typeface="Times New Roman" panose="02020603050405020304" pitchFamily="18" charset="0"/>
                <a:cs typeface="Times New Roman" panose="02020603050405020304" pitchFamily="18" charset="0"/>
              </a:rPr>
              <a:t>, east of Jordan River</a:t>
            </a:r>
          </a:p>
          <a:p>
            <a:pPr marL="457200" indent="-457200">
              <a:spcAft>
                <a:spcPts val="12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Southern Kingdom Judah under David: Hebron: 6 miles south of Bethlehem</a:t>
            </a:r>
          </a:p>
          <a:p>
            <a:pPr marL="457200" indent="-457200">
              <a:spcAft>
                <a:spcPts val="1200"/>
              </a:spcAf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United Kingdom Israel under David: Jerusalem (established in 1000 BCE)</a:t>
            </a:r>
          </a:p>
        </p:txBody>
      </p:sp>
    </p:spTree>
    <p:extLst>
      <p:ext uri="{BB962C8B-B14F-4D97-AF65-F5344CB8AC3E}">
        <p14:creationId xmlns:p14="http://schemas.microsoft.com/office/powerpoint/2010/main" val="245722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David:</a:t>
            </a:r>
          </a:p>
          <a:p>
            <a:pPr algn="ctr"/>
            <a:r>
              <a:rPr lang="en-US" sz="4000" b="1" dirty="0">
                <a:latin typeface="Times New Roman" panose="02020603050405020304" pitchFamily="18" charset="0"/>
                <a:ea typeface="Times New Roman" panose="02020603050405020304" pitchFamily="18" charset="0"/>
              </a:rPr>
              <a:t>The Great King of Israel</a:t>
            </a:r>
            <a:endParaRPr lang="en-US" dirty="0">
              <a:latin typeface="Times New Roman" panose="02020603050405020304" pitchFamily="18" charset="0"/>
              <a:ea typeface="Times New Roman" panose="02020603050405020304" pitchFamily="18" charset="0"/>
            </a:endParaRPr>
          </a:p>
        </p:txBody>
      </p:sp>
      <p:sp>
        <p:nvSpPr>
          <p:cNvPr id="4" name="Rectangle 3"/>
          <p:cNvSpPr/>
          <p:nvPr/>
        </p:nvSpPr>
        <p:spPr>
          <a:xfrm>
            <a:off x="228600" y="1981200"/>
            <a:ext cx="8686800" cy="4185761"/>
          </a:xfrm>
          <a:prstGeom prst="rect">
            <a:avLst/>
          </a:prstGeom>
        </p:spPr>
        <p:txBody>
          <a:bodyPr wrap="square">
            <a:spAutoFit/>
          </a:bodyPr>
          <a:lstStyle/>
          <a:p>
            <a:pPr>
              <a:spcAft>
                <a:spcPts val="1200"/>
              </a:spcAft>
            </a:pPr>
            <a:r>
              <a:rPr lang="en-US" sz="3200" b="1" u="sng" dirty="0">
                <a:latin typeface="Times New Roman" panose="02020603050405020304" pitchFamily="18" charset="0"/>
                <a:cs typeface="Times New Roman" panose="02020603050405020304" pitchFamily="18" charset="0"/>
              </a:rPr>
              <a:t>BCE</a:t>
            </a:r>
            <a:r>
              <a:rPr lang="en-US" sz="3200" b="1" dirty="0">
                <a:latin typeface="Times New Roman" panose="02020603050405020304" pitchFamily="18" charset="0"/>
                <a:cs typeface="Times New Roman" panose="02020603050405020304" pitchFamily="18" charset="0"/>
              </a:rPr>
              <a:t>:	</a:t>
            </a:r>
            <a:r>
              <a:rPr lang="en-US" sz="3200" b="1" u="sng" dirty="0">
                <a:latin typeface="Times New Roman" panose="02020603050405020304" pitchFamily="18" charset="0"/>
                <a:cs typeface="Times New Roman" panose="02020603050405020304" pitchFamily="18" charset="0"/>
              </a:rPr>
              <a:t>Event</a:t>
            </a:r>
            <a:r>
              <a:rPr lang="en-US" sz="3200" b="1" dirty="0">
                <a:latin typeface="Times New Roman" panose="02020603050405020304" pitchFamily="18" charset="0"/>
                <a:cs typeface="Times New Roman" panose="02020603050405020304" pitchFamily="18" charset="0"/>
              </a:rPr>
              <a:t>:					</a:t>
            </a:r>
            <a:r>
              <a:rPr lang="en-US" sz="3200" b="1" u="sng" dirty="0">
                <a:latin typeface="Times New Roman" panose="02020603050405020304" pitchFamily="18" charset="0"/>
                <a:cs typeface="Times New Roman" panose="02020603050405020304" pitchFamily="18" charset="0"/>
              </a:rPr>
              <a:t>Age</a:t>
            </a:r>
            <a:r>
              <a:rPr lang="en-US" sz="3200" b="1"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1040		Born						  0</a:t>
            </a:r>
          </a:p>
          <a:p>
            <a:r>
              <a:rPr lang="en-US" sz="3200" dirty="0">
                <a:latin typeface="Times New Roman" panose="02020603050405020304" pitchFamily="18" charset="0"/>
                <a:cs typeface="Times New Roman" panose="02020603050405020304" pitchFamily="18" charset="0"/>
              </a:rPr>
              <a:t>1030?	Anointed by Samuel to be king	10?</a:t>
            </a:r>
          </a:p>
          <a:p>
            <a:r>
              <a:rPr lang="en-US" sz="3200" dirty="0">
                <a:latin typeface="Times New Roman" panose="02020603050405020304" pitchFamily="18" charset="0"/>
                <a:cs typeface="Times New Roman" panose="02020603050405020304" pitchFamily="18" charset="0"/>
              </a:rPr>
              <a:t>1025?	Fights Goliath				15?</a:t>
            </a:r>
          </a:p>
          <a:p>
            <a:r>
              <a:rPr lang="en-US" sz="3200" dirty="0">
                <a:latin typeface="Times New Roman" panose="02020603050405020304" pitchFamily="18" charset="0"/>
                <a:cs typeface="Times New Roman" panose="02020603050405020304" pitchFamily="18" charset="0"/>
              </a:rPr>
              <a:t>1020?	Saul’s court &amp; Army			20?</a:t>
            </a:r>
          </a:p>
          <a:p>
            <a:r>
              <a:rPr lang="en-US" sz="3200" dirty="0">
                <a:latin typeface="Times New Roman" panose="02020603050405020304" pitchFamily="18" charset="0"/>
                <a:cs typeface="Times New Roman" panose="02020603050405020304" pitchFamily="18" charset="0"/>
              </a:rPr>
              <a:t>1015?	Fugitive of Saul				25?</a:t>
            </a:r>
          </a:p>
          <a:p>
            <a:r>
              <a:rPr lang="en-US" sz="3200" dirty="0">
                <a:latin typeface="Times New Roman" panose="02020603050405020304" pitchFamily="18" charset="0"/>
                <a:cs typeface="Times New Roman" panose="02020603050405020304" pitchFamily="18" charset="0"/>
              </a:rPr>
              <a:t>1010		King of Judah in Hebron		30</a:t>
            </a:r>
          </a:p>
          <a:p>
            <a:r>
              <a:rPr lang="en-US" sz="3200" dirty="0">
                <a:latin typeface="Times New Roman" panose="02020603050405020304" pitchFamily="18" charset="0"/>
                <a:cs typeface="Times New Roman" panose="02020603050405020304" pitchFamily="18" charset="0"/>
              </a:rPr>
              <a:t>1003		King of all Israel			37</a:t>
            </a:r>
          </a:p>
        </p:txBody>
      </p:sp>
    </p:spTree>
    <p:extLst>
      <p:ext uri="{BB962C8B-B14F-4D97-AF65-F5344CB8AC3E}">
        <p14:creationId xmlns:p14="http://schemas.microsoft.com/office/powerpoint/2010/main" val="412967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22860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David:</a:t>
            </a:r>
          </a:p>
          <a:p>
            <a:pPr algn="ctr"/>
            <a:r>
              <a:rPr lang="en-US" sz="4000" b="1" dirty="0">
                <a:latin typeface="Times New Roman" panose="02020603050405020304" pitchFamily="18" charset="0"/>
                <a:ea typeface="Times New Roman" panose="02020603050405020304" pitchFamily="18" charset="0"/>
              </a:rPr>
              <a:t>The Great King of Israel</a:t>
            </a:r>
            <a:endParaRPr lang="en-US" dirty="0">
              <a:latin typeface="Times New Roman" panose="02020603050405020304" pitchFamily="18" charset="0"/>
              <a:ea typeface="Times New Roman" panose="02020603050405020304" pitchFamily="18" charset="0"/>
            </a:endParaRPr>
          </a:p>
        </p:txBody>
      </p:sp>
      <p:sp>
        <p:nvSpPr>
          <p:cNvPr id="4" name="Rectangle 3"/>
          <p:cNvSpPr/>
          <p:nvPr/>
        </p:nvSpPr>
        <p:spPr>
          <a:xfrm>
            <a:off x="228600" y="1981200"/>
            <a:ext cx="8686800" cy="4678204"/>
          </a:xfrm>
          <a:prstGeom prst="rect">
            <a:avLst/>
          </a:prstGeom>
        </p:spPr>
        <p:txBody>
          <a:bodyPr wrap="square">
            <a:spAutoFit/>
          </a:bodyPr>
          <a:lstStyle/>
          <a:p>
            <a:pPr>
              <a:spcAft>
                <a:spcPts val="1200"/>
              </a:spcAft>
            </a:pPr>
            <a:r>
              <a:rPr lang="en-US" sz="3200" b="1" u="sng" dirty="0">
                <a:latin typeface="Times New Roman" panose="02020603050405020304" pitchFamily="18" charset="0"/>
                <a:cs typeface="Times New Roman" panose="02020603050405020304" pitchFamily="18" charset="0"/>
              </a:rPr>
              <a:t>BCE</a:t>
            </a:r>
            <a:r>
              <a:rPr lang="en-US" sz="3200" b="1" dirty="0">
                <a:latin typeface="Times New Roman" panose="02020603050405020304" pitchFamily="18" charset="0"/>
                <a:cs typeface="Times New Roman" panose="02020603050405020304" pitchFamily="18" charset="0"/>
              </a:rPr>
              <a:t>: </a:t>
            </a:r>
            <a:r>
              <a:rPr lang="en-US" sz="3200" b="1" u="sng" dirty="0">
                <a:latin typeface="Times New Roman" panose="02020603050405020304" pitchFamily="18" charset="0"/>
                <a:cs typeface="Times New Roman" panose="02020603050405020304" pitchFamily="18" charset="0"/>
              </a:rPr>
              <a:t>Event</a:t>
            </a:r>
            <a:r>
              <a:rPr lang="en-US" sz="3200" b="1" dirty="0">
                <a:latin typeface="Times New Roman" panose="02020603050405020304" pitchFamily="18" charset="0"/>
                <a:cs typeface="Times New Roman" panose="02020603050405020304" pitchFamily="18" charset="0"/>
              </a:rPr>
              <a:t>:						</a:t>
            </a:r>
            <a:r>
              <a:rPr lang="en-US" sz="3200" b="1" u="sng" dirty="0">
                <a:latin typeface="Times New Roman" panose="02020603050405020304" pitchFamily="18" charset="0"/>
                <a:cs typeface="Times New Roman" panose="02020603050405020304" pitchFamily="18" charset="0"/>
              </a:rPr>
              <a:t>Age</a:t>
            </a:r>
            <a:r>
              <a:rPr lang="en-US" sz="3200" b="1"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1000	Makes Jerusalem the capital		40</a:t>
            </a:r>
          </a:p>
          <a:p>
            <a:r>
              <a:rPr lang="en-US" sz="3200" dirty="0">
                <a:latin typeface="Times New Roman" panose="02020603050405020304" pitchFamily="18" charset="0"/>
                <a:cs typeface="Times New Roman" panose="02020603050405020304" pitchFamily="18" charset="0"/>
              </a:rPr>
              <a:t>998?	Brings Ark of Covenant to Jerusalem 	42?</a:t>
            </a:r>
          </a:p>
          <a:p>
            <a:r>
              <a:rPr lang="en-US" sz="3200" dirty="0">
                <a:latin typeface="Times New Roman" panose="02020603050405020304" pitchFamily="18" charset="0"/>
                <a:cs typeface="Times New Roman" panose="02020603050405020304" pitchFamily="18" charset="0"/>
              </a:rPr>
              <a:t>993	Peace! David’s kingdom established	47</a:t>
            </a:r>
          </a:p>
          <a:p>
            <a:r>
              <a:rPr lang="en-US" sz="3200" dirty="0">
                <a:latin typeface="Times New Roman" panose="02020603050405020304" pitchFamily="18" charset="0"/>
                <a:cs typeface="Times New Roman" panose="02020603050405020304" pitchFamily="18" charset="0"/>
              </a:rPr>
              <a:t>993?	David sins with </a:t>
            </a:r>
            <a:r>
              <a:rPr lang="en-US" sz="3200" dirty="0" err="1">
                <a:latin typeface="Times New Roman" panose="02020603050405020304" pitchFamily="18" charset="0"/>
                <a:cs typeface="Times New Roman" panose="02020603050405020304" pitchFamily="18" charset="0"/>
              </a:rPr>
              <a:t>Bethsheba</a:t>
            </a:r>
            <a:r>
              <a:rPr lang="en-US" sz="3200" dirty="0">
                <a:latin typeface="Times New Roman" panose="02020603050405020304" pitchFamily="18" charset="0"/>
                <a:cs typeface="Times New Roman" panose="02020603050405020304" pitchFamily="18" charset="0"/>
              </a:rPr>
              <a:t>			47?</a:t>
            </a:r>
          </a:p>
          <a:p>
            <a:r>
              <a:rPr lang="en-US" sz="3200" dirty="0">
                <a:latin typeface="Times New Roman" panose="02020603050405020304" pitchFamily="18" charset="0"/>
                <a:cs typeface="Times New Roman" panose="02020603050405020304" pitchFamily="18" charset="0"/>
              </a:rPr>
              <a:t>980?	</a:t>
            </a:r>
            <a:r>
              <a:rPr lang="en-US" sz="3200" dirty="0" err="1">
                <a:latin typeface="Times New Roman" panose="02020603050405020304" pitchFamily="18" charset="0"/>
                <a:cs typeface="Times New Roman" panose="02020603050405020304" pitchFamily="18" charset="0"/>
              </a:rPr>
              <a:t>Absolom</a:t>
            </a:r>
            <a:r>
              <a:rPr lang="en-US" sz="3200" dirty="0">
                <a:latin typeface="Times New Roman" panose="02020603050405020304" pitchFamily="18" charset="0"/>
                <a:cs typeface="Times New Roman" panose="02020603050405020304" pitchFamily="18" charset="0"/>
              </a:rPr>
              <a:t> rebels, becomes king in</a:t>
            </a:r>
          </a:p>
          <a:p>
            <a:r>
              <a:rPr lang="en-US" sz="3200" dirty="0">
                <a:latin typeface="Times New Roman" panose="02020603050405020304" pitchFamily="18" charset="0"/>
                <a:cs typeface="Times New Roman" panose="02020603050405020304" pitchFamily="18" charset="0"/>
              </a:rPr>
              <a:t>	Hebron for 1 year; David in exile		60?</a:t>
            </a:r>
          </a:p>
          <a:p>
            <a:r>
              <a:rPr lang="en-US" sz="3200" dirty="0">
                <a:latin typeface="Times New Roman" panose="02020603050405020304" pitchFamily="18" charset="0"/>
                <a:cs typeface="Times New Roman" panose="02020603050405020304" pitchFamily="18" charset="0"/>
              </a:rPr>
              <a:t>977?	Sheba’s Rebellion				63?</a:t>
            </a:r>
          </a:p>
          <a:p>
            <a:r>
              <a:rPr lang="en-US" sz="3200" dirty="0">
                <a:latin typeface="Times New Roman" panose="02020603050405020304" pitchFamily="18" charset="0"/>
                <a:cs typeface="Times New Roman" panose="02020603050405020304" pitchFamily="18" charset="0"/>
              </a:rPr>
              <a:t>970	David dies						70</a:t>
            </a:r>
          </a:p>
        </p:txBody>
      </p:sp>
    </p:spTree>
    <p:extLst>
      <p:ext uri="{BB962C8B-B14F-4D97-AF65-F5344CB8AC3E}">
        <p14:creationId xmlns:p14="http://schemas.microsoft.com/office/powerpoint/2010/main" val="418459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1" y="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David:</a:t>
            </a:r>
          </a:p>
          <a:p>
            <a:pPr algn="ctr"/>
            <a:r>
              <a:rPr lang="en-US" sz="4000" b="1" dirty="0">
                <a:latin typeface="Times New Roman" panose="02020603050405020304" pitchFamily="18" charset="0"/>
                <a:ea typeface="Times New Roman" panose="02020603050405020304" pitchFamily="18" charset="0"/>
              </a:rPr>
              <a:t>The Great King of Israel</a:t>
            </a:r>
          </a:p>
        </p:txBody>
      </p:sp>
      <p:sp>
        <p:nvSpPr>
          <p:cNvPr id="4" name="Rectangle 3"/>
          <p:cNvSpPr/>
          <p:nvPr/>
        </p:nvSpPr>
        <p:spPr>
          <a:xfrm>
            <a:off x="228600" y="1332538"/>
            <a:ext cx="8686800" cy="5570756"/>
          </a:xfrm>
          <a:prstGeom prst="rect">
            <a:avLst/>
          </a:prstGeom>
        </p:spPr>
        <p:txBody>
          <a:bodyPr wrap="square">
            <a:spAutoFit/>
          </a:bodyPr>
          <a:lstStyle/>
          <a:p>
            <a:pPr>
              <a:spcAft>
                <a:spcPts val="1200"/>
              </a:spcAft>
            </a:pPr>
            <a:r>
              <a:rPr lang="en-US" sz="2400" dirty="0">
                <a:latin typeface="Times New Roman" panose="02020603050405020304" pitchFamily="18" charset="0"/>
                <a:cs typeface="Times New Roman" panose="02020603050405020304" pitchFamily="18" charset="0"/>
              </a:rPr>
              <a:t>Establishes Jerusalem as the capital of Israel.</a:t>
            </a:r>
          </a:p>
          <a:p>
            <a:pPr>
              <a:spcAft>
                <a:spcPts val="1200"/>
              </a:spcAft>
            </a:pPr>
            <a:r>
              <a:rPr lang="en-US" sz="2400" dirty="0">
                <a:latin typeface="Times New Roman" panose="02020603050405020304" pitchFamily="18" charset="0"/>
                <a:cs typeface="Times New Roman" panose="02020603050405020304" pitchFamily="18" charset="0"/>
              </a:rPr>
              <a:t>	David chooses a little </a:t>
            </a:r>
            <a:r>
              <a:rPr lang="en-US" sz="2400" dirty="0" err="1">
                <a:latin typeface="Times New Roman" panose="02020603050405020304" pitchFamily="18" charset="0"/>
                <a:cs typeface="Times New Roman" panose="02020603050405020304" pitchFamily="18" charset="0"/>
              </a:rPr>
              <a:t>Jebusite</a:t>
            </a:r>
            <a:r>
              <a:rPr lang="en-US" sz="2400" dirty="0">
                <a:latin typeface="Times New Roman" panose="02020603050405020304" pitchFamily="18" charset="0"/>
                <a:cs typeface="Times New Roman" panose="02020603050405020304" pitchFamily="18" charset="0"/>
              </a:rPr>
              <a:t> (a Canaanite tribe) village called Salem, with its fortress on the hill of Zion, to be his new capital. It was on the boarder between Judah and Israel, and by moving his capital from Hebron, he helped unify the whole nation (2 Samuel 5). According to the earliest Jewish traditions Jerusalem is directly identified with the ancient Salem that the biblical Melchizedek, king of righteousness, dwelt in and the whom Abraham paid his tithe to (Gen 14; </a:t>
            </a:r>
            <a:r>
              <a:rPr lang="en-US" sz="2400" dirty="0" err="1">
                <a:latin typeface="Times New Roman" panose="02020603050405020304" pitchFamily="18" charset="0"/>
                <a:cs typeface="Times New Roman" panose="02020603050405020304" pitchFamily="18" charset="0"/>
              </a:rPr>
              <a:t>Heb</a:t>
            </a:r>
            <a:r>
              <a:rPr lang="en-US" sz="2400" dirty="0">
                <a:latin typeface="Times New Roman" panose="02020603050405020304" pitchFamily="18" charset="0"/>
                <a:cs typeface="Times New Roman" panose="02020603050405020304" pitchFamily="18" charset="0"/>
              </a:rPr>
              <a:t> 7).</a:t>
            </a:r>
          </a:p>
          <a:p>
            <a:pPr>
              <a:spcAft>
                <a:spcPts val="1200"/>
              </a:spcAft>
            </a:pPr>
            <a:r>
              <a:rPr lang="en-US" sz="2400" dirty="0">
                <a:latin typeface="Times New Roman" panose="02020603050405020304" pitchFamily="18" charset="0"/>
                <a:cs typeface="Times New Roman" panose="02020603050405020304" pitchFamily="18" charset="0"/>
              </a:rPr>
              <a:t>	David called the new city “The City of David” and renamed it Jerusalem, in Hebrew meaning “City of Peace,” sending a signal to both Israel and Judah that he was putting an end to the civil war between Israel and Judah, and ushering in a new era of peace among the tribes of Israel.</a:t>
            </a:r>
          </a:p>
        </p:txBody>
      </p:sp>
    </p:spTree>
    <p:extLst>
      <p:ext uri="{BB962C8B-B14F-4D97-AF65-F5344CB8AC3E}">
        <p14:creationId xmlns:p14="http://schemas.microsoft.com/office/powerpoint/2010/main" val="200592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3048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Jerusalem before David</a:t>
            </a:r>
          </a:p>
        </p:txBody>
      </p:sp>
      <p:pic>
        <p:nvPicPr>
          <p:cNvPr id="21506" name="Picture 2" descr="Image result for the four hills of Jerusal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13" y="1638300"/>
            <a:ext cx="8780974" cy="3581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27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2276" y="3810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Jerusalem of David</a:t>
            </a:r>
            <a:endParaRPr lang="en-US" dirty="0">
              <a:latin typeface="Times New Roman" panose="02020603050405020304" pitchFamily="18" charset="0"/>
              <a:ea typeface="Times New Roman" panose="02020603050405020304" pitchFamily="18" charset="0"/>
            </a:endParaRPr>
          </a:p>
        </p:txBody>
      </p:sp>
      <p:sp>
        <p:nvSpPr>
          <p:cNvPr id="4" name="Rectangle 3"/>
          <p:cNvSpPr/>
          <p:nvPr/>
        </p:nvSpPr>
        <p:spPr>
          <a:xfrm>
            <a:off x="228600" y="2209800"/>
            <a:ext cx="8686800" cy="1569660"/>
          </a:xfrm>
          <a:prstGeom prst="rect">
            <a:avLst/>
          </a:prstGeom>
        </p:spPr>
        <p:txBody>
          <a:bodyPr wrap="square">
            <a:spAutoFit/>
          </a:bodyPr>
          <a:lstStyle/>
          <a:p>
            <a:pPr>
              <a:spcAft>
                <a:spcPts val="1200"/>
              </a:spcAft>
            </a:pPr>
            <a:r>
              <a:rPr lang="en-US" sz="3200" dirty="0">
                <a:latin typeface="Times New Roman" panose="02020603050405020304" pitchFamily="18" charset="0"/>
                <a:cs typeface="Times New Roman" panose="02020603050405020304" pitchFamily="18" charset="0"/>
              </a:rPr>
              <a:t>After capturing Salem, David fortified the new capital, expanding the fortress of Zion. This is what today is called the City of David part of Jerusalem.</a:t>
            </a:r>
          </a:p>
        </p:txBody>
      </p:sp>
    </p:spTree>
    <p:extLst>
      <p:ext uri="{BB962C8B-B14F-4D97-AF65-F5344CB8AC3E}">
        <p14:creationId xmlns:p14="http://schemas.microsoft.com/office/powerpoint/2010/main" val="24217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2276" y="3810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Jerusalem of David</a:t>
            </a:r>
            <a:endParaRPr lang="en-US" dirty="0">
              <a:latin typeface="Times New Roman" panose="02020603050405020304" pitchFamily="18" charset="0"/>
              <a:ea typeface="Times New Roman" panose="02020603050405020304" pitchFamily="18" charset="0"/>
            </a:endParaRPr>
          </a:p>
        </p:txBody>
      </p:sp>
      <p:pic>
        <p:nvPicPr>
          <p:cNvPr id="57346" name="Picture 2" descr="Image result for http://www.generationword.com/jerusalem101/18 gihon springs.ht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95400"/>
            <a:ext cx="6553200" cy="5277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74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2276" y="228600"/>
            <a:ext cx="9143999" cy="707886"/>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Jerusalem of David</a:t>
            </a:r>
            <a:endParaRPr lang="en-US" dirty="0">
              <a:latin typeface="Times New Roman" panose="02020603050405020304" pitchFamily="18" charset="0"/>
              <a:ea typeface="Times New Roman" panose="02020603050405020304" pitchFamily="18" charset="0"/>
            </a:endParaRPr>
          </a:p>
        </p:txBody>
      </p:sp>
      <p:pic>
        <p:nvPicPr>
          <p:cNvPr id="59394" name="Picture 2" descr="Image result for http://www.bible archaeology.info/jerusalem.htm"/>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54937" y="1219200"/>
            <a:ext cx="4638675" cy="54417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49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accent5">
                <a:lumMod val="20000"/>
                <a:lumOff val="80000"/>
              </a:schemeClr>
            </a:gs>
            <a:gs pos="28000">
              <a:schemeClr val="accent5">
                <a:lumMod val="40000"/>
                <a:lumOff val="60000"/>
              </a:schemeClr>
            </a:gs>
            <a:gs pos="10000">
              <a:schemeClr val="accent5">
                <a:lumMod val="60000"/>
                <a:lumOff val="40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6" name="Rectangle 5"/>
          <p:cNvSpPr/>
          <p:nvPr/>
        </p:nvSpPr>
        <p:spPr>
          <a:xfrm>
            <a:off x="0" y="533400"/>
            <a:ext cx="9143999" cy="1323439"/>
          </a:xfrm>
          <a:prstGeom prst="rect">
            <a:avLst/>
          </a:prstGeom>
        </p:spPr>
        <p:txBody>
          <a:bodyPr wrap="square">
            <a:spAutoFit/>
          </a:bodyPr>
          <a:lstStyle/>
          <a:p>
            <a:pPr algn="ctr"/>
            <a:r>
              <a:rPr lang="en-US" sz="4000" b="1" dirty="0">
                <a:latin typeface="Times New Roman" panose="02020603050405020304" pitchFamily="18" charset="0"/>
                <a:ea typeface="Times New Roman" panose="02020603050405020304" pitchFamily="18" charset="0"/>
              </a:rPr>
              <a:t>David:</a:t>
            </a:r>
          </a:p>
          <a:p>
            <a:pPr algn="ctr"/>
            <a:r>
              <a:rPr lang="en-US" sz="4000" b="1" dirty="0">
                <a:latin typeface="Times New Roman" panose="02020603050405020304" pitchFamily="18" charset="0"/>
                <a:ea typeface="Times New Roman" panose="02020603050405020304" pitchFamily="18" charset="0"/>
              </a:rPr>
              <a:t>The Great King of Israel</a:t>
            </a:r>
          </a:p>
        </p:txBody>
      </p:sp>
      <p:sp>
        <p:nvSpPr>
          <p:cNvPr id="4" name="Rectangle 3"/>
          <p:cNvSpPr/>
          <p:nvPr/>
        </p:nvSpPr>
        <p:spPr>
          <a:xfrm>
            <a:off x="228600" y="2667000"/>
            <a:ext cx="8686800" cy="2246769"/>
          </a:xfrm>
          <a:prstGeom prst="rect">
            <a:avLst/>
          </a:prstGeom>
        </p:spPr>
        <p:txBody>
          <a:bodyPr wrap="square">
            <a:spAutoFit/>
          </a:bodyPr>
          <a:lstStyle/>
          <a:p>
            <a:pPr>
              <a:spcAft>
                <a:spcPts val="1200"/>
              </a:spcAft>
            </a:pPr>
            <a:r>
              <a:rPr lang="en-US" sz="2800" dirty="0">
                <a:latin typeface="Times New Roman" panose="02020603050405020304" pitchFamily="18" charset="0"/>
                <a:cs typeface="Times New Roman" panose="02020603050405020304" pitchFamily="18" charset="0"/>
              </a:rPr>
              <a:t>	Under David, the Kingdom of Israel grew to its largest size and influence. It was a political entity and force in the Middle East. Also, the kingdom’s boarders fulfilled God’s pledge to Abraham, from Rivers of Egypt to Euphrates!</a:t>
            </a:r>
          </a:p>
        </p:txBody>
      </p:sp>
    </p:spTree>
    <p:extLst>
      <p:ext uri="{BB962C8B-B14F-4D97-AF65-F5344CB8AC3E}">
        <p14:creationId xmlns:p14="http://schemas.microsoft.com/office/powerpoint/2010/main" val="85506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Europe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CDB7D7-727B-44D4-8100-B4DA40A1A1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European continent presentation (widescreen)</Template>
  <TotalTime>0</TotalTime>
  <Words>4737</Words>
  <Application>Microsoft Office PowerPoint</Application>
  <PresentationFormat>On-screen Show (4:3)</PresentationFormat>
  <Paragraphs>781</Paragraphs>
  <Slides>136</Slides>
  <Notes>136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136</vt:i4>
      </vt:variant>
    </vt:vector>
  </HeadingPairs>
  <TitlesOfParts>
    <vt:vector size="142" baseType="lpstr">
      <vt:lpstr>Arial</vt:lpstr>
      <vt:lpstr>Century Gothic</vt:lpstr>
      <vt:lpstr>Times New Roman</vt:lpstr>
      <vt:lpstr>Wingdings</vt:lpstr>
      <vt:lpstr>Continental Europe 16x9</vt:lpstr>
      <vt:lpstr>Worksheet</vt:lpstr>
      <vt:lpstr>Welcome!</vt:lpstr>
      <vt:lpstr>History of  the Holy Land</vt:lpstr>
      <vt:lpstr>PowerPoint Presentation</vt:lpstr>
      <vt:lpstr>PowerPoint Presentation</vt:lpstr>
      <vt:lpstr>PowerPoint Presentation</vt:lpstr>
      <vt:lpstr>PowerPoint Presentation</vt:lpstr>
      <vt:lpstr>Questions  or  Comments?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Observations, Thoughts, Insights</vt:lpstr>
      <vt:lpstr>PowerPoint Presentation</vt:lpstr>
      <vt:lpstr>PowerPoint Presentation</vt:lpstr>
      <vt:lpstr>PowerPoint Presentation</vt:lpstr>
      <vt:lpstr>pilgrims</vt:lpstr>
      <vt:lpstr>Introductions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Observations, Thoughts, Insights</vt:lpstr>
      <vt:lpstr>PowerPoint Presentation</vt:lpstr>
      <vt:lpstr>PowerPoint Presentation</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2016-10-01T22:19:26Z</dcterms:created>
  <dcterms:modified xsi:type="dcterms:W3CDTF">2016-10-10T15:00:26Z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TC028048779991</vt:lpwstr>
  </property>
</Properties>
</file>