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161"/>
  </p:notesMasterIdLst>
  <p:handoutMasterIdLst>
    <p:handoutMasterId r:id="rId162"/>
  </p:handoutMasterIdLst>
  <p:sldIdLst>
    <p:sldId id="256" r:id="rId3"/>
    <p:sldId id="277" r:id="rId4"/>
    <p:sldId id="276" r:id="rId5"/>
    <p:sldId id="278" r:id="rId6"/>
    <p:sldId id="279" r:id="rId7"/>
    <p:sldId id="280" r:id="rId8"/>
    <p:sldId id="281" r:id="rId9"/>
    <p:sldId id="282" r:id="rId10"/>
    <p:sldId id="413" r:id="rId11"/>
    <p:sldId id="414" r:id="rId12"/>
    <p:sldId id="284" r:id="rId13"/>
    <p:sldId id="415" r:id="rId14"/>
    <p:sldId id="287" r:id="rId15"/>
    <p:sldId id="289" r:id="rId16"/>
    <p:sldId id="320" r:id="rId17"/>
    <p:sldId id="305" r:id="rId18"/>
    <p:sldId id="417" r:id="rId19"/>
    <p:sldId id="416" r:id="rId20"/>
    <p:sldId id="418" r:id="rId21"/>
    <p:sldId id="419" r:id="rId22"/>
    <p:sldId id="420" r:id="rId23"/>
    <p:sldId id="288" r:id="rId24"/>
    <p:sldId id="421" r:id="rId25"/>
    <p:sldId id="422" r:id="rId26"/>
    <p:sldId id="423" r:id="rId27"/>
    <p:sldId id="424" r:id="rId28"/>
    <p:sldId id="425" r:id="rId29"/>
    <p:sldId id="426" r:id="rId30"/>
    <p:sldId id="427" r:id="rId31"/>
    <p:sldId id="428" r:id="rId32"/>
    <p:sldId id="429" r:id="rId33"/>
    <p:sldId id="430" r:id="rId34"/>
    <p:sldId id="431" r:id="rId35"/>
    <p:sldId id="432" r:id="rId36"/>
    <p:sldId id="433" r:id="rId37"/>
    <p:sldId id="434" r:id="rId38"/>
    <p:sldId id="435" r:id="rId39"/>
    <p:sldId id="436" r:id="rId40"/>
    <p:sldId id="437" r:id="rId41"/>
    <p:sldId id="438" r:id="rId42"/>
    <p:sldId id="439" r:id="rId43"/>
    <p:sldId id="440" r:id="rId44"/>
    <p:sldId id="441" r:id="rId45"/>
    <p:sldId id="442" r:id="rId46"/>
    <p:sldId id="443" r:id="rId47"/>
    <p:sldId id="444" r:id="rId48"/>
    <p:sldId id="445" r:id="rId49"/>
    <p:sldId id="446" r:id="rId50"/>
    <p:sldId id="447" r:id="rId51"/>
    <p:sldId id="448" r:id="rId52"/>
    <p:sldId id="449" r:id="rId53"/>
    <p:sldId id="450" r:id="rId54"/>
    <p:sldId id="451" r:id="rId55"/>
    <p:sldId id="452" r:id="rId56"/>
    <p:sldId id="453" r:id="rId57"/>
    <p:sldId id="454" r:id="rId58"/>
    <p:sldId id="455" r:id="rId59"/>
    <p:sldId id="456" r:id="rId60"/>
    <p:sldId id="457" r:id="rId61"/>
    <p:sldId id="458" r:id="rId62"/>
    <p:sldId id="459" r:id="rId63"/>
    <p:sldId id="460" r:id="rId64"/>
    <p:sldId id="461" r:id="rId65"/>
    <p:sldId id="462" r:id="rId66"/>
    <p:sldId id="463" r:id="rId67"/>
    <p:sldId id="464" r:id="rId68"/>
    <p:sldId id="465" r:id="rId69"/>
    <p:sldId id="466" r:id="rId70"/>
    <p:sldId id="467" r:id="rId71"/>
    <p:sldId id="468" r:id="rId72"/>
    <p:sldId id="470" r:id="rId73"/>
    <p:sldId id="469" r:id="rId74"/>
    <p:sldId id="471" r:id="rId75"/>
    <p:sldId id="472" r:id="rId76"/>
    <p:sldId id="473" r:id="rId77"/>
    <p:sldId id="478" r:id="rId78"/>
    <p:sldId id="474" r:id="rId79"/>
    <p:sldId id="475" r:id="rId80"/>
    <p:sldId id="476" r:id="rId81"/>
    <p:sldId id="477" r:id="rId82"/>
    <p:sldId id="479" r:id="rId83"/>
    <p:sldId id="480" r:id="rId84"/>
    <p:sldId id="481" r:id="rId85"/>
    <p:sldId id="482" r:id="rId86"/>
    <p:sldId id="483" r:id="rId87"/>
    <p:sldId id="484" r:id="rId88"/>
    <p:sldId id="485" r:id="rId89"/>
    <p:sldId id="486" r:id="rId90"/>
    <p:sldId id="487" r:id="rId91"/>
    <p:sldId id="488" r:id="rId92"/>
    <p:sldId id="489" r:id="rId93"/>
    <p:sldId id="490" r:id="rId94"/>
    <p:sldId id="491" r:id="rId95"/>
    <p:sldId id="492" r:id="rId96"/>
    <p:sldId id="493" r:id="rId97"/>
    <p:sldId id="494" r:id="rId98"/>
    <p:sldId id="495" r:id="rId99"/>
    <p:sldId id="496" r:id="rId100"/>
    <p:sldId id="497" r:id="rId101"/>
    <p:sldId id="498" r:id="rId102"/>
    <p:sldId id="499" r:id="rId103"/>
    <p:sldId id="500" r:id="rId104"/>
    <p:sldId id="501" r:id="rId105"/>
    <p:sldId id="502" r:id="rId106"/>
    <p:sldId id="503" r:id="rId107"/>
    <p:sldId id="504" r:id="rId108"/>
    <p:sldId id="505" r:id="rId109"/>
    <p:sldId id="506" r:id="rId110"/>
    <p:sldId id="507" r:id="rId111"/>
    <p:sldId id="511" r:id="rId112"/>
    <p:sldId id="508" r:id="rId113"/>
    <p:sldId id="509" r:id="rId114"/>
    <p:sldId id="512" r:id="rId115"/>
    <p:sldId id="513" r:id="rId116"/>
    <p:sldId id="514" r:id="rId117"/>
    <p:sldId id="515" r:id="rId118"/>
    <p:sldId id="516" r:id="rId119"/>
    <p:sldId id="517" r:id="rId120"/>
    <p:sldId id="518" r:id="rId121"/>
    <p:sldId id="519" r:id="rId122"/>
    <p:sldId id="520" r:id="rId123"/>
    <p:sldId id="521" r:id="rId124"/>
    <p:sldId id="522" r:id="rId125"/>
    <p:sldId id="523" r:id="rId126"/>
    <p:sldId id="524" r:id="rId127"/>
    <p:sldId id="525" r:id="rId128"/>
    <p:sldId id="526" r:id="rId129"/>
    <p:sldId id="527" r:id="rId130"/>
    <p:sldId id="528" r:id="rId131"/>
    <p:sldId id="529" r:id="rId132"/>
    <p:sldId id="530" r:id="rId133"/>
    <p:sldId id="531" r:id="rId134"/>
    <p:sldId id="532" r:id="rId135"/>
    <p:sldId id="533" r:id="rId136"/>
    <p:sldId id="534" r:id="rId137"/>
    <p:sldId id="536" r:id="rId138"/>
    <p:sldId id="537" r:id="rId139"/>
    <p:sldId id="538" r:id="rId140"/>
    <p:sldId id="539" r:id="rId141"/>
    <p:sldId id="540" r:id="rId142"/>
    <p:sldId id="541" r:id="rId143"/>
    <p:sldId id="542" r:id="rId144"/>
    <p:sldId id="543" r:id="rId145"/>
    <p:sldId id="544" r:id="rId146"/>
    <p:sldId id="546" r:id="rId147"/>
    <p:sldId id="547" r:id="rId148"/>
    <p:sldId id="548" r:id="rId149"/>
    <p:sldId id="549" r:id="rId150"/>
    <p:sldId id="550" r:id="rId151"/>
    <p:sldId id="551" r:id="rId152"/>
    <p:sldId id="552" r:id="rId153"/>
    <p:sldId id="553" r:id="rId154"/>
    <p:sldId id="554" r:id="rId155"/>
    <p:sldId id="555" r:id="rId156"/>
    <p:sldId id="556" r:id="rId157"/>
    <p:sldId id="389" r:id="rId158"/>
    <p:sldId id="391" r:id="rId159"/>
    <p:sldId id="390" r:id="rId160"/>
  </p:sldIdLst>
  <p:sldSz cx="9144000" cy="6858000" type="screen4x3"/>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2880"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208" userDrawn="1">
          <p15:clr>
            <a:srgbClr val="A4A3A4"/>
          </p15:clr>
        </p15:guide>
        <p15:guide id="2" pos="292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73A0DAA-6AF3-43AB-8588-CEC1D06C72B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p:cViewPr varScale="1">
        <p:scale>
          <a:sx n="90" d="100"/>
          <a:sy n="90" d="100"/>
        </p:scale>
        <p:origin x="1026" y="1074"/>
      </p:cViewPr>
      <p:guideLst>
        <p:guide pos="2880"/>
        <p:guide orient="horz" pos="2160"/>
      </p:guideLst>
    </p:cSldViewPr>
  </p:slideViewPr>
  <p:notesTextViewPr>
    <p:cViewPr>
      <p:scale>
        <a:sx n="1" d="1"/>
        <a:sy n="1" d="1"/>
      </p:scale>
      <p:origin x="0" y="0"/>
    </p:cViewPr>
  </p:notesTextViewPr>
  <p:notesViewPr>
    <p:cSldViewPr>
      <p:cViewPr varScale="1">
        <p:scale>
          <a:sx n="63" d="100"/>
          <a:sy n="63" d="100"/>
        </p:scale>
        <p:origin x="1986" y="108"/>
      </p:cViewPr>
      <p:guideLst>
        <p:guide orient="horz" pos="2208"/>
        <p:guide pos="292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38" Type="http://schemas.openxmlformats.org/officeDocument/2006/relationships/slide" Target="slides/slide136.xml"/><Relationship Id="rId154" Type="http://schemas.openxmlformats.org/officeDocument/2006/relationships/slide" Target="slides/slide152.xml"/><Relationship Id="rId159" Type="http://schemas.openxmlformats.org/officeDocument/2006/relationships/slide" Target="slides/slide157.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28" Type="http://schemas.openxmlformats.org/officeDocument/2006/relationships/slide" Target="slides/slide126.xml"/><Relationship Id="rId144" Type="http://schemas.openxmlformats.org/officeDocument/2006/relationships/slide" Target="slides/slide142.xml"/><Relationship Id="rId149" Type="http://schemas.openxmlformats.org/officeDocument/2006/relationships/slide" Target="slides/slide147.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160" Type="http://schemas.openxmlformats.org/officeDocument/2006/relationships/slide" Target="slides/slide158.xml"/><Relationship Id="rId165" Type="http://schemas.openxmlformats.org/officeDocument/2006/relationships/theme" Target="theme/theme1.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slide" Target="slides/slide111.xml"/><Relationship Id="rId118" Type="http://schemas.openxmlformats.org/officeDocument/2006/relationships/slide" Target="slides/slide116.xml"/><Relationship Id="rId134" Type="http://schemas.openxmlformats.org/officeDocument/2006/relationships/slide" Target="slides/slide132.xml"/><Relationship Id="rId139" Type="http://schemas.openxmlformats.org/officeDocument/2006/relationships/slide" Target="slides/slide137.xml"/><Relationship Id="rId80" Type="http://schemas.openxmlformats.org/officeDocument/2006/relationships/slide" Target="slides/slide78.xml"/><Relationship Id="rId85" Type="http://schemas.openxmlformats.org/officeDocument/2006/relationships/slide" Target="slides/slide83.xml"/><Relationship Id="rId150" Type="http://schemas.openxmlformats.org/officeDocument/2006/relationships/slide" Target="slides/slide148.xml"/><Relationship Id="rId155" Type="http://schemas.openxmlformats.org/officeDocument/2006/relationships/slide" Target="slides/slide15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slide" Target="slides/slide106.xml"/><Relationship Id="rId124" Type="http://schemas.openxmlformats.org/officeDocument/2006/relationships/slide" Target="slides/slide122.xml"/><Relationship Id="rId129" Type="http://schemas.openxmlformats.org/officeDocument/2006/relationships/slide" Target="slides/slide127.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40" Type="http://schemas.openxmlformats.org/officeDocument/2006/relationships/slide" Target="slides/slide138.xml"/><Relationship Id="rId145" Type="http://schemas.openxmlformats.org/officeDocument/2006/relationships/slide" Target="slides/slide143.xml"/><Relationship Id="rId161" Type="http://schemas.openxmlformats.org/officeDocument/2006/relationships/notesMaster" Target="notesMasters/notesMaster1.xml"/><Relationship Id="rId16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slide" Target="slides/slide104.xml"/><Relationship Id="rId114" Type="http://schemas.openxmlformats.org/officeDocument/2006/relationships/slide" Target="slides/slide112.xml"/><Relationship Id="rId119" Type="http://schemas.openxmlformats.org/officeDocument/2006/relationships/slide" Target="slides/slide117.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30" Type="http://schemas.openxmlformats.org/officeDocument/2006/relationships/slide" Target="slides/slide128.xml"/><Relationship Id="rId135" Type="http://schemas.openxmlformats.org/officeDocument/2006/relationships/slide" Target="slides/slide133.xml"/><Relationship Id="rId143" Type="http://schemas.openxmlformats.org/officeDocument/2006/relationships/slide" Target="slides/slide141.xml"/><Relationship Id="rId148" Type="http://schemas.openxmlformats.org/officeDocument/2006/relationships/slide" Target="slides/slide146.xml"/><Relationship Id="rId151" Type="http://schemas.openxmlformats.org/officeDocument/2006/relationships/slide" Target="slides/slide149.xml"/><Relationship Id="rId156" Type="http://schemas.openxmlformats.org/officeDocument/2006/relationships/slide" Target="slides/slide154.xml"/><Relationship Id="rId16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141" Type="http://schemas.openxmlformats.org/officeDocument/2006/relationships/slide" Target="slides/slide139.xml"/><Relationship Id="rId146" Type="http://schemas.openxmlformats.org/officeDocument/2006/relationships/slide" Target="slides/slide144.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162" Type="http://schemas.openxmlformats.org/officeDocument/2006/relationships/handoutMaster" Target="handoutMasters/handoutMaster1.xml"/><Relationship Id="rId2" Type="http://schemas.openxmlformats.org/officeDocument/2006/relationships/slideMaster" Target="slideMasters/slideMaster1.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slide" Target="slides/slide129.xml"/><Relationship Id="rId136" Type="http://schemas.openxmlformats.org/officeDocument/2006/relationships/slide" Target="slides/slide134.xml"/><Relationship Id="rId157" Type="http://schemas.openxmlformats.org/officeDocument/2006/relationships/slide" Target="slides/slide155.xml"/><Relationship Id="rId61" Type="http://schemas.openxmlformats.org/officeDocument/2006/relationships/slide" Target="slides/slide59.xml"/><Relationship Id="rId82" Type="http://schemas.openxmlformats.org/officeDocument/2006/relationships/slide" Target="slides/slide80.xml"/><Relationship Id="rId152" Type="http://schemas.openxmlformats.org/officeDocument/2006/relationships/slide" Target="slides/slide15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 Id="rId147" Type="http://schemas.openxmlformats.org/officeDocument/2006/relationships/slide" Target="slides/slide14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slide" Target="slides/slide140.xml"/><Relationship Id="rId163" Type="http://schemas.openxmlformats.org/officeDocument/2006/relationships/presProps" Target="presProps.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137" Type="http://schemas.openxmlformats.org/officeDocument/2006/relationships/slide" Target="slides/slide135.xml"/><Relationship Id="rId158" Type="http://schemas.openxmlformats.org/officeDocument/2006/relationships/slide" Target="slides/slide156.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32" Type="http://schemas.openxmlformats.org/officeDocument/2006/relationships/slide" Target="slides/slide130.xml"/><Relationship Id="rId153" Type="http://schemas.openxmlformats.org/officeDocument/2006/relationships/slide" Target="slides/slide151.xml"/></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4B0801E-1FC3-462C-BFD7-ECABCE5A12EC}" type="doc">
      <dgm:prSet loTypeId="urn:microsoft.com/office/officeart/2005/8/layout/vList6" loCatId="list" qsTypeId="urn:microsoft.com/office/officeart/2005/8/quickstyle/3d3" qsCatId="3D" csTypeId="urn:microsoft.com/office/officeart/2005/8/colors/accent5_2" csCatId="accent5" phldr="1"/>
      <dgm:spPr/>
      <dgm:t>
        <a:bodyPr/>
        <a:lstStyle/>
        <a:p>
          <a:endParaRPr lang="en-US"/>
        </a:p>
      </dgm:t>
    </dgm:pt>
    <dgm:pt modelId="{20083089-1AD3-49F8-BEB8-A88B8E5F47DA}">
      <dgm:prSet phldrT="[Text]"/>
      <dgm:spPr/>
      <dgm:t>
        <a:bodyPr/>
        <a:lstStyle/>
        <a:p>
          <a:pPr algn="r"/>
          <a:r>
            <a:rPr lang="en-US" b="1" dirty="0">
              <a:latin typeface="Times New Roman" panose="02020603050405020304" pitchFamily="18" charset="0"/>
              <a:cs typeface="Times New Roman" panose="02020603050405020304" pitchFamily="18" charset="0"/>
            </a:rPr>
            <a:t>Land: </a:t>
          </a:r>
        </a:p>
      </dgm:t>
    </dgm:pt>
    <dgm:pt modelId="{9A3C10A3-5A05-41DF-92BA-43E6D28D723C}" type="parTrans" cxnId="{3C5D0074-E4E5-40AB-A630-97CC8DA47658}">
      <dgm:prSet/>
      <dgm:spPr/>
      <dgm:t>
        <a:bodyPr/>
        <a:lstStyle/>
        <a:p>
          <a:endParaRPr lang="en-US"/>
        </a:p>
      </dgm:t>
    </dgm:pt>
    <dgm:pt modelId="{8E8C192C-EF19-4C8B-AD90-B065B8A67E9C}" type="sibTrans" cxnId="{3C5D0074-E4E5-40AB-A630-97CC8DA47658}">
      <dgm:prSet/>
      <dgm:spPr/>
      <dgm:t>
        <a:bodyPr/>
        <a:lstStyle/>
        <a:p>
          <a:endParaRPr lang="en-US"/>
        </a:p>
      </dgm:t>
    </dgm:pt>
    <dgm:pt modelId="{4412986D-DA6F-45E8-B3ED-0C576CA5D7F4}">
      <dgm:prSet/>
      <dgm:spPr/>
      <dgm:t>
        <a:bodyPr/>
        <a:lstStyle/>
        <a:p>
          <a:pPr algn="r"/>
          <a:r>
            <a:rPr lang="en-US" b="1" dirty="0">
              <a:latin typeface="Times New Roman" panose="02020603050405020304" pitchFamily="18" charset="0"/>
              <a:cs typeface="Times New Roman" panose="02020603050405020304" pitchFamily="18" charset="0"/>
            </a:rPr>
            <a:t>People: </a:t>
          </a:r>
        </a:p>
      </dgm:t>
    </dgm:pt>
    <dgm:pt modelId="{1B4021C4-AF5B-4FAA-87B1-6FD34320224B}" type="parTrans" cxnId="{F2FA1D21-0DA6-4F7A-A34F-CCC155384008}">
      <dgm:prSet/>
      <dgm:spPr/>
      <dgm:t>
        <a:bodyPr/>
        <a:lstStyle/>
        <a:p>
          <a:endParaRPr lang="en-US"/>
        </a:p>
      </dgm:t>
    </dgm:pt>
    <dgm:pt modelId="{E20C0C24-5C3A-408C-8FFF-B941E8305729}" type="sibTrans" cxnId="{F2FA1D21-0DA6-4F7A-A34F-CCC155384008}">
      <dgm:prSet/>
      <dgm:spPr/>
      <dgm:t>
        <a:bodyPr/>
        <a:lstStyle/>
        <a:p>
          <a:endParaRPr lang="en-US"/>
        </a:p>
      </dgm:t>
    </dgm:pt>
    <dgm:pt modelId="{18E6E982-792E-4205-8AC7-6EC3C0A8D1BF}">
      <dgm:prSet/>
      <dgm:spPr/>
      <dgm:t>
        <a:bodyPr/>
        <a:lstStyle/>
        <a:p>
          <a:pPr algn="r"/>
          <a:r>
            <a:rPr lang="en-US" b="1" dirty="0">
              <a:latin typeface="Times New Roman" panose="02020603050405020304" pitchFamily="18" charset="0"/>
              <a:cs typeface="Times New Roman" panose="02020603050405020304" pitchFamily="18" charset="0"/>
            </a:rPr>
            <a:t>Name:</a:t>
          </a:r>
        </a:p>
      </dgm:t>
    </dgm:pt>
    <dgm:pt modelId="{F93A2A03-012B-4045-8248-BBE6D507E905}" type="parTrans" cxnId="{2DE4ADA6-DDF2-49D2-8127-FFB5F58AF77A}">
      <dgm:prSet/>
      <dgm:spPr/>
      <dgm:t>
        <a:bodyPr/>
        <a:lstStyle/>
        <a:p>
          <a:endParaRPr lang="en-US"/>
        </a:p>
      </dgm:t>
    </dgm:pt>
    <dgm:pt modelId="{247D0D5E-6B9B-4E93-9C11-6A38F9F77947}" type="sibTrans" cxnId="{2DE4ADA6-DDF2-49D2-8127-FFB5F58AF77A}">
      <dgm:prSet/>
      <dgm:spPr/>
      <dgm:t>
        <a:bodyPr/>
        <a:lstStyle/>
        <a:p>
          <a:endParaRPr lang="en-US"/>
        </a:p>
      </dgm:t>
    </dgm:pt>
    <dgm:pt modelId="{2C94F509-9DFB-4CE6-BE85-7767A226504D}">
      <dgm:prSet/>
      <dgm:spPr/>
      <dgm:t>
        <a:bodyPr/>
        <a:lstStyle/>
        <a:p>
          <a:pPr algn="r"/>
          <a:r>
            <a:rPr lang="en-US" b="1" dirty="0">
              <a:latin typeface="Times New Roman" panose="02020603050405020304" pitchFamily="18" charset="0"/>
              <a:cs typeface="Times New Roman" panose="02020603050405020304" pitchFamily="18" charset="0"/>
            </a:rPr>
            <a:t>Blessing: </a:t>
          </a:r>
        </a:p>
      </dgm:t>
    </dgm:pt>
    <dgm:pt modelId="{12730570-100F-4FAE-999D-6070C8BC0B33}" type="parTrans" cxnId="{AB0A3309-C658-4692-B360-331088468875}">
      <dgm:prSet/>
      <dgm:spPr/>
      <dgm:t>
        <a:bodyPr/>
        <a:lstStyle/>
        <a:p>
          <a:endParaRPr lang="en-US"/>
        </a:p>
      </dgm:t>
    </dgm:pt>
    <dgm:pt modelId="{79239999-4966-46D4-B95B-2AF939232A33}" type="sibTrans" cxnId="{AB0A3309-C658-4692-B360-331088468875}">
      <dgm:prSet/>
      <dgm:spPr/>
      <dgm:t>
        <a:bodyPr/>
        <a:lstStyle/>
        <a:p>
          <a:endParaRPr lang="en-US"/>
        </a:p>
      </dgm:t>
    </dgm:pt>
    <dgm:pt modelId="{6C64FB88-FFF4-4D59-BA13-045E2BA666F6}">
      <dgm:prSet phldrT="[Text]" custT="1"/>
      <dgm:spPr/>
      <dgm:t>
        <a:bodyPr/>
        <a:lstStyle/>
        <a:p>
          <a:pPr algn="l"/>
          <a:r>
            <a:rPr lang="en-US" sz="1800" b="1" baseline="30000" dirty="0">
              <a:latin typeface="Times New Roman" panose="02020603050405020304" pitchFamily="18" charset="0"/>
              <a:cs typeface="Times New Roman" panose="02020603050405020304" pitchFamily="18" charset="0"/>
            </a:rPr>
            <a:t>1 </a:t>
          </a:r>
          <a:r>
            <a:rPr lang="en-US" sz="1800" b="1" baseline="0" dirty="0">
              <a:latin typeface="Times New Roman" panose="02020603050405020304" pitchFamily="18" charset="0"/>
              <a:cs typeface="Times New Roman" panose="02020603050405020304" pitchFamily="18" charset="0"/>
            </a:rPr>
            <a:t>The Lord said to Abram, “Leave your land, your family, and your father’s household for the land that I will show you. </a:t>
          </a:r>
        </a:p>
      </dgm:t>
    </dgm:pt>
    <dgm:pt modelId="{76D8BB3C-75B5-4E34-8087-ED3E63A9EE86}" type="parTrans" cxnId="{1D4AD89E-BD76-49DC-8709-AC1660FD4C9E}">
      <dgm:prSet/>
      <dgm:spPr/>
      <dgm:t>
        <a:bodyPr/>
        <a:lstStyle/>
        <a:p>
          <a:endParaRPr lang="en-US"/>
        </a:p>
      </dgm:t>
    </dgm:pt>
    <dgm:pt modelId="{BDA6C5C7-3A93-4F07-9652-7D139A01F776}" type="sibTrans" cxnId="{1D4AD89E-BD76-49DC-8709-AC1660FD4C9E}">
      <dgm:prSet/>
      <dgm:spPr/>
      <dgm:t>
        <a:bodyPr/>
        <a:lstStyle/>
        <a:p>
          <a:endParaRPr lang="en-US"/>
        </a:p>
      </dgm:t>
    </dgm:pt>
    <dgm:pt modelId="{83D22EB5-A4F3-4F01-B75C-CB0A0DB630BF}">
      <dgm:prSet custT="1"/>
      <dgm:spPr/>
      <dgm:t>
        <a:bodyPr/>
        <a:lstStyle/>
        <a:p>
          <a:pPr algn="l"/>
          <a:r>
            <a:rPr lang="en-US" sz="2000" b="1" baseline="30000" dirty="0">
              <a:latin typeface="Times New Roman" panose="02020603050405020304" pitchFamily="18" charset="0"/>
              <a:cs typeface="Times New Roman" panose="02020603050405020304" pitchFamily="18" charset="0"/>
            </a:rPr>
            <a:t>2 </a:t>
          </a:r>
          <a:r>
            <a:rPr lang="en-US" sz="2000" b="1" dirty="0">
              <a:latin typeface="Times New Roman" panose="02020603050405020304" pitchFamily="18" charset="0"/>
              <a:cs typeface="Times New Roman" panose="02020603050405020304" pitchFamily="18" charset="0"/>
            </a:rPr>
            <a:t>I will make of you a great nation and will bless you. </a:t>
          </a:r>
        </a:p>
      </dgm:t>
    </dgm:pt>
    <dgm:pt modelId="{84CFDC02-71DB-46BF-9821-21DD1C7DECC7}" type="parTrans" cxnId="{CB8EA387-1090-4CCD-A0AA-EE93605D2115}">
      <dgm:prSet/>
      <dgm:spPr/>
      <dgm:t>
        <a:bodyPr/>
        <a:lstStyle/>
        <a:p>
          <a:endParaRPr lang="en-US"/>
        </a:p>
      </dgm:t>
    </dgm:pt>
    <dgm:pt modelId="{4FE9117A-203F-42A3-96F1-DA9DAACE8D09}" type="sibTrans" cxnId="{CB8EA387-1090-4CCD-A0AA-EE93605D2115}">
      <dgm:prSet/>
      <dgm:spPr/>
      <dgm:t>
        <a:bodyPr/>
        <a:lstStyle/>
        <a:p>
          <a:endParaRPr lang="en-US"/>
        </a:p>
      </dgm:t>
    </dgm:pt>
    <dgm:pt modelId="{79E6F351-AEC9-46E8-9305-0C569F9FADFF}">
      <dgm:prSet custT="1"/>
      <dgm:spPr/>
      <dgm:t>
        <a:bodyPr/>
        <a:lstStyle/>
        <a:p>
          <a:pPr algn="l"/>
          <a:r>
            <a:rPr lang="en-US" sz="2400" b="1" dirty="0">
              <a:latin typeface="Times New Roman" panose="02020603050405020304" pitchFamily="18" charset="0"/>
              <a:cs typeface="Times New Roman" panose="02020603050405020304" pitchFamily="18" charset="0"/>
            </a:rPr>
            <a:t>I will make your name respected,</a:t>
          </a:r>
        </a:p>
      </dgm:t>
    </dgm:pt>
    <dgm:pt modelId="{114153A4-2214-447A-A96F-6AF51A2CA973}" type="parTrans" cxnId="{43CCDC2D-C90A-4767-9548-7C9DFBFE3A54}">
      <dgm:prSet/>
      <dgm:spPr/>
      <dgm:t>
        <a:bodyPr/>
        <a:lstStyle/>
        <a:p>
          <a:endParaRPr lang="en-US"/>
        </a:p>
      </dgm:t>
    </dgm:pt>
    <dgm:pt modelId="{2D7F2395-3E12-4F10-8FD2-16A61474829F}" type="sibTrans" cxnId="{43CCDC2D-C90A-4767-9548-7C9DFBFE3A54}">
      <dgm:prSet/>
      <dgm:spPr/>
      <dgm:t>
        <a:bodyPr/>
        <a:lstStyle/>
        <a:p>
          <a:endParaRPr lang="en-US"/>
        </a:p>
      </dgm:t>
    </dgm:pt>
    <dgm:pt modelId="{C63D5D72-604F-402F-9915-6B7B58A7DA99}">
      <dgm:prSet custT="1"/>
      <dgm:spPr/>
      <dgm:t>
        <a:bodyPr/>
        <a:lstStyle/>
        <a:p>
          <a:pPr algn="l"/>
          <a:r>
            <a:rPr lang="en-US" sz="1800" b="1" dirty="0">
              <a:latin typeface="Times New Roman" panose="02020603050405020304" pitchFamily="18" charset="0"/>
              <a:cs typeface="Times New Roman" panose="02020603050405020304" pitchFamily="18" charset="0"/>
            </a:rPr>
            <a:t>And you will be a blessing. </a:t>
          </a:r>
          <a:r>
            <a:rPr lang="en-US" sz="1800" b="1" baseline="30000" dirty="0">
              <a:latin typeface="Times New Roman" panose="02020603050405020304" pitchFamily="18" charset="0"/>
              <a:cs typeface="Times New Roman" panose="02020603050405020304" pitchFamily="18" charset="0"/>
            </a:rPr>
            <a:t>3 </a:t>
          </a:r>
          <a:r>
            <a:rPr lang="en-US" sz="1800" b="1" dirty="0">
              <a:latin typeface="Times New Roman" panose="02020603050405020304" pitchFamily="18" charset="0"/>
              <a:cs typeface="Times New Roman" panose="02020603050405020304" pitchFamily="18" charset="0"/>
            </a:rPr>
            <a:t>I will bless those who bless you, those who curse you I will curse; all the families of the earth will be blessed because of you.”</a:t>
          </a:r>
        </a:p>
      </dgm:t>
    </dgm:pt>
    <dgm:pt modelId="{99D991A4-D185-48CD-A27C-5FC263C55D0A}" type="sibTrans" cxnId="{72E26CDE-98E9-4EC3-9BAC-5B3A6658AB3B}">
      <dgm:prSet/>
      <dgm:spPr/>
      <dgm:t>
        <a:bodyPr/>
        <a:lstStyle/>
        <a:p>
          <a:endParaRPr lang="en-US"/>
        </a:p>
      </dgm:t>
    </dgm:pt>
    <dgm:pt modelId="{DE802C4D-E8BD-46FE-B938-397FC2D87FCD}" type="parTrans" cxnId="{72E26CDE-98E9-4EC3-9BAC-5B3A6658AB3B}">
      <dgm:prSet/>
      <dgm:spPr/>
      <dgm:t>
        <a:bodyPr/>
        <a:lstStyle/>
        <a:p>
          <a:endParaRPr lang="en-US"/>
        </a:p>
      </dgm:t>
    </dgm:pt>
    <dgm:pt modelId="{3BFE4D55-179F-4129-BCD6-B6B1F1E34D56}" type="pres">
      <dgm:prSet presAssocID="{24B0801E-1FC3-462C-BFD7-ECABCE5A12EC}" presName="Name0" presStyleCnt="0">
        <dgm:presLayoutVars>
          <dgm:dir/>
          <dgm:animLvl val="lvl"/>
          <dgm:resizeHandles/>
        </dgm:presLayoutVars>
      </dgm:prSet>
      <dgm:spPr/>
    </dgm:pt>
    <dgm:pt modelId="{B3E142CC-5B66-487D-9B05-5CD89582A3E1}" type="pres">
      <dgm:prSet presAssocID="{20083089-1AD3-49F8-BEB8-A88B8E5F47DA}" presName="linNode" presStyleCnt="0"/>
      <dgm:spPr/>
    </dgm:pt>
    <dgm:pt modelId="{73725DF9-8A66-47EA-932B-990C1533EF2C}" type="pres">
      <dgm:prSet presAssocID="{20083089-1AD3-49F8-BEB8-A88B8E5F47DA}" presName="parentShp" presStyleLbl="node1" presStyleIdx="0" presStyleCnt="4">
        <dgm:presLayoutVars>
          <dgm:bulletEnabled val="1"/>
        </dgm:presLayoutVars>
      </dgm:prSet>
      <dgm:spPr/>
    </dgm:pt>
    <dgm:pt modelId="{92DB366C-9583-47B6-9688-8FDC27488667}" type="pres">
      <dgm:prSet presAssocID="{20083089-1AD3-49F8-BEB8-A88B8E5F47DA}" presName="childShp" presStyleLbl="bgAccFollowNode1" presStyleIdx="0" presStyleCnt="4">
        <dgm:presLayoutVars>
          <dgm:bulletEnabled val="1"/>
        </dgm:presLayoutVars>
      </dgm:prSet>
      <dgm:spPr/>
    </dgm:pt>
    <dgm:pt modelId="{BA3D2E10-382B-4799-8408-7E335752EB47}" type="pres">
      <dgm:prSet presAssocID="{8E8C192C-EF19-4C8B-AD90-B065B8A67E9C}" presName="spacing" presStyleCnt="0"/>
      <dgm:spPr/>
    </dgm:pt>
    <dgm:pt modelId="{6F3ECEF4-5C96-4E44-B8B4-10CD95E5508F}" type="pres">
      <dgm:prSet presAssocID="{4412986D-DA6F-45E8-B3ED-0C576CA5D7F4}" presName="linNode" presStyleCnt="0"/>
      <dgm:spPr/>
    </dgm:pt>
    <dgm:pt modelId="{37027170-C077-4C97-A1EC-EBED2FECC00B}" type="pres">
      <dgm:prSet presAssocID="{4412986D-DA6F-45E8-B3ED-0C576CA5D7F4}" presName="parentShp" presStyleLbl="node1" presStyleIdx="1" presStyleCnt="4">
        <dgm:presLayoutVars>
          <dgm:bulletEnabled val="1"/>
        </dgm:presLayoutVars>
      </dgm:prSet>
      <dgm:spPr/>
    </dgm:pt>
    <dgm:pt modelId="{F95437B4-E0F8-44CA-B4D3-AEC2B7B87058}" type="pres">
      <dgm:prSet presAssocID="{4412986D-DA6F-45E8-B3ED-0C576CA5D7F4}" presName="childShp" presStyleLbl="bgAccFollowNode1" presStyleIdx="1" presStyleCnt="4">
        <dgm:presLayoutVars>
          <dgm:bulletEnabled val="1"/>
        </dgm:presLayoutVars>
      </dgm:prSet>
      <dgm:spPr/>
    </dgm:pt>
    <dgm:pt modelId="{F587CF87-AE60-4133-B5D2-D60EF8951D30}" type="pres">
      <dgm:prSet presAssocID="{E20C0C24-5C3A-408C-8FFF-B941E8305729}" presName="spacing" presStyleCnt="0"/>
      <dgm:spPr/>
    </dgm:pt>
    <dgm:pt modelId="{EDFE408A-0FBD-4969-9088-73E2C4EC3E05}" type="pres">
      <dgm:prSet presAssocID="{18E6E982-792E-4205-8AC7-6EC3C0A8D1BF}" presName="linNode" presStyleCnt="0"/>
      <dgm:spPr/>
    </dgm:pt>
    <dgm:pt modelId="{B8FF7168-A67F-4260-953B-DEB7B4C379F8}" type="pres">
      <dgm:prSet presAssocID="{18E6E982-792E-4205-8AC7-6EC3C0A8D1BF}" presName="parentShp" presStyleLbl="node1" presStyleIdx="2" presStyleCnt="4">
        <dgm:presLayoutVars>
          <dgm:bulletEnabled val="1"/>
        </dgm:presLayoutVars>
      </dgm:prSet>
      <dgm:spPr/>
    </dgm:pt>
    <dgm:pt modelId="{027E2BC3-CFF9-4EA7-BBB3-E0EB30362D6A}" type="pres">
      <dgm:prSet presAssocID="{18E6E982-792E-4205-8AC7-6EC3C0A8D1BF}" presName="childShp" presStyleLbl="bgAccFollowNode1" presStyleIdx="2" presStyleCnt="4">
        <dgm:presLayoutVars>
          <dgm:bulletEnabled val="1"/>
        </dgm:presLayoutVars>
      </dgm:prSet>
      <dgm:spPr/>
    </dgm:pt>
    <dgm:pt modelId="{4A93B626-C204-4B8C-BB03-A972497BF5E4}" type="pres">
      <dgm:prSet presAssocID="{247D0D5E-6B9B-4E93-9C11-6A38F9F77947}" presName="spacing" presStyleCnt="0"/>
      <dgm:spPr/>
    </dgm:pt>
    <dgm:pt modelId="{C02A0FB0-33E7-4A9D-BB4D-343D48C69BDC}" type="pres">
      <dgm:prSet presAssocID="{2C94F509-9DFB-4CE6-BE85-7767A226504D}" presName="linNode" presStyleCnt="0"/>
      <dgm:spPr/>
    </dgm:pt>
    <dgm:pt modelId="{23CA9CAE-EF87-4363-B844-26F3D823EE48}" type="pres">
      <dgm:prSet presAssocID="{2C94F509-9DFB-4CE6-BE85-7767A226504D}" presName="parentShp" presStyleLbl="node1" presStyleIdx="3" presStyleCnt="4">
        <dgm:presLayoutVars>
          <dgm:bulletEnabled val="1"/>
        </dgm:presLayoutVars>
      </dgm:prSet>
      <dgm:spPr/>
    </dgm:pt>
    <dgm:pt modelId="{AD597236-0305-4545-812D-6F3B6626C01E}" type="pres">
      <dgm:prSet presAssocID="{2C94F509-9DFB-4CE6-BE85-7767A226504D}" presName="childShp" presStyleLbl="bgAccFollowNode1" presStyleIdx="3" presStyleCnt="4" custScaleY="105600">
        <dgm:presLayoutVars>
          <dgm:bulletEnabled val="1"/>
        </dgm:presLayoutVars>
      </dgm:prSet>
      <dgm:spPr/>
    </dgm:pt>
  </dgm:ptLst>
  <dgm:cxnLst>
    <dgm:cxn modelId="{CB8EA387-1090-4CCD-A0AA-EE93605D2115}" srcId="{4412986D-DA6F-45E8-B3ED-0C576CA5D7F4}" destId="{83D22EB5-A4F3-4F01-B75C-CB0A0DB630BF}" srcOrd="0" destOrd="0" parTransId="{84CFDC02-71DB-46BF-9821-21DD1C7DECC7}" sibTransId="{4FE9117A-203F-42A3-96F1-DA9DAACE8D09}"/>
    <dgm:cxn modelId="{1D4AD89E-BD76-49DC-8709-AC1660FD4C9E}" srcId="{20083089-1AD3-49F8-BEB8-A88B8E5F47DA}" destId="{6C64FB88-FFF4-4D59-BA13-045E2BA666F6}" srcOrd="0" destOrd="0" parTransId="{76D8BB3C-75B5-4E34-8087-ED3E63A9EE86}" sibTransId="{BDA6C5C7-3A93-4F07-9652-7D139A01F776}"/>
    <dgm:cxn modelId="{3C5D0074-E4E5-40AB-A630-97CC8DA47658}" srcId="{24B0801E-1FC3-462C-BFD7-ECABCE5A12EC}" destId="{20083089-1AD3-49F8-BEB8-A88B8E5F47DA}" srcOrd="0" destOrd="0" parTransId="{9A3C10A3-5A05-41DF-92BA-43E6D28D723C}" sibTransId="{8E8C192C-EF19-4C8B-AD90-B065B8A67E9C}"/>
    <dgm:cxn modelId="{C12E55FA-009B-4F5A-8CB8-5E69C7A880AA}" type="presOf" srcId="{4412986D-DA6F-45E8-B3ED-0C576CA5D7F4}" destId="{37027170-C077-4C97-A1EC-EBED2FECC00B}" srcOrd="0" destOrd="0" presId="urn:microsoft.com/office/officeart/2005/8/layout/vList6"/>
    <dgm:cxn modelId="{E99A54E0-D915-491F-AF38-5F995B5C2A32}" type="presOf" srcId="{24B0801E-1FC3-462C-BFD7-ECABCE5A12EC}" destId="{3BFE4D55-179F-4129-BCD6-B6B1F1E34D56}" srcOrd="0" destOrd="0" presId="urn:microsoft.com/office/officeart/2005/8/layout/vList6"/>
    <dgm:cxn modelId="{43CCDC2D-C90A-4767-9548-7C9DFBFE3A54}" srcId="{18E6E982-792E-4205-8AC7-6EC3C0A8D1BF}" destId="{79E6F351-AEC9-46E8-9305-0C569F9FADFF}" srcOrd="0" destOrd="0" parTransId="{114153A4-2214-447A-A96F-6AF51A2CA973}" sibTransId="{2D7F2395-3E12-4F10-8FD2-16A61474829F}"/>
    <dgm:cxn modelId="{0C14D343-2446-4A18-9794-8E210CD0DBE9}" type="presOf" srcId="{C63D5D72-604F-402F-9915-6B7B58A7DA99}" destId="{AD597236-0305-4545-812D-6F3B6626C01E}" srcOrd="0" destOrd="0" presId="urn:microsoft.com/office/officeart/2005/8/layout/vList6"/>
    <dgm:cxn modelId="{E3700466-7531-4BCA-808A-C1097CDECA1D}" type="presOf" srcId="{18E6E982-792E-4205-8AC7-6EC3C0A8D1BF}" destId="{B8FF7168-A67F-4260-953B-DEB7B4C379F8}" srcOrd="0" destOrd="0" presId="urn:microsoft.com/office/officeart/2005/8/layout/vList6"/>
    <dgm:cxn modelId="{EBAF63E9-ACDD-4853-89F5-0533DE4AC913}" type="presOf" srcId="{83D22EB5-A4F3-4F01-B75C-CB0A0DB630BF}" destId="{F95437B4-E0F8-44CA-B4D3-AEC2B7B87058}" srcOrd="0" destOrd="0" presId="urn:microsoft.com/office/officeart/2005/8/layout/vList6"/>
    <dgm:cxn modelId="{EFE4EE22-FBF3-4F5C-90B0-0576D98E5151}" type="presOf" srcId="{2C94F509-9DFB-4CE6-BE85-7767A226504D}" destId="{23CA9CAE-EF87-4363-B844-26F3D823EE48}" srcOrd="0" destOrd="0" presId="urn:microsoft.com/office/officeart/2005/8/layout/vList6"/>
    <dgm:cxn modelId="{2DE4ADA6-DDF2-49D2-8127-FFB5F58AF77A}" srcId="{24B0801E-1FC3-462C-BFD7-ECABCE5A12EC}" destId="{18E6E982-792E-4205-8AC7-6EC3C0A8D1BF}" srcOrd="2" destOrd="0" parTransId="{F93A2A03-012B-4045-8248-BBE6D507E905}" sibTransId="{247D0D5E-6B9B-4E93-9C11-6A38F9F77947}"/>
    <dgm:cxn modelId="{F2FA1D21-0DA6-4F7A-A34F-CCC155384008}" srcId="{24B0801E-1FC3-462C-BFD7-ECABCE5A12EC}" destId="{4412986D-DA6F-45E8-B3ED-0C576CA5D7F4}" srcOrd="1" destOrd="0" parTransId="{1B4021C4-AF5B-4FAA-87B1-6FD34320224B}" sibTransId="{E20C0C24-5C3A-408C-8FFF-B941E8305729}"/>
    <dgm:cxn modelId="{D06DDBC2-673B-4B40-9426-ED693F24C0B3}" type="presOf" srcId="{6C64FB88-FFF4-4D59-BA13-045E2BA666F6}" destId="{92DB366C-9583-47B6-9688-8FDC27488667}" srcOrd="0" destOrd="0" presId="urn:microsoft.com/office/officeart/2005/8/layout/vList6"/>
    <dgm:cxn modelId="{1EA75957-6280-411A-93ED-F7E3E867ACF6}" type="presOf" srcId="{20083089-1AD3-49F8-BEB8-A88B8E5F47DA}" destId="{73725DF9-8A66-47EA-932B-990C1533EF2C}" srcOrd="0" destOrd="0" presId="urn:microsoft.com/office/officeart/2005/8/layout/vList6"/>
    <dgm:cxn modelId="{87E1FEA6-FF5A-4491-AA7C-1912153B485E}" type="presOf" srcId="{79E6F351-AEC9-46E8-9305-0C569F9FADFF}" destId="{027E2BC3-CFF9-4EA7-BBB3-E0EB30362D6A}" srcOrd="0" destOrd="0" presId="urn:microsoft.com/office/officeart/2005/8/layout/vList6"/>
    <dgm:cxn modelId="{AB0A3309-C658-4692-B360-331088468875}" srcId="{24B0801E-1FC3-462C-BFD7-ECABCE5A12EC}" destId="{2C94F509-9DFB-4CE6-BE85-7767A226504D}" srcOrd="3" destOrd="0" parTransId="{12730570-100F-4FAE-999D-6070C8BC0B33}" sibTransId="{79239999-4966-46D4-B95B-2AF939232A33}"/>
    <dgm:cxn modelId="{72E26CDE-98E9-4EC3-9BAC-5B3A6658AB3B}" srcId="{2C94F509-9DFB-4CE6-BE85-7767A226504D}" destId="{C63D5D72-604F-402F-9915-6B7B58A7DA99}" srcOrd="0" destOrd="0" parTransId="{DE802C4D-E8BD-46FE-B938-397FC2D87FCD}" sibTransId="{99D991A4-D185-48CD-A27C-5FC263C55D0A}"/>
    <dgm:cxn modelId="{3C0CF833-3B7C-42A0-BDF8-97F79E08CB40}" type="presParOf" srcId="{3BFE4D55-179F-4129-BCD6-B6B1F1E34D56}" destId="{B3E142CC-5B66-487D-9B05-5CD89582A3E1}" srcOrd="0" destOrd="0" presId="urn:microsoft.com/office/officeart/2005/8/layout/vList6"/>
    <dgm:cxn modelId="{FF9DE074-8C54-4ADF-A4AD-4B7519A74077}" type="presParOf" srcId="{B3E142CC-5B66-487D-9B05-5CD89582A3E1}" destId="{73725DF9-8A66-47EA-932B-990C1533EF2C}" srcOrd="0" destOrd="0" presId="urn:microsoft.com/office/officeart/2005/8/layout/vList6"/>
    <dgm:cxn modelId="{7E9FB4C2-5945-48A1-AC7B-AA4D7A6F2D59}" type="presParOf" srcId="{B3E142CC-5B66-487D-9B05-5CD89582A3E1}" destId="{92DB366C-9583-47B6-9688-8FDC27488667}" srcOrd="1" destOrd="0" presId="urn:microsoft.com/office/officeart/2005/8/layout/vList6"/>
    <dgm:cxn modelId="{B42B1EB3-0260-427D-B9B9-289926AE935E}" type="presParOf" srcId="{3BFE4D55-179F-4129-BCD6-B6B1F1E34D56}" destId="{BA3D2E10-382B-4799-8408-7E335752EB47}" srcOrd="1" destOrd="0" presId="urn:microsoft.com/office/officeart/2005/8/layout/vList6"/>
    <dgm:cxn modelId="{77686A5F-253F-48F7-8B22-FB344AEF1553}" type="presParOf" srcId="{3BFE4D55-179F-4129-BCD6-B6B1F1E34D56}" destId="{6F3ECEF4-5C96-4E44-B8B4-10CD95E5508F}" srcOrd="2" destOrd="0" presId="urn:microsoft.com/office/officeart/2005/8/layout/vList6"/>
    <dgm:cxn modelId="{A2994C8A-8270-40E8-86B3-2489011B68EC}" type="presParOf" srcId="{6F3ECEF4-5C96-4E44-B8B4-10CD95E5508F}" destId="{37027170-C077-4C97-A1EC-EBED2FECC00B}" srcOrd="0" destOrd="0" presId="urn:microsoft.com/office/officeart/2005/8/layout/vList6"/>
    <dgm:cxn modelId="{6CD67C4F-0AD8-48D6-8B99-D5A0E34371CF}" type="presParOf" srcId="{6F3ECEF4-5C96-4E44-B8B4-10CD95E5508F}" destId="{F95437B4-E0F8-44CA-B4D3-AEC2B7B87058}" srcOrd="1" destOrd="0" presId="urn:microsoft.com/office/officeart/2005/8/layout/vList6"/>
    <dgm:cxn modelId="{5323555E-A46D-414C-8236-0FAF3F628443}" type="presParOf" srcId="{3BFE4D55-179F-4129-BCD6-B6B1F1E34D56}" destId="{F587CF87-AE60-4133-B5D2-D60EF8951D30}" srcOrd="3" destOrd="0" presId="urn:microsoft.com/office/officeart/2005/8/layout/vList6"/>
    <dgm:cxn modelId="{3B1A65BC-55D0-4D82-9C2B-CB19BCE1B135}" type="presParOf" srcId="{3BFE4D55-179F-4129-BCD6-B6B1F1E34D56}" destId="{EDFE408A-0FBD-4969-9088-73E2C4EC3E05}" srcOrd="4" destOrd="0" presId="urn:microsoft.com/office/officeart/2005/8/layout/vList6"/>
    <dgm:cxn modelId="{CEFB9176-DED9-4C7E-AD79-B006683A6DBB}" type="presParOf" srcId="{EDFE408A-0FBD-4969-9088-73E2C4EC3E05}" destId="{B8FF7168-A67F-4260-953B-DEB7B4C379F8}" srcOrd="0" destOrd="0" presId="urn:microsoft.com/office/officeart/2005/8/layout/vList6"/>
    <dgm:cxn modelId="{2C32F38D-6A27-45A1-8A3C-07D4382FD7FA}" type="presParOf" srcId="{EDFE408A-0FBD-4969-9088-73E2C4EC3E05}" destId="{027E2BC3-CFF9-4EA7-BBB3-E0EB30362D6A}" srcOrd="1" destOrd="0" presId="urn:microsoft.com/office/officeart/2005/8/layout/vList6"/>
    <dgm:cxn modelId="{EF6E8FFC-6665-496D-B296-72C05FF54DDB}" type="presParOf" srcId="{3BFE4D55-179F-4129-BCD6-B6B1F1E34D56}" destId="{4A93B626-C204-4B8C-BB03-A972497BF5E4}" srcOrd="5" destOrd="0" presId="urn:microsoft.com/office/officeart/2005/8/layout/vList6"/>
    <dgm:cxn modelId="{F5C2B44D-A8EE-46B8-8B64-DC8BCF7B120F}" type="presParOf" srcId="{3BFE4D55-179F-4129-BCD6-B6B1F1E34D56}" destId="{C02A0FB0-33E7-4A9D-BB4D-343D48C69BDC}" srcOrd="6" destOrd="0" presId="urn:microsoft.com/office/officeart/2005/8/layout/vList6"/>
    <dgm:cxn modelId="{9ECC963C-15B5-423D-8FB8-4687D312B7E1}" type="presParOf" srcId="{C02A0FB0-33E7-4A9D-BB4D-343D48C69BDC}" destId="{23CA9CAE-EF87-4363-B844-26F3D823EE48}" srcOrd="0" destOrd="0" presId="urn:microsoft.com/office/officeart/2005/8/layout/vList6"/>
    <dgm:cxn modelId="{D9516A3D-54E1-41F7-8039-BB68FDCCB155}" type="presParOf" srcId="{C02A0FB0-33E7-4A9D-BB4D-343D48C69BDC}" destId="{AD597236-0305-4545-812D-6F3B6626C01E}"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DB366C-9583-47B6-9688-8FDC27488667}">
      <dsp:nvSpPr>
        <dsp:cNvPr id="0" name=""/>
        <dsp:cNvSpPr/>
      </dsp:nvSpPr>
      <dsp:spPr>
        <a:xfrm>
          <a:off x="3535680" y="834"/>
          <a:ext cx="5303520" cy="1154162"/>
        </a:xfrm>
        <a:prstGeom prst="rightArrow">
          <a:avLst>
            <a:gd name="adj1" fmla="val 75000"/>
            <a:gd name="adj2" fmla="val 50000"/>
          </a:avLst>
        </a:prstGeom>
        <a:solidFill>
          <a:schemeClr val="accent5">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en-US" sz="1800" b="1" kern="1200" baseline="30000" dirty="0">
              <a:latin typeface="Times New Roman" panose="02020603050405020304" pitchFamily="18" charset="0"/>
              <a:cs typeface="Times New Roman" panose="02020603050405020304" pitchFamily="18" charset="0"/>
            </a:rPr>
            <a:t>1 </a:t>
          </a:r>
          <a:r>
            <a:rPr lang="en-US" sz="1800" b="1" kern="1200" baseline="0" dirty="0">
              <a:latin typeface="Times New Roman" panose="02020603050405020304" pitchFamily="18" charset="0"/>
              <a:cs typeface="Times New Roman" panose="02020603050405020304" pitchFamily="18" charset="0"/>
            </a:rPr>
            <a:t>The Lord said to Abram, “Leave your land, your family, and your father’s household for the land that I will show you. </a:t>
          </a:r>
        </a:p>
      </dsp:txBody>
      <dsp:txXfrm>
        <a:off x="3535680" y="145104"/>
        <a:ext cx="4870709" cy="865622"/>
      </dsp:txXfrm>
    </dsp:sp>
    <dsp:sp modelId="{73725DF9-8A66-47EA-932B-990C1533EF2C}">
      <dsp:nvSpPr>
        <dsp:cNvPr id="0" name=""/>
        <dsp:cNvSpPr/>
      </dsp:nvSpPr>
      <dsp:spPr>
        <a:xfrm>
          <a:off x="0" y="834"/>
          <a:ext cx="3535680" cy="1154162"/>
        </a:xfrm>
        <a:prstGeom prst="roundRect">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13360" tIns="106680" rIns="213360" bIns="106680" numCol="1" spcCol="1270" anchor="ctr" anchorCtr="0">
          <a:noAutofit/>
        </a:bodyPr>
        <a:lstStyle/>
        <a:p>
          <a:pPr marL="0" lvl="0" indent="0" algn="r" defTabSz="2489200">
            <a:lnSpc>
              <a:spcPct val="90000"/>
            </a:lnSpc>
            <a:spcBef>
              <a:spcPct val="0"/>
            </a:spcBef>
            <a:spcAft>
              <a:spcPct val="35000"/>
            </a:spcAft>
            <a:buNone/>
          </a:pPr>
          <a:r>
            <a:rPr lang="en-US" sz="5600" b="1" kern="1200" dirty="0">
              <a:latin typeface="Times New Roman" panose="02020603050405020304" pitchFamily="18" charset="0"/>
              <a:cs typeface="Times New Roman" panose="02020603050405020304" pitchFamily="18" charset="0"/>
            </a:rPr>
            <a:t>Land: </a:t>
          </a:r>
        </a:p>
      </dsp:txBody>
      <dsp:txXfrm>
        <a:off x="56342" y="57176"/>
        <a:ext cx="3422996" cy="1041478"/>
      </dsp:txXfrm>
    </dsp:sp>
    <dsp:sp modelId="{F95437B4-E0F8-44CA-B4D3-AEC2B7B87058}">
      <dsp:nvSpPr>
        <dsp:cNvPr id="0" name=""/>
        <dsp:cNvSpPr/>
      </dsp:nvSpPr>
      <dsp:spPr>
        <a:xfrm>
          <a:off x="3535680" y="1270413"/>
          <a:ext cx="5303520" cy="1154162"/>
        </a:xfrm>
        <a:prstGeom prst="rightArrow">
          <a:avLst>
            <a:gd name="adj1" fmla="val 75000"/>
            <a:gd name="adj2" fmla="val 50000"/>
          </a:avLst>
        </a:prstGeom>
        <a:solidFill>
          <a:schemeClr val="accent5">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r>
            <a:rPr lang="en-US" sz="2000" b="1" kern="1200" baseline="30000" dirty="0">
              <a:latin typeface="Times New Roman" panose="02020603050405020304" pitchFamily="18" charset="0"/>
              <a:cs typeface="Times New Roman" panose="02020603050405020304" pitchFamily="18" charset="0"/>
            </a:rPr>
            <a:t>2 </a:t>
          </a:r>
          <a:r>
            <a:rPr lang="en-US" sz="2000" b="1" kern="1200" dirty="0">
              <a:latin typeface="Times New Roman" panose="02020603050405020304" pitchFamily="18" charset="0"/>
              <a:cs typeface="Times New Roman" panose="02020603050405020304" pitchFamily="18" charset="0"/>
            </a:rPr>
            <a:t>I will make of you a great nation and will bless you. </a:t>
          </a:r>
        </a:p>
      </dsp:txBody>
      <dsp:txXfrm>
        <a:off x="3535680" y="1414683"/>
        <a:ext cx="4870709" cy="865622"/>
      </dsp:txXfrm>
    </dsp:sp>
    <dsp:sp modelId="{37027170-C077-4C97-A1EC-EBED2FECC00B}">
      <dsp:nvSpPr>
        <dsp:cNvPr id="0" name=""/>
        <dsp:cNvSpPr/>
      </dsp:nvSpPr>
      <dsp:spPr>
        <a:xfrm>
          <a:off x="0" y="1270413"/>
          <a:ext cx="3535680" cy="1154162"/>
        </a:xfrm>
        <a:prstGeom prst="roundRect">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13360" tIns="106680" rIns="213360" bIns="106680" numCol="1" spcCol="1270" anchor="ctr" anchorCtr="0">
          <a:noAutofit/>
        </a:bodyPr>
        <a:lstStyle/>
        <a:p>
          <a:pPr marL="0" lvl="0" indent="0" algn="r" defTabSz="2489200">
            <a:lnSpc>
              <a:spcPct val="90000"/>
            </a:lnSpc>
            <a:spcBef>
              <a:spcPct val="0"/>
            </a:spcBef>
            <a:spcAft>
              <a:spcPct val="35000"/>
            </a:spcAft>
            <a:buNone/>
          </a:pPr>
          <a:r>
            <a:rPr lang="en-US" sz="5600" b="1" kern="1200" dirty="0">
              <a:latin typeface="Times New Roman" panose="02020603050405020304" pitchFamily="18" charset="0"/>
              <a:cs typeface="Times New Roman" panose="02020603050405020304" pitchFamily="18" charset="0"/>
            </a:rPr>
            <a:t>People: </a:t>
          </a:r>
        </a:p>
      </dsp:txBody>
      <dsp:txXfrm>
        <a:off x="56342" y="1326755"/>
        <a:ext cx="3422996" cy="1041478"/>
      </dsp:txXfrm>
    </dsp:sp>
    <dsp:sp modelId="{027E2BC3-CFF9-4EA7-BBB3-E0EB30362D6A}">
      <dsp:nvSpPr>
        <dsp:cNvPr id="0" name=""/>
        <dsp:cNvSpPr/>
      </dsp:nvSpPr>
      <dsp:spPr>
        <a:xfrm>
          <a:off x="3535680" y="2539991"/>
          <a:ext cx="5303520" cy="1154162"/>
        </a:xfrm>
        <a:prstGeom prst="rightArrow">
          <a:avLst>
            <a:gd name="adj1" fmla="val 75000"/>
            <a:gd name="adj2" fmla="val 50000"/>
          </a:avLst>
        </a:prstGeom>
        <a:solidFill>
          <a:schemeClr val="accent5">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5240" tIns="15240" rIns="15240" bIns="15240" numCol="1" spcCol="1270" anchor="t" anchorCtr="0">
          <a:noAutofit/>
        </a:bodyPr>
        <a:lstStyle/>
        <a:p>
          <a:pPr marL="228600" lvl="1" indent="-228600" algn="l" defTabSz="1066800">
            <a:lnSpc>
              <a:spcPct val="90000"/>
            </a:lnSpc>
            <a:spcBef>
              <a:spcPct val="0"/>
            </a:spcBef>
            <a:spcAft>
              <a:spcPct val="15000"/>
            </a:spcAft>
            <a:buChar char="•"/>
          </a:pPr>
          <a:r>
            <a:rPr lang="en-US" sz="2400" b="1" kern="1200" dirty="0">
              <a:latin typeface="Times New Roman" panose="02020603050405020304" pitchFamily="18" charset="0"/>
              <a:cs typeface="Times New Roman" panose="02020603050405020304" pitchFamily="18" charset="0"/>
            </a:rPr>
            <a:t>I will make your name respected,</a:t>
          </a:r>
        </a:p>
      </dsp:txBody>
      <dsp:txXfrm>
        <a:off x="3535680" y="2684261"/>
        <a:ext cx="4870709" cy="865622"/>
      </dsp:txXfrm>
    </dsp:sp>
    <dsp:sp modelId="{B8FF7168-A67F-4260-953B-DEB7B4C379F8}">
      <dsp:nvSpPr>
        <dsp:cNvPr id="0" name=""/>
        <dsp:cNvSpPr/>
      </dsp:nvSpPr>
      <dsp:spPr>
        <a:xfrm>
          <a:off x="0" y="2539991"/>
          <a:ext cx="3535680" cy="1154162"/>
        </a:xfrm>
        <a:prstGeom prst="roundRect">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13360" tIns="106680" rIns="213360" bIns="106680" numCol="1" spcCol="1270" anchor="ctr" anchorCtr="0">
          <a:noAutofit/>
        </a:bodyPr>
        <a:lstStyle/>
        <a:p>
          <a:pPr marL="0" lvl="0" indent="0" algn="r" defTabSz="2489200">
            <a:lnSpc>
              <a:spcPct val="90000"/>
            </a:lnSpc>
            <a:spcBef>
              <a:spcPct val="0"/>
            </a:spcBef>
            <a:spcAft>
              <a:spcPct val="35000"/>
            </a:spcAft>
            <a:buNone/>
          </a:pPr>
          <a:r>
            <a:rPr lang="en-US" sz="5600" b="1" kern="1200" dirty="0">
              <a:latin typeface="Times New Roman" panose="02020603050405020304" pitchFamily="18" charset="0"/>
              <a:cs typeface="Times New Roman" panose="02020603050405020304" pitchFamily="18" charset="0"/>
            </a:rPr>
            <a:t>Name:</a:t>
          </a:r>
        </a:p>
      </dsp:txBody>
      <dsp:txXfrm>
        <a:off x="56342" y="2596333"/>
        <a:ext cx="3422996" cy="1041478"/>
      </dsp:txXfrm>
    </dsp:sp>
    <dsp:sp modelId="{AD597236-0305-4545-812D-6F3B6626C01E}">
      <dsp:nvSpPr>
        <dsp:cNvPr id="0" name=""/>
        <dsp:cNvSpPr/>
      </dsp:nvSpPr>
      <dsp:spPr>
        <a:xfrm>
          <a:off x="3536543" y="3809569"/>
          <a:ext cx="5298340" cy="1218795"/>
        </a:xfrm>
        <a:prstGeom prst="rightArrow">
          <a:avLst>
            <a:gd name="adj1" fmla="val 75000"/>
            <a:gd name="adj2" fmla="val 50000"/>
          </a:avLst>
        </a:prstGeom>
        <a:solidFill>
          <a:schemeClr val="accent5">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en-US" sz="1800" b="1" kern="1200" dirty="0">
              <a:latin typeface="Times New Roman" panose="02020603050405020304" pitchFamily="18" charset="0"/>
              <a:cs typeface="Times New Roman" panose="02020603050405020304" pitchFamily="18" charset="0"/>
            </a:rPr>
            <a:t>And you will be a blessing. </a:t>
          </a:r>
          <a:r>
            <a:rPr lang="en-US" sz="1800" b="1" kern="1200" baseline="30000" dirty="0">
              <a:latin typeface="Times New Roman" panose="02020603050405020304" pitchFamily="18" charset="0"/>
              <a:cs typeface="Times New Roman" panose="02020603050405020304" pitchFamily="18" charset="0"/>
            </a:rPr>
            <a:t>3 </a:t>
          </a:r>
          <a:r>
            <a:rPr lang="en-US" sz="1800" b="1" kern="1200" dirty="0">
              <a:latin typeface="Times New Roman" panose="02020603050405020304" pitchFamily="18" charset="0"/>
              <a:cs typeface="Times New Roman" panose="02020603050405020304" pitchFamily="18" charset="0"/>
            </a:rPr>
            <a:t>I will bless those who bless you, those who curse you I will curse; all the families of the earth will be blessed because of you.”</a:t>
          </a:r>
        </a:p>
      </dsp:txBody>
      <dsp:txXfrm>
        <a:off x="3536543" y="3961918"/>
        <a:ext cx="4841292" cy="914097"/>
      </dsp:txXfrm>
    </dsp:sp>
    <dsp:sp modelId="{23CA9CAE-EF87-4363-B844-26F3D823EE48}">
      <dsp:nvSpPr>
        <dsp:cNvPr id="0" name=""/>
        <dsp:cNvSpPr/>
      </dsp:nvSpPr>
      <dsp:spPr>
        <a:xfrm>
          <a:off x="4316" y="3841886"/>
          <a:ext cx="3532227" cy="1154162"/>
        </a:xfrm>
        <a:prstGeom prst="roundRect">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13360" tIns="106680" rIns="213360" bIns="106680" numCol="1" spcCol="1270" anchor="ctr" anchorCtr="0">
          <a:noAutofit/>
        </a:bodyPr>
        <a:lstStyle/>
        <a:p>
          <a:pPr marL="0" lvl="0" indent="0" algn="r" defTabSz="2489200">
            <a:lnSpc>
              <a:spcPct val="90000"/>
            </a:lnSpc>
            <a:spcBef>
              <a:spcPct val="0"/>
            </a:spcBef>
            <a:spcAft>
              <a:spcPct val="35000"/>
            </a:spcAft>
            <a:buNone/>
          </a:pPr>
          <a:r>
            <a:rPr lang="en-US" sz="5600" b="1" kern="1200" dirty="0">
              <a:latin typeface="Times New Roman" panose="02020603050405020304" pitchFamily="18" charset="0"/>
              <a:cs typeface="Times New Roman" panose="02020603050405020304" pitchFamily="18" charset="0"/>
            </a:rPr>
            <a:t>Blessing: </a:t>
          </a:r>
        </a:p>
      </dsp:txBody>
      <dsp:txXfrm>
        <a:off x="60658" y="3898228"/>
        <a:ext cx="3419543" cy="1041478"/>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0520"/>
          </a:xfrm>
          <a:prstGeom prst="rect">
            <a:avLst/>
          </a:prstGeom>
        </p:spPr>
        <p:txBody>
          <a:bodyPr vert="horz" lIns="93174" tIns="46587" rIns="93174" bIns="46587" rtlCol="0"/>
          <a:lstStyle>
            <a:lvl1pPr algn="l">
              <a:defRPr sz="1200"/>
            </a:lvl1pPr>
          </a:lstStyle>
          <a:p>
            <a:endParaRPr/>
          </a:p>
        </p:txBody>
      </p:sp>
      <p:sp>
        <p:nvSpPr>
          <p:cNvPr id="3" name="Date Placeholder 2"/>
          <p:cNvSpPr>
            <a:spLocks noGrp="1"/>
          </p:cNvSpPr>
          <p:nvPr>
            <p:ph type="dt" sz="quarter" idx="1"/>
          </p:nvPr>
        </p:nvSpPr>
        <p:spPr>
          <a:xfrm>
            <a:off x="5265810" y="0"/>
            <a:ext cx="4028440" cy="350520"/>
          </a:xfrm>
          <a:prstGeom prst="rect">
            <a:avLst/>
          </a:prstGeom>
        </p:spPr>
        <p:txBody>
          <a:bodyPr vert="horz" lIns="93174" tIns="46587" rIns="93174" bIns="46587" rtlCol="0"/>
          <a:lstStyle>
            <a:lvl1pPr algn="r">
              <a:defRPr sz="1200"/>
            </a:lvl1pPr>
          </a:lstStyle>
          <a:p>
            <a:fld id="{128FCA9C-FF92-4024-BDEC-A6D3B663DC09}" type="datetimeFigureOut">
              <a:rPr lang="en-US"/>
              <a:t>11/4/2016</a:t>
            </a:fld>
            <a:endParaRPr/>
          </a:p>
        </p:txBody>
      </p:sp>
      <p:sp>
        <p:nvSpPr>
          <p:cNvPr id="4" name="Footer Placeholder 3"/>
          <p:cNvSpPr>
            <a:spLocks noGrp="1"/>
          </p:cNvSpPr>
          <p:nvPr>
            <p:ph type="ftr" sz="quarter" idx="2"/>
          </p:nvPr>
        </p:nvSpPr>
        <p:spPr>
          <a:xfrm>
            <a:off x="0" y="6658664"/>
            <a:ext cx="4028440" cy="350520"/>
          </a:xfrm>
          <a:prstGeom prst="rect">
            <a:avLst/>
          </a:prstGeom>
        </p:spPr>
        <p:txBody>
          <a:bodyPr vert="horz" lIns="93174" tIns="46587" rIns="93174" bIns="46587" rtlCol="0" anchor="b"/>
          <a:lstStyle>
            <a:lvl1pPr algn="l">
              <a:defRPr sz="1200"/>
            </a:lvl1pPr>
          </a:lstStyle>
          <a:p>
            <a:endParaRPr/>
          </a:p>
        </p:txBody>
      </p:sp>
      <p:sp>
        <p:nvSpPr>
          <p:cNvPr id="5" name="Slide Number Placeholder 4"/>
          <p:cNvSpPr>
            <a:spLocks noGrp="1"/>
          </p:cNvSpPr>
          <p:nvPr>
            <p:ph type="sldNum" sz="quarter" idx="3"/>
          </p:nvPr>
        </p:nvSpPr>
        <p:spPr>
          <a:xfrm>
            <a:off x="5265810" y="6658664"/>
            <a:ext cx="4028440" cy="350520"/>
          </a:xfrm>
          <a:prstGeom prst="rect">
            <a:avLst/>
          </a:prstGeom>
        </p:spPr>
        <p:txBody>
          <a:bodyPr vert="horz" lIns="93174" tIns="46587" rIns="93174" bIns="46587" rtlCol="0" anchor="b"/>
          <a:lstStyle>
            <a:lvl1pPr algn="r">
              <a:defRPr sz="1200"/>
            </a:lvl1pPr>
          </a:lstStyle>
          <a:p>
            <a:fld id="{A446DCAE-1661-43FF-8A44-43DAFDC1FD90}" type="slidenum">
              <a:rPr/>
              <a:t>‹#›</a:t>
            </a:fld>
            <a:endParaRPr/>
          </a:p>
        </p:txBody>
      </p:sp>
    </p:spTree>
    <p:extLst>
      <p:ext uri="{BB962C8B-B14F-4D97-AF65-F5344CB8AC3E}">
        <p14:creationId xmlns:p14="http://schemas.microsoft.com/office/powerpoint/2010/main" val="29198055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0520"/>
          </a:xfrm>
          <a:prstGeom prst="rect">
            <a:avLst/>
          </a:prstGeom>
        </p:spPr>
        <p:txBody>
          <a:bodyPr vert="horz" lIns="93174" tIns="46587" rIns="93174" bIns="46587" rtlCol="0"/>
          <a:lstStyle>
            <a:lvl1pPr algn="l">
              <a:defRPr sz="1200"/>
            </a:lvl1pPr>
          </a:lstStyle>
          <a:p>
            <a:endParaRPr/>
          </a:p>
        </p:txBody>
      </p:sp>
      <p:sp>
        <p:nvSpPr>
          <p:cNvPr id="3" name="Date Placeholder 2"/>
          <p:cNvSpPr>
            <a:spLocks noGrp="1"/>
          </p:cNvSpPr>
          <p:nvPr>
            <p:ph type="dt" idx="1"/>
          </p:nvPr>
        </p:nvSpPr>
        <p:spPr>
          <a:xfrm>
            <a:off x="5265810" y="0"/>
            <a:ext cx="4028440" cy="350520"/>
          </a:xfrm>
          <a:prstGeom prst="rect">
            <a:avLst/>
          </a:prstGeom>
        </p:spPr>
        <p:txBody>
          <a:bodyPr vert="horz" lIns="93174" tIns="46587" rIns="93174" bIns="46587" rtlCol="0"/>
          <a:lstStyle>
            <a:lvl1pPr algn="r">
              <a:defRPr sz="1200"/>
            </a:lvl1pPr>
          </a:lstStyle>
          <a:p>
            <a:fld id="{772AB877-E7B1-4681-847E-D0918612832B}" type="datetimeFigureOut">
              <a:rPr lang="en-US"/>
              <a:t>11/4/2016</a:t>
            </a:fld>
            <a:endParaRPr/>
          </a:p>
        </p:txBody>
      </p:sp>
      <p:sp>
        <p:nvSpPr>
          <p:cNvPr id="4" name="Slide Image Placeholder 3"/>
          <p:cNvSpPr>
            <a:spLocks noGrp="1" noRot="1" noChangeAspect="1"/>
          </p:cNvSpPr>
          <p:nvPr>
            <p:ph type="sldImg" idx="2"/>
          </p:nvPr>
        </p:nvSpPr>
        <p:spPr>
          <a:xfrm>
            <a:off x="2895600" y="525463"/>
            <a:ext cx="3505200" cy="2628900"/>
          </a:xfrm>
          <a:prstGeom prst="rect">
            <a:avLst/>
          </a:prstGeom>
          <a:noFill/>
          <a:ln w="12700">
            <a:solidFill>
              <a:prstClr val="black"/>
            </a:solidFill>
          </a:ln>
        </p:spPr>
        <p:txBody>
          <a:bodyPr vert="horz" lIns="93174" tIns="46587" rIns="93174" bIns="46587" rtlCol="0" anchor="ctr"/>
          <a:lstStyle/>
          <a:p>
            <a:endParaRPr/>
          </a:p>
        </p:txBody>
      </p:sp>
      <p:sp>
        <p:nvSpPr>
          <p:cNvPr id="5" name="Notes Placeholder 4"/>
          <p:cNvSpPr>
            <a:spLocks noGrp="1"/>
          </p:cNvSpPr>
          <p:nvPr>
            <p:ph type="body" sz="quarter" idx="3"/>
          </p:nvPr>
        </p:nvSpPr>
        <p:spPr>
          <a:xfrm>
            <a:off x="929640" y="3329941"/>
            <a:ext cx="7437120" cy="3154680"/>
          </a:xfrm>
          <a:prstGeom prst="rect">
            <a:avLst/>
          </a:prstGeom>
        </p:spPr>
        <p:txBody>
          <a:bodyPr vert="horz" lIns="93174" tIns="46587" rIns="93174" bIns="46587"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6658664"/>
            <a:ext cx="4028440" cy="350520"/>
          </a:xfrm>
          <a:prstGeom prst="rect">
            <a:avLst/>
          </a:prstGeom>
        </p:spPr>
        <p:txBody>
          <a:bodyPr vert="horz" lIns="93174" tIns="46587" rIns="93174" bIns="46587" rtlCol="0" anchor="b"/>
          <a:lstStyle>
            <a:lvl1pPr algn="l">
              <a:defRPr sz="1200"/>
            </a:lvl1pPr>
          </a:lstStyle>
          <a:p>
            <a:endParaRPr/>
          </a:p>
        </p:txBody>
      </p:sp>
      <p:sp>
        <p:nvSpPr>
          <p:cNvPr id="7" name="Slide Number Placeholder 6"/>
          <p:cNvSpPr>
            <a:spLocks noGrp="1"/>
          </p:cNvSpPr>
          <p:nvPr>
            <p:ph type="sldNum" sz="quarter" idx="5"/>
          </p:nvPr>
        </p:nvSpPr>
        <p:spPr>
          <a:xfrm>
            <a:off x="5265810" y="6658664"/>
            <a:ext cx="4028440" cy="350520"/>
          </a:xfrm>
          <a:prstGeom prst="rect">
            <a:avLst/>
          </a:prstGeom>
        </p:spPr>
        <p:txBody>
          <a:bodyPr vert="horz" lIns="93174" tIns="46587" rIns="93174" bIns="46587" rtlCol="0" anchor="b"/>
          <a:lstStyle>
            <a:lvl1pPr algn="r">
              <a:defRPr sz="1200"/>
            </a:lvl1pPr>
          </a:lstStyle>
          <a:p>
            <a:fld id="{69C971FF-EF28-4195-A575-329446EFAA55}" type="slidenum">
              <a:rPr/>
              <a:t>‹#›</a:t>
            </a:fld>
            <a:endParaRPr/>
          </a:p>
        </p:txBody>
      </p:sp>
    </p:spTree>
    <p:extLst>
      <p:ext uri="{BB962C8B-B14F-4D97-AF65-F5344CB8AC3E}">
        <p14:creationId xmlns:p14="http://schemas.microsoft.com/office/powerpoint/2010/main" val="13989950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lumMod val="50000"/>
          </a:schemeClr>
        </a:solidFill>
        <a:latin typeface="+mn-lt"/>
        <a:ea typeface="+mn-ea"/>
        <a:cs typeface="+mn-cs"/>
      </a:defRPr>
    </a:lvl1pPr>
    <a:lvl2pPr marL="457200" algn="l" defTabSz="914400" rtl="0" eaLnBrk="1" latinLnBrk="0" hangingPunct="1">
      <a:defRPr sz="1200" kern="1200">
        <a:solidFill>
          <a:schemeClr val="tx1">
            <a:lumMod val="50000"/>
          </a:schemeClr>
        </a:solidFill>
        <a:latin typeface="+mn-lt"/>
        <a:ea typeface="+mn-ea"/>
        <a:cs typeface="+mn-cs"/>
      </a:defRPr>
    </a:lvl2pPr>
    <a:lvl3pPr marL="914400" algn="l" defTabSz="914400" rtl="0" eaLnBrk="1" latinLnBrk="0" hangingPunct="1">
      <a:defRPr sz="1200" kern="1200">
        <a:solidFill>
          <a:schemeClr val="tx1">
            <a:lumMod val="50000"/>
          </a:schemeClr>
        </a:solidFill>
        <a:latin typeface="+mn-lt"/>
        <a:ea typeface="+mn-ea"/>
        <a:cs typeface="+mn-cs"/>
      </a:defRPr>
    </a:lvl3pPr>
    <a:lvl4pPr marL="1371600" algn="l" defTabSz="914400" rtl="0" eaLnBrk="1" latinLnBrk="0" hangingPunct="1">
      <a:defRPr sz="1200" kern="1200">
        <a:solidFill>
          <a:schemeClr val="tx1">
            <a:lumMod val="50000"/>
          </a:schemeClr>
        </a:solidFill>
        <a:latin typeface="+mn-lt"/>
        <a:ea typeface="+mn-ea"/>
        <a:cs typeface="+mn-cs"/>
      </a:defRPr>
    </a:lvl4pPr>
    <a:lvl5pPr marL="1828800" algn="l" defTabSz="914400" rtl="0" eaLnBrk="1" latinLnBrk="0" hangingPunct="1">
      <a:defRPr sz="1200" kern="1200">
        <a:solidFill>
          <a:schemeClr val="tx1">
            <a:lumMod val="50000"/>
          </a:schemeClr>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C971FF-EF28-4195-A575-329446EFAA55}" type="slidenum">
              <a:rPr lang="en-US" smtClean="0"/>
              <a:t>1</a:t>
            </a:fld>
            <a:endParaRPr lang="en-US" dirty="0"/>
          </a:p>
        </p:txBody>
      </p:sp>
    </p:spTree>
    <p:extLst>
      <p:ext uri="{BB962C8B-B14F-4D97-AF65-F5344CB8AC3E}">
        <p14:creationId xmlns:p14="http://schemas.microsoft.com/office/powerpoint/2010/main" val="22640533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10</a:t>
            </a:fld>
            <a:endParaRPr lang="en-US"/>
          </a:p>
        </p:txBody>
      </p:sp>
    </p:spTree>
    <p:extLst>
      <p:ext uri="{BB962C8B-B14F-4D97-AF65-F5344CB8AC3E}">
        <p14:creationId xmlns:p14="http://schemas.microsoft.com/office/powerpoint/2010/main" val="3756840262"/>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100</a:t>
            </a:fld>
            <a:endParaRPr lang="en-US"/>
          </a:p>
        </p:txBody>
      </p:sp>
    </p:spTree>
    <p:extLst>
      <p:ext uri="{BB962C8B-B14F-4D97-AF65-F5344CB8AC3E}">
        <p14:creationId xmlns:p14="http://schemas.microsoft.com/office/powerpoint/2010/main" val="63075149"/>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101</a:t>
            </a:fld>
            <a:endParaRPr lang="en-US"/>
          </a:p>
        </p:txBody>
      </p:sp>
    </p:spTree>
    <p:extLst>
      <p:ext uri="{BB962C8B-B14F-4D97-AF65-F5344CB8AC3E}">
        <p14:creationId xmlns:p14="http://schemas.microsoft.com/office/powerpoint/2010/main" val="2348362250"/>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102</a:t>
            </a:fld>
            <a:endParaRPr lang="en-US"/>
          </a:p>
        </p:txBody>
      </p:sp>
    </p:spTree>
    <p:extLst>
      <p:ext uri="{BB962C8B-B14F-4D97-AF65-F5344CB8AC3E}">
        <p14:creationId xmlns:p14="http://schemas.microsoft.com/office/powerpoint/2010/main" val="134651684"/>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103</a:t>
            </a:fld>
            <a:endParaRPr lang="en-US"/>
          </a:p>
        </p:txBody>
      </p:sp>
    </p:spTree>
    <p:extLst>
      <p:ext uri="{BB962C8B-B14F-4D97-AF65-F5344CB8AC3E}">
        <p14:creationId xmlns:p14="http://schemas.microsoft.com/office/powerpoint/2010/main" val="31287155"/>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104</a:t>
            </a:fld>
            <a:endParaRPr lang="en-US"/>
          </a:p>
        </p:txBody>
      </p:sp>
    </p:spTree>
    <p:extLst>
      <p:ext uri="{BB962C8B-B14F-4D97-AF65-F5344CB8AC3E}">
        <p14:creationId xmlns:p14="http://schemas.microsoft.com/office/powerpoint/2010/main" val="2091878604"/>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105</a:t>
            </a:fld>
            <a:endParaRPr lang="en-US"/>
          </a:p>
        </p:txBody>
      </p:sp>
    </p:spTree>
    <p:extLst>
      <p:ext uri="{BB962C8B-B14F-4D97-AF65-F5344CB8AC3E}">
        <p14:creationId xmlns:p14="http://schemas.microsoft.com/office/powerpoint/2010/main" val="4051771438"/>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106</a:t>
            </a:fld>
            <a:endParaRPr lang="en-US"/>
          </a:p>
        </p:txBody>
      </p:sp>
    </p:spTree>
    <p:extLst>
      <p:ext uri="{BB962C8B-B14F-4D97-AF65-F5344CB8AC3E}">
        <p14:creationId xmlns:p14="http://schemas.microsoft.com/office/powerpoint/2010/main" val="2360399294"/>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107</a:t>
            </a:fld>
            <a:endParaRPr lang="en-US"/>
          </a:p>
        </p:txBody>
      </p:sp>
    </p:spTree>
    <p:extLst>
      <p:ext uri="{BB962C8B-B14F-4D97-AF65-F5344CB8AC3E}">
        <p14:creationId xmlns:p14="http://schemas.microsoft.com/office/powerpoint/2010/main" val="3688686416"/>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108</a:t>
            </a:fld>
            <a:endParaRPr lang="en-US"/>
          </a:p>
        </p:txBody>
      </p:sp>
    </p:spTree>
    <p:extLst>
      <p:ext uri="{BB962C8B-B14F-4D97-AF65-F5344CB8AC3E}">
        <p14:creationId xmlns:p14="http://schemas.microsoft.com/office/powerpoint/2010/main" val="3189657555"/>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109</a:t>
            </a:fld>
            <a:endParaRPr lang="en-US"/>
          </a:p>
        </p:txBody>
      </p:sp>
    </p:spTree>
    <p:extLst>
      <p:ext uri="{BB962C8B-B14F-4D97-AF65-F5344CB8AC3E}">
        <p14:creationId xmlns:p14="http://schemas.microsoft.com/office/powerpoint/2010/main" val="26941500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11</a:t>
            </a:fld>
            <a:endParaRPr lang="en-US"/>
          </a:p>
        </p:txBody>
      </p:sp>
    </p:spTree>
    <p:extLst>
      <p:ext uri="{BB962C8B-B14F-4D97-AF65-F5344CB8AC3E}">
        <p14:creationId xmlns:p14="http://schemas.microsoft.com/office/powerpoint/2010/main" val="2016479780"/>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110</a:t>
            </a:fld>
            <a:endParaRPr lang="en-US"/>
          </a:p>
        </p:txBody>
      </p:sp>
    </p:spTree>
    <p:extLst>
      <p:ext uri="{BB962C8B-B14F-4D97-AF65-F5344CB8AC3E}">
        <p14:creationId xmlns:p14="http://schemas.microsoft.com/office/powerpoint/2010/main" val="2034115743"/>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111</a:t>
            </a:fld>
            <a:endParaRPr lang="en-US"/>
          </a:p>
        </p:txBody>
      </p:sp>
    </p:spTree>
    <p:extLst>
      <p:ext uri="{BB962C8B-B14F-4D97-AF65-F5344CB8AC3E}">
        <p14:creationId xmlns:p14="http://schemas.microsoft.com/office/powerpoint/2010/main" val="3505834984"/>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112</a:t>
            </a:fld>
            <a:endParaRPr lang="en-US"/>
          </a:p>
        </p:txBody>
      </p:sp>
    </p:spTree>
    <p:extLst>
      <p:ext uri="{BB962C8B-B14F-4D97-AF65-F5344CB8AC3E}">
        <p14:creationId xmlns:p14="http://schemas.microsoft.com/office/powerpoint/2010/main" val="1824528210"/>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113</a:t>
            </a:fld>
            <a:endParaRPr lang="en-US"/>
          </a:p>
        </p:txBody>
      </p:sp>
    </p:spTree>
    <p:extLst>
      <p:ext uri="{BB962C8B-B14F-4D97-AF65-F5344CB8AC3E}">
        <p14:creationId xmlns:p14="http://schemas.microsoft.com/office/powerpoint/2010/main" val="1707619368"/>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114</a:t>
            </a:fld>
            <a:endParaRPr lang="en-US"/>
          </a:p>
        </p:txBody>
      </p:sp>
    </p:spTree>
    <p:extLst>
      <p:ext uri="{BB962C8B-B14F-4D97-AF65-F5344CB8AC3E}">
        <p14:creationId xmlns:p14="http://schemas.microsoft.com/office/powerpoint/2010/main" val="1346711249"/>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115</a:t>
            </a:fld>
            <a:endParaRPr lang="en-US"/>
          </a:p>
        </p:txBody>
      </p:sp>
    </p:spTree>
    <p:extLst>
      <p:ext uri="{BB962C8B-B14F-4D97-AF65-F5344CB8AC3E}">
        <p14:creationId xmlns:p14="http://schemas.microsoft.com/office/powerpoint/2010/main" val="1306048096"/>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116</a:t>
            </a:fld>
            <a:endParaRPr lang="en-US"/>
          </a:p>
        </p:txBody>
      </p:sp>
    </p:spTree>
    <p:extLst>
      <p:ext uri="{BB962C8B-B14F-4D97-AF65-F5344CB8AC3E}">
        <p14:creationId xmlns:p14="http://schemas.microsoft.com/office/powerpoint/2010/main" val="2124450405"/>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117</a:t>
            </a:fld>
            <a:endParaRPr lang="en-US"/>
          </a:p>
        </p:txBody>
      </p:sp>
    </p:spTree>
    <p:extLst>
      <p:ext uri="{BB962C8B-B14F-4D97-AF65-F5344CB8AC3E}">
        <p14:creationId xmlns:p14="http://schemas.microsoft.com/office/powerpoint/2010/main" val="3012036403"/>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118</a:t>
            </a:fld>
            <a:endParaRPr lang="en-US"/>
          </a:p>
        </p:txBody>
      </p:sp>
    </p:spTree>
    <p:extLst>
      <p:ext uri="{BB962C8B-B14F-4D97-AF65-F5344CB8AC3E}">
        <p14:creationId xmlns:p14="http://schemas.microsoft.com/office/powerpoint/2010/main" val="2123970248"/>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119</a:t>
            </a:fld>
            <a:endParaRPr lang="en-US"/>
          </a:p>
        </p:txBody>
      </p:sp>
    </p:spTree>
    <p:extLst>
      <p:ext uri="{BB962C8B-B14F-4D97-AF65-F5344CB8AC3E}">
        <p14:creationId xmlns:p14="http://schemas.microsoft.com/office/powerpoint/2010/main" val="7290233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12</a:t>
            </a:fld>
            <a:endParaRPr lang="en-US"/>
          </a:p>
        </p:txBody>
      </p:sp>
    </p:spTree>
    <p:extLst>
      <p:ext uri="{BB962C8B-B14F-4D97-AF65-F5344CB8AC3E}">
        <p14:creationId xmlns:p14="http://schemas.microsoft.com/office/powerpoint/2010/main" val="1705017642"/>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120</a:t>
            </a:fld>
            <a:endParaRPr lang="en-US"/>
          </a:p>
        </p:txBody>
      </p:sp>
    </p:spTree>
    <p:extLst>
      <p:ext uri="{BB962C8B-B14F-4D97-AF65-F5344CB8AC3E}">
        <p14:creationId xmlns:p14="http://schemas.microsoft.com/office/powerpoint/2010/main" val="1500874608"/>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121</a:t>
            </a:fld>
            <a:endParaRPr lang="en-US"/>
          </a:p>
        </p:txBody>
      </p:sp>
    </p:spTree>
    <p:extLst>
      <p:ext uri="{BB962C8B-B14F-4D97-AF65-F5344CB8AC3E}">
        <p14:creationId xmlns:p14="http://schemas.microsoft.com/office/powerpoint/2010/main" val="3202773084"/>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122</a:t>
            </a:fld>
            <a:endParaRPr lang="en-US"/>
          </a:p>
        </p:txBody>
      </p:sp>
    </p:spTree>
    <p:extLst>
      <p:ext uri="{BB962C8B-B14F-4D97-AF65-F5344CB8AC3E}">
        <p14:creationId xmlns:p14="http://schemas.microsoft.com/office/powerpoint/2010/main" val="3561915925"/>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123</a:t>
            </a:fld>
            <a:endParaRPr lang="en-US"/>
          </a:p>
        </p:txBody>
      </p:sp>
    </p:spTree>
    <p:extLst>
      <p:ext uri="{BB962C8B-B14F-4D97-AF65-F5344CB8AC3E}">
        <p14:creationId xmlns:p14="http://schemas.microsoft.com/office/powerpoint/2010/main" val="2837331391"/>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124</a:t>
            </a:fld>
            <a:endParaRPr lang="en-US"/>
          </a:p>
        </p:txBody>
      </p:sp>
    </p:spTree>
    <p:extLst>
      <p:ext uri="{BB962C8B-B14F-4D97-AF65-F5344CB8AC3E}">
        <p14:creationId xmlns:p14="http://schemas.microsoft.com/office/powerpoint/2010/main" val="4220497642"/>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125</a:t>
            </a:fld>
            <a:endParaRPr lang="en-US"/>
          </a:p>
        </p:txBody>
      </p:sp>
    </p:spTree>
    <p:extLst>
      <p:ext uri="{BB962C8B-B14F-4D97-AF65-F5344CB8AC3E}">
        <p14:creationId xmlns:p14="http://schemas.microsoft.com/office/powerpoint/2010/main" val="3071705655"/>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126</a:t>
            </a:fld>
            <a:endParaRPr lang="en-US"/>
          </a:p>
        </p:txBody>
      </p:sp>
    </p:spTree>
    <p:extLst>
      <p:ext uri="{BB962C8B-B14F-4D97-AF65-F5344CB8AC3E}">
        <p14:creationId xmlns:p14="http://schemas.microsoft.com/office/powerpoint/2010/main" val="3764665380"/>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127</a:t>
            </a:fld>
            <a:endParaRPr lang="en-US"/>
          </a:p>
        </p:txBody>
      </p:sp>
    </p:spTree>
    <p:extLst>
      <p:ext uri="{BB962C8B-B14F-4D97-AF65-F5344CB8AC3E}">
        <p14:creationId xmlns:p14="http://schemas.microsoft.com/office/powerpoint/2010/main" val="1175618112"/>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128</a:t>
            </a:fld>
            <a:endParaRPr lang="en-US"/>
          </a:p>
        </p:txBody>
      </p:sp>
    </p:spTree>
    <p:extLst>
      <p:ext uri="{BB962C8B-B14F-4D97-AF65-F5344CB8AC3E}">
        <p14:creationId xmlns:p14="http://schemas.microsoft.com/office/powerpoint/2010/main" val="3540207166"/>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129</a:t>
            </a:fld>
            <a:endParaRPr lang="en-US"/>
          </a:p>
        </p:txBody>
      </p:sp>
    </p:spTree>
    <p:extLst>
      <p:ext uri="{BB962C8B-B14F-4D97-AF65-F5344CB8AC3E}">
        <p14:creationId xmlns:p14="http://schemas.microsoft.com/office/powerpoint/2010/main" val="35970785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13</a:t>
            </a:fld>
            <a:endParaRPr lang="en-US"/>
          </a:p>
        </p:txBody>
      </p:sp>
    </p:spTree>
    <p:extLst>
      <p:ext uri="{BB962C8B-B14F-4D97-AF65-F5344CB8AC3E}">
        <p14:creationId xmlns:p14="http://schemas.microsoft.com/office/powerpoint/2010/main" val="108332296"/>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130</a:t>
            </a:fld>
            <a:endParaRPr lang="en-US"/>
          </a:p>
        </p:txBody>
      </p:sp>
    </p:spTree>
    <p:extLst>
      <p:ext uri="{BB962C8B-B14F-4D97-AF65-F5344CB8AC3E}">
        <p14:creationId xmlns:p14="http://schemas.microsoft.com/office/powerpoint/2010/main" val="3486985064"/>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131</a:t>
            </a:fld>
            <a:endParaRPr lang="en-US"/>
          </a:p>
        </p:txBody>
      </p:sp>
    </p:spTree>
    <p:extLst>
      <p:ext uri="{BB962C8B-B14F-4D97-AF65-F5344CB8AC3E}">
        <p14:creationId xmlns:p14="http://schemas.microsoft.com/office/powerpoint/2010/main" val="2108713723"/>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132</a:t>
            </a:fld>
            <a:endParaRPr lang="en-US"/>
          </a:p>
        </p:txBody>
      </p:sp>
    </p:spTree>
    <p:extLst>
      <p:ext uri="{BB962C8B-B14F-4D97-AF65-F5344CB8AC3E}">
        <p14:creationId xmlns:p14="http://schemas.microsoft.com/office/powerpoint/2010/main" val="2949521252"/>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133</a:t>
            </a:fld>
            <a:endParaRPr lang="en-US"/>
          </a:p>
        </p:txBody>
      </p:sp>
    </p:spTree>
    <p:extLst>
      <p:ext uri="{BB962C8B-B14F-4D97-AF65-F5344CB8AC3E}">
        <p14:creationId xmlns:p14="http://schemas.microsoft.com/office/powerpoint/2010/main" val="1163762096"/>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134</a:t>
            </a:fld>
            <a:endParaRPr lang="en-US"/>
          </a:p>
        </p:txBody>
      </p:sp>
    </p:spTree>
    <p:extLst>
      <p:ext uri="{BB962C8B-B14F-4D97-AF65-F5344CB8AC3E}">
        <p14:creationId xmlns:p14="http://schemas.microsoft.com/office/powerpoint/2010/main" val="2006725318"/>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135</a:t>
            </a:fld>
            <a:endParaRPr lang="en-US"/>
          </a:p>
        </p:txBody>
      </p:sp>
    </p:spTree>
    <p:extLst>
      <p:ext uri="{BB962C8B-B14F-4D97-AF65-F5344CB8AC3E}">
        <p14:creationId xmlns:p14="http://schemas.microsoft.com/office/powerpoint/2010/main" val="1737169785"/>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136</a:t>
            </a:fld>
            <a:endParaRPr lang="en-US"/>
          </a:p>
        </p:txBody>
      </p:sp>
    </p:spTree>
    <p:extLst>
      <p:ext uri="{BB962C8B-B14F-4D97-AF65-F5344CB8AC3E}">
        <p14:creationId xmlns:p14="http://schemas.microsoft.com/office/powerpoint/2010/main" val="2983260660"/>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137</a:t>
            </a:fld>
            <a:endParaRPr lang="en-US"/>
          </a:p>
        </p:txBody>
      </p:sp>
    </p:spTree>
    <p:extLst>
      <p:ext uri="{BB962C8B-B14F-4D97-AF65-F5344CB8AC3E}">
        <p14:creationId xmlns:p14="http://schemas.microsoft.com/office/powerpoint/2010/main" val="767918500"/>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138</a:t>
            </a:fld>
            <a:endParaRPr lang="en-US"/>
          </a:p>
        </p:txBody>
      </p:sp>
    </p:spTree>
    <p:extLst>
      <p:ext uri="{BB962C8B-B14F-4D97-AF65-F5344CB8AC3E}">
        <p14:creationId xmlns:p14="http://schemas.microsoft.com/office/powerpoint/2010/main" val="370135362"/>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139</a:t>
            </a:fld>
            <a:endParaRPr lang="en-US"/>
          </a:p>
        </p:txBody>
      </p:sp>
    </p:spTree>
    <p:extLst>
      <p:ext uri="{BB962C8B-B14F-4D97-AF65-F5344CB8AC3E}">
        <p14:creationId xmlns:p14="http://schemas.microsoft.com/office/powerpoint/2010/main" val="28679680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14</a:t>
            </a:fld>
            <a:endParaRPr lang="en-US"/>
          </a:p>
        </p:txBody>
      </p:sp>
    </p:spTree>
    <p:extLst>
      <p:ext uri="{BB962C8B-B14F-4D97-AF65-F5344CB8AC3E}">
        <p14:creationId xmlns:p14="http://schemas.microsoft.com/office/powerpoint/2010/main" val="2835049238"/>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140</a:t>
            </a:fld>
            <a:endParaRPr lang="en-US"/>
          </a:p>
        </p:txBody>
      </p:sp>
    </p:spTree>
    <p:extLst>
      <p:ext uri="{BB962C8B-B14F-4D97-AF65-F5344CB8AC3E}">
        <p14:creationId xmlns:p14="http://schemas.microsoft.com/office/powerpoint/2010/main" val="2111601272"/>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141</a:t>
            </a:fld>
            <a:endParaRPr lang="en-US"/>
          </a:p>
        </p:txBody>
      </p:sp>
    </p:spTree>
    <p:extLst>
      <p:ext uri="{BB962C8B-B14F-4D97-AF65-F5344CB8AC3E}">
        <p14:creationId xmlns:p14="http://schemas.microsoft.com/office/powerpoint/2010/main" val="1707722343"/>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142</a:t>
            </a:fld>
            <a:endParaRPr lang="en-US"/>
          </a:p>
        </p:txBody>
      </p:sp>
    </p:spTree>
    <p:extLst>
      <p:ext uri="{BB962C8B-B14F-4D97-AF65-F5344CB8AC3E}">
        <p14:creationId xmlns:p14="http://schemas.microsoft.com/office/powerpoint/2010/main" val="3722104347"/>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143</a:t>
            </a:fld>
            <a:endParaRPr lang="en-US"/>
          </a:p>
        </p:txBody>
      </p:sp>
    </p:spTree>
    <p:extLst>
      <p:ext uri="{BB962C8B-B14F-4D97-AF65-F5344CB8AC3E}">
        <p14:creationId xmlns:p14="http://schemas.microsoft.com/office/powerpoint/2010/main" val="2536719162"/>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144</a:t>
            </a:fld>
            <a:endParaRPr lang="en-US"/>
          </a:p>
        </p:txBody>
      </p:sp>
    </p:spTree>
    <p:extLst>
      <p:ext uri="{BB962C8B-B14F-4D97-AF65-F5344CB8AC3E}">
        <p14:creationId xmlns:p14="http://schemas.microsoft.com/office/powerpoint/2010/main" val="1945014099"/>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145</a:t>
            </a:fld>
            <a:endParaRPr lang="en-US"/>
          </a:p>
        </p:txBody>
      </p:sp>
    </p:spTree>
    <p:extLst>
      <p:ext uri="{BB962C8B-B14F-4D97-AF65-F5344CB8AC3E}">
        <p14:creationId xmlns:p14="http://schemas.microsoft.com/office/powerpoint/2010/main" val="3047272194"/>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146</a:t>
            </a:fld>
            <a:endParaRPr lang="en-US"/>
          </a:p>
        </p:txBody>
      </p:sp>
    </p:spTree>
    <p:extLst>
      <p:ext uri="{BB962C8B-B14F-4D97-AF65-F5344CB8AC3E}">
        <p14:creationId xmlns:p14="http://schemas.microsoft.com/office/powerpoint/2010/main" val="344386306"/>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C971FF-EF28-4195-A575-329446EFAA55}" type="slidenum">
              <a:rPr lang="en-US" smtClean="0"/>
              <a:t>147</a:t>
            </a:fld>
            <a:endParaRPr lang="en-US" dirty="0"/>
          </a:p>
        </p:txBody>
      </p:sp>
    </p:spTree>
    <p:extLst>
      <p:ext uri="{BB962C8B-B14F-4D97-AF65-F5344CB8AC3E}">
        <p14:creationId xmlns:p14="http://schemas.microsoft.com/office/powerpoint/2010/main" val="2649368873"/>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148</a:t>
            </a:fld>
            <a:endParaRPr lang="en-US"/>
          </a:p>
        </p:txBody>
      </p:sp>
    </p:spTree>
    <p:extLst>
      <p:ext uri="{BB962C8B-B14F-4D97-AF65-F5344CB8AC3E}">
        <p14:creationId xmlns:p14="http://schemas.microsoft.com/office/powerpoint/2010/main" val="1576828967"/>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149</a:t>
            </a:fld>
            <a:endParaRPr lang="en-US"/>
          </a:p>
        </p:txBody>
      </p:sp>
    </p:spTree>
    <p:extLst>
      <p:ext uri="{BB962C8B-B14F-4D97-AF65-F5344CB8AC3E}">
        <p14:creationId xmlns:p14="http://schemas.microsoft.com/office/powerpoint/2010/main" val="7103532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15</a:t>
            </a:fld>
            <a:endParaRPr lang="en-US"/>
          </a:p>
        </p:txBody>
      </p:sp>
    </p:spTree>
    <p:extLst>
      <p:ext uri="{BB962C8B-B14F-4D97-AF65-F5344CB8AC3E}">
        <p14:creationId xmlns:p14="http://schemas.microsoft.com/office/powerpoint/2010/main" val="1423259287"/>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150</a:t>
            </a:fld>
            <a:endParaRPr lang="en-US"/>
          </a:p>
        </p:txBody>
      </p:sp>
    </p:spTree>
    <p:extLst>
      <p:ext uri="{BB962C8B-B14F-4D97-AF65-F5344CB8AC3E}">
        <p14:creationId xmlns:p14="http://schemas.microsoft.com/office/powerpoint/2010/main" val="2981591349"/>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151</a:t>
            </a:fld>
            <a:endParaRPr lang="en-US"/>
          </a:p>
        </p:txBody>
      </p:sp>
    </p:spTree>
    <p:extLst>
      <p:ext uri="{BB962C8B-B14F-4D97-AF65-F5344CB8AC3E}">
        <p14:creationId xmlns:p14="http://schemas.microsoft.com/office/powerpoint/2010/main" val="928321302"/>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152</a:t>
            </a:fld>
            <a:endParaRPr lang="en-US"/>
          </a:p>
        </p:txBody>
      </p:sp>
    </p:spTree>
    <p:extLst>
      <p:ext uri="{BB962C8B-B14F-4D97-AF65-F5344CB8AC3E}">
        <p14:creationId xmlns:p14="http://schemas.microsoft.com/office/powerpoint/2010/main" val="3549400479"/>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153</a:t>
            </a:fld>
            <a:endParaRPr lang="en-US"/>
          </a:p>
        </p:txBody>
      </p:sp>
    </p:spTree>
    <p:extLst>
      <p:ext uri="{BB962C8B-B14F-4D97-AF65-F5344CB8AC3E}">
        <p14:creationId xmlns:p14="http://schemas.microsoft.com/office/powerpoint/2010/main" val="2432090410"/>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154</a:t>
            </a:fld>
            <a:endParaRPr lang="en-US"/>
          </a:p>
        </p:txBody>
      </p:sp>
    </p:spTree>
    <p:extLst>
      <p:ext uri="{BB962C8B-B14F-4D97-AF65-F5344CB8AC3E}">
        <p14:creationId xmlns:p14="http://schemas.microsoft.com/office/powerpoint/2010/main" val="2979161279"/>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155</a:t>
            </a:fld>
            <a:endParaRPr lang="en-US"/>
          </a:p>
        </p:txBody>
      </p:sp>
    </p:spTree>
    <p:extLst>
      <p:ext uri="{BB962C8B-B14F-4D97-AF65-F5344CB8AC3E}">
        <p14:creationId xmlns:p14="http://schemas.microsoft.com/office/powerpoint/2010/main" val="2403587595"/>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156</a:t>
            </a:fld>
            <a:endParaRPr lang="en-US"/>
          </a:p>
        </p:txBody>
      </p:sp>
    </p:spTree>
    <p:extLst>
      <p:ext uri="{BB962C8B-B14F-4D97-AF65-F5344CB8AC3E}">
        <p14:creationId xmlns:p14="http://schemas.microsoft.com/office/powerpoint/2010/main" val="3458793195"/>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157</a:t>
            </a:fld>
            <a:endParaRPr lang="en-US"/>
          </a:p>
        </p:txBody>
      </p:sp>
    </p:spTree>
    <p:extLst>
      <p:ext uri="{BB962C8B-B14F-4D97-AF65-F5344CB8AC3E}">
        <p14:creationId xmlns:p14="http://schemas.microsoft.com/office/powerpoint/2010/main" val="2255355791"/>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158</a:t>
            </a:fld>
            <a:endParaRPr lang="en-US"/>
          </a:p>
        </p:txBody>
      </p:sp>
    </p:spTree>
    <p:extLst>
      <p:ext uri="{BB962C8B-B14F-4D97-AF65-F5344CB8AC3E}">
        <p14:creationId xmlns:p14="http://schemas.microsoft.com/office/powerpoint/2010/main" val="32521188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16</a:t>
            </a:fld>
            <a:endParaRPr lang="en-US"/>
          </a:p>
        </p:txBody>
      </p:sp>
    </p:spTree>
    <p:extLst>
      <p:ext uri="{BB962C8B-B14F-4D97-AF65-F5344CB8AC3E}">
        <p14:creationId xmlns:p14="http://schemas.microsoft.com/office/powerpoint/2010/main" val="34683126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17</a:t>
            </a:fld>
            <a:endParaRPr lang="en-US"/>
          </a:p>
        </p:txBody>
      </p:sp>
    </p:spTree>
    <p:extLst>
      <p:ext uri="{BB962C8B-B14F-4D97-AF65-F5344CB8AC3E}">
        <p14:creationId xmlns:p14="http://schemas.microsoft.com/office/powerpoint/2010/main" val="7559292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18</a:t>
            </a:fld>
            <a:endParaRPr lang="en-US"/>
          </a:p>
        </p:txBody>
      </p:sp>
    </p:spTree>
    <p:extLst>
      <p:ext uri="{BB962C8B-B14F-4D97-AF65-F5344CB8AC3E}">
        <p14:creationId xmlns:p14="http://schemas.microsoft.com/office/powerpoint/2010/main" val="39545035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19</a:t>
            </a:fld>
            <a:endParaRPr lang="en-US"/>
          </a:p>
        </p:txBody>
      </p:sp>
    </p:spTree>
    <p:extLst>
      <p:ext uri="{BB962C8B-B14F-4D97-AF65-F5344CB8AC3E}">
        <p14:creationId xmlns:p14="http://schemas.microsoft.com/office/powerpoint/2010/main" val="17228673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C971FF-EF28-4195-A575-329446EFAA55}" type="slidenum">
              <a:rPr lang="en-US" smtClean="0"/>
              <a:t>2</a:t>
            </a:fld>
            <a:endParaRPr lang="en-US" dirty="0"/>
          </a:p>
        </p:txBody>
      </p:sp>
    </p:spTree>
    <p:extLst>
      <p:ext uri="{BB962C8B-B14F-4D97-AF65-F5344CB8AC3E}">
        <p14:creationId xmlns:p14="http://schemas.microsoft.com/office/powerpoint/2010/main" val="23380470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20</a:t>
            </a:fld>
            <a:endParaRPr lang="en-US"/>
          </a:p>
        </p:txBody>
      </p:sp>
    </p:spTree>
    <p:extLst>
      <p:ext uri="{BB962C8B-B14F-4D97-AF65-F5344CB8AC3E}">
        <p14:creationId xmlns:p14="http://schemas.microsoft.com/office/powerpoint/2010/main" val="14189729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21</a:t>
            </a:fld>
            <a:endParaRPr lang="en-US"/>
          </a:p>
        </p:txBody>
      </p:sp>
    </p:spTree>
    <p:extLst>
      <p:ext uri="{BB962C8B-B14F-4D97-AF65-F5344CB8AC3E}">
        <p14:creationId xmlns:p14="http://schemas.microsoft.com/office/powerpoint/2010/main" val="32542613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22</a:t>
            </a:fld>
            <a:endParaRPr lang="en-US"/>
          </a:p>
        </p:txBody>
      </p:sp>
    </p:spTree>
    <p:extLst>
      <p:ext uri="{BB962C8B-B14F-4D97-AF65-F5344CB8AC3E}">
        <p14:creationId xmlns:p14="http://schemas.microsoft.com/office/powerpoint/2010/main" val="20842410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23</a:t>
            </a:fld>
            <a:endParaRPr lang="en-US"/>
          </a:p>
        </p:txBody>
      </p:sp>
    </p:spTree>
    <p:extLst>
      <p:ext uri="{BB962C8B-B14F-4D97-AF65-F5344CB8AC3E}">
        <p14:creationId xmlns:p14="http://schemas.microsoft.com/office/powerpoint/2010/main" val="11202636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24</a:t>
            </a:fld>
            <a:endParaRPr lang="en-US"/>
          </a:p>
        </p:txBody>
      </p:sp>
    </p:spTree>
    <p:extLst>
      <p:ext uri="{BB962C8B-B14F-4D97-AF65-F5344CB8AC3E}">
        <p14:creationId xmlns:p14="http://schemas.microsoft.com/office/powerpoint/2010/main" val="15924231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25</a:t>
            </a:fld>
            <a:endParaRPr lang="en-US"/>
          </a:p>
        </p:txBody>
      </p:sp>
    </p:spTree>
    <p:extLst>
      <p:ext uri="{BB962C8B-B14F-4D97-AF65-F5344CB8AC3E}">
        <p14:creationId xmlns:p14="http://schemas.microsoft.com/office/powerpoint/2010/main" val="16977675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26</a:t>
            </a:fld>
            <a:endParaRPr lang="en-US"/>
          </a:p>
        </p:txBody>
      </p:sp>
    </p:spTree>
    <p:extLst>
      <p:ext uri="{BB962C8B-B14F-4D97-AF65-F5344CB8AC3E}">
        <p14:creationId xmlns:p14="http://schemas.microsoft.com/office/powerpoint/2010/main" val="31061478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27</a:t>
            </a:fld>
            <a:endParaRPr lang="en-US"/>
          </a:p>
        </p:txBody>
      </p:sp>
    </p:spTree>
    <p:extLst>
      <p:ext uri="{BB962C8B-B14F-4D97-AF65-F5344CB8AC3E}">
        <p14:creationId xmlns:p14="http://schemas.microsoft.com/office/powerpoint/2010/main" val="11482601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28</a:t>
            </a:fld>
            <a:endParaRPr lang="en-US"/>
          </a:p>
        </p:txBody>
      </p:sp>
    </p:spTree>
    <p:extLst>
      <p:ext uri="{BB962C8B-B14F-4D97-AF65-F5344CB8AC3E}">
        <p14:creationId xmlns:p14="http://schemas.microsoft.com/office/powerpoint/2010/main" val="4109092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29</a:t>
            </a:fld>
            <a:endParaRPr lang="en-US"/>
          </a:p>
        </p:txBody>
      </p:sp>
    </p:spTree>
    <p:extLst>
      <p:ext uri="{BB962C8B-B14F-4D97-AF65-F5344CB8AC3E}">
        <p14:creationId xmlns:p14="http://schemas.microsoft.com/office/powerpoint/2010/main" val="4480428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C971FF-EF28-4195-A575-329446EFAA55}" type="slidenum">
              <a:rPr lang="en-US" smtClean="0"/>
              <a:t>3</a:t>
            </a:fld>
            <a:endParaRPr lang="en-US" dirty="0"/>
          </a:p>
        </p:txBody>
      </p:sp>
    </p:spTree>
    <p:extLst>
      <p:ext uri="{BB962C8B-B14F-4D97-AF65-F5344CB8AC3E}">
        <p14:creationId xmlns:p14="http://schemas.microsoft.com/office/powerpoint/2010/main" val="2002501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30</a:t>
            </a:fld>
            <a:endParaRPr lang="en-US"/>
          </a:p>
        </p:txBody>
      </p:sp>
    </p:spTree>
    <p:extLst>
      <p:ext uri="{BB962C8B-B14F-4D97-AF65-F5344CB8AC3E}">
        <p14:creationId xmlns:p14="http://schemas.microsoft.com/office/powerpoint/2010/main" val="53092096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31</a:t>
            </a:fld>
            <a:endParaRPr lang="en-US"/>
          </a:p>
        </p:txBody>
      </p:sp>
    </p:spTree>
    <p:extLst>
      <p:ext uri="{BB962C8B-B14F-4D97-AF65-F5344CB8AC3E}">
        <p14:creationId xmlns:p14="http://schemas.microsoft.com/office/powerpoint/2010/main" val="328376040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32</a:t>
            </a:fld>
            <a:endParaRPr lang="en-US"/>
          </a:p>
        </p:txBody>
      </p:sp>
    </p:spTree>
    <p:extLst>
      <p:ext uri="{BB962C8B-B14F-4D97-AF65-F5344CB8AC3E}">
        <p14:creationId xmlns:p14="http://schemas.microsoft.com/office/powerpoint/2010/main" val="361319415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33</a:t>
            </a:fld>
            <a:endParaRPr lang="en-US"/>
          </a:p>
        </p:txBody>
      </p:sp>
    </p:spTree>
    <p:extLst>
      <p:ext uri="{BB962C8B-B14F-4D97-AF65-F5344CB8AC3E}">
        <p14:creationId xmlns:p14="http://schemas.microsoft.com/office/powerpoint/2010/main" val="297367519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34</a:t>
            </a:fld>
            <a:endParaRPr lang="en-US"/>
          </a:p>
        </p:txBody>
      </p:sp>
    </p:spTree>
    <p:extLst>
      <p:ext uri="{BB962C8B-B14F-4D97-AF65-F5344CB8AC3E}">
        <p14:creationId xmlns:p14="http://schemas.microsoft.com/office/powerpoint/2010/main" val="295933775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35</a:t>
            </a:fld>
            <a:endParaRPr lang="en-US"/>
          </a:p>
        </p:txBody>
      </p:sp>
    </p:spTree>
    <p:extLst>
      <p:ext uri="{BB962C8B-B14F-4D97-AF65-F5344CB8AC3E}">
        <p14:creationId xmlns:p14="http://schemas.microsoft.com/office/powerpoint/2010/main" val="345673771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36</a:t>
            </a:fld>
            <a:endParaRPr lang="en-US"/>
          </a:p>
        </p:txBody>
      </p:sp>
    </p:spTree>
    <p:extLst>
      <p:ext uri="{BB962C8B-B14F-4D97-AF65-F5344CB8AC3E}">
        <p14:creationId xmlns:p14="http://schemas.microsoft.com/office/powerpoint/2010/main" val="372814899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37</a:t>
            </a:fld>
            <a:endParaRPr lang="en-US"/>
          </a:p>
        </p:txBody>
      </p:sp>
    </p:spTree>
    <p:extLst>
      <p:ext uri="{BB962C8B-B14F-4D97-AF65-F5344CB8AC3E}">
        <p14:creationId xmlns:p14="http://schemas.microsoft.com/office/powerpoint/2010/main" val="214277239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38</a:t>
            </a:fld>
            <a:endParaRPr lang="en-US"/>
          </a:p>
        </p:txBody>
      </p:sp>
    </p:spTree>
    <p:extLst>
      <p:ext uri="{BB962C8B-B14F-4D97-AF65-F5344CB8AC3E}">
        <p14:creationId xmlns:p14="http://schemas.microsoft.com/office/powerpoint/2010/main" val="412947586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39</a:t>
            </a:fld>
            <a:endParaRPr lang="en-US"/>
          </a:p>
        </p:txBody>
      </p:sp>
    </p:spTree>
    <p:extLst>
      <p:ext uri="{BB962C8B-B14F-4D97-AF65-F5344CB8AC3E}">
        <p14:creationId xmlns:p14="http://schemas.microsoft.com/office/powerpoint/2010/main" val="34004202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C971FF-EF28-4195-A575-329446EFAA55}" type="slidenum">
              <a:rPr lang="en-US" smtClean="0"/>
              <a:t>4</a:t>
            </a:fld>
            <a:endParaRPr lang="en-US" dirty="0"/>
          </a:p>
        </p:txBody>
      </p:sp>
    </p:spTree>
    <p:extLst>
      <p:ext uri="{BB962C8B-B14F-4D97-AF65-F5344CB8AC3E}">
        <p14:creationId xmlns:p14="http://schemas.microsoft.com/office/powerpoint/2010/main" val="362661683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40</a:t>
            </a:fld>
            <a:endParaRPr lang="en-US"/>
          </a:p>
        </p:txBody>
      </p:sp>
    </p:spTree>
    <p:extLst>
      <p:ext uri="{BB962C8B-B14F-4D97-AF65-F5344CB8AC3E}">
        <p14:creationId xmlns:p14="http://schemas.microsoft.com/office/powerpoint/2010/main" val="183881168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41</a:t>
            </a:fld>
            <a:endParaRPr lang="en-US"/>
          </a:p>
        </p:txBody>
      </p:sp>
    </p:spTree>
    <p:extLst>
      <p:ext uri="{BB962C8B-B14F-4D97-AF65-F5344CB8AC3E}">
        <p14:creationId xmlns:p14="http://schemas.microsoft.com/office/powerpoint/2010/main" val="118735370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42</a:t>
            </a:fld>
            <a:endParaRPr lang="en-US"/>
          </a:p>
        </p:txBody>
      </p:sp>
    </p:spTree>
    <p:extLst>
      <p:ext uri="{BB962C8B-B14F-4D97-AF65-F5344CB8AC3E}">
        <p14:creationId xmlns:p14="http://schemas.microsoft.com/office/powerpoint/2010/main" val="93482190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43</a:t>
            </a:fld>
            <a:endParaRPr lang="en-US"/>
          </a:p>
        </p:txBody>
      </p:sp>
    </p:spTree>
    <p:extLst>
      <p:ext uri="{BB962C8B-B14F-4D97-AF65-F5344CB8AC3E}">
        <p14:creationId xmlns:p14="http://schemas.microsoft.com/office/powerpoint/2010/main" val="227104393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44</a:t>
            </a:fld>
            <a:endParaRPr lang="en-US"/>
          </a:p>
        </p:txBody>
      </p:sp>
    </p:spTree>
    <p:extLst>
      <p:ext uri="{BB962C8B-B14F-4D97-AF65-F5344CB8AC3E}">
        <p14:creationId xmlns:p14="http://schemas.microsoft.com/office/powerpoint/2010/main" val="333897384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45</a:t>
            </a:fld>
            <a:endParaRPr lang="en-US"/>
          </a:p>
        </p:txBody>
      </p:sp>
    </p:spTree>
    <p:extLst>
      <p:ext uri="{BB962C8B-B14F-4D97-AF65-F5344CB8AC3E}">
        <p14:creationId xmlns:p14="http://schemas.microsoft.com/office/powerpoint/2010/main" val="401951405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46</a:t>
            </a:fld>
            <a:endParaRPr lang="en-US"/>
          </a:p>
        </p:txBody>
      </p:sp>
    </p:spTree>
    <p:extLst>
      <p:ext uri="{BB962C8B-B14F-4D97-AF65-F5344CB8AC3E}">
        <p14:creationId xmlns:p14="http://schemas.microsoft.com/office/powerpoint/2010/main" val="405080060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47</a:t>
            </a:fld>
            <a:endParaRPr lang="en-US"/>
          </a:p>
        </p:txBody>
      </p:sp>
    </p:spTree>
    <p:extLst>
      <p:ext uri="{BB962C8B-B14F-4D97-AF65-F5344CB8AC3E}">
        <p14:creationId xmlns:p14="http://schemas.microsoft.com/office/powerpoint/2010/main" val="69250422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48</a:t>
            </a:fld>
            <a:endParaRPr lang="en-US"/>
          </a:p>
        </p:txBody>
      </p:sp>
    </p:spTree>
    <p:extLst>
      <p:ext uri="{BB962C8B-B14F-4D97-AF65-F5344CB8AC3E}">
        <p14:creationId xmlns:p14="http://schemas.microsoft.com/office/powerpoint/2010/main" val="331359988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49</a:t>
            </a:fld>
            <a:endParaRPr lang="en-US"/>
          </a:p>
        </p:txBody>
      </p:sp>
    </p:spTree>
    <p:extLst>
      <p:ext uri="{BB962C8B-B14F-4D97-AF65-F5344CB8AC3E}">
        <p14:creationId xmlns:p14="http://schemas.microsoft.com/office/powerpoint/2010/main" val="23620976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C971FF-EF28-4195-A575-329446EFAA55}" type="slidenum">
              <a:rPr lang="en-US" smtClean="0"/>
              <a:t>5</a:t>
            </a:fld>
            <a:endParaRPr lang="en-US" dirty="0"/>
          </a:p>
        </p:txBody>
      </p:sp>
    </p:spTree>
    <p:extLst>
      <p:ext uri="{BB962C8B-B14F-4D97-AF65-F5344CB8AC3E}">
        <p14:creationId xmlns:p14="http://schemas.microsoft.com/office/powerpoint/2010/main" val="291602412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50</a:t>
            </a:fld>
            <a:endParaRPr lang="en-US"/>
          </a:p>
        </p:txBody>
      </p:sp>
    </p:spTree>
    <p:extLst>
      <p:ext uri="{BB962C8B-B14F-4D97-AF65-F5344CB8AC3E}">
        <p14:creationId xmlns:p14="http://schemas.microsoft.com/office/powerpoint/2010/main" val="55627468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51</a:t>
            </a:fld>
            <a:endParaRPr lang="en-US"/>
          </a:p>
        </p:txBody>
      </p:sp>
    </p:spTree>
    <p:extLst>
      <p:ext uri="{BB962C8B-B14F-4D97-AF65-F5344CB8AC3E}">
        <p14:creationId xmlns:p14="http://schemas.microsoft.com/office/powerpoint/2010/main" val="105613659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52</a:t>
            </a:fld>
            <a:endParaRPr lang="en-US"/>
          </a:p>
        </p:txBody>
      </p:sp>
    </p:spTree>
    <p:extLst>
      <p:ext uri="{BB962C8B-B14F-4D97-AF65-F5344CB8AC3E}">
        <p14:creationId xmlns:p14="http://schemas.microsoft.com/office/powerpoint/2010/main" val="123188473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53</a:t>
            </a:fld>
            <a:endParaRPr lang="en-US"/>
          </a:p>
        </p:txBody>
      </p:sp>
    </p:spTree>
    <p:extLst>
      <p:ext uri="{BB962C8B-B14F-4D97-AF65-F5344CB8AC3E}">
        <p14:creationId xmlns:p14="http://schemas.microsoft.com/office/powerpoint/2010/main" val="304136113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54</a:t>
            </a:fld>
            <a:endParaRPr lang="en-US"/>
          </a:p>
        </p:txBody>
      </p:sp>
    </p:spTree>
    <p:extLst>
      <p:ext uri="{BB962C8B-B14F-4D97-AF65-F5344CB8AC3E}">
        <p14:creationId xmlns:p14="http://schemas.microsoft.com/office/powerpoint/2010/main" val="93931937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55</a:t>
            </a:fld>
            <a:endParaRPr lang="en-US"/>
          </a:p>
        </p:txBody>
      </p:sp>
    </p:spTree>
    <p:extLst>
      <p:ext uri="{BB962C8B-B14F-4D97-AF65-F5344CB8AC3E}">
        <p14:creationId xmlns:p14="http://schemas.microsoft.com/office/powerpoint/2010/main" val="105713846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56</a:t>
            </a:fld>
            <a:endParaRPr lang="en-US"/>
          </a:p>
        </p:txBody>
      </p:sp>
    </p:spTree>
    <p:extLst>
      <p:ext uri="{BB962C8B-B14F-4D97-AF65-F5344CB8AC3E}">
        <p14:creationId xmlns:p14="http://schemas.microsoft.com/office/powerpoint/2010/main" val="305865670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57</a:t>
            </a:fld>
            <a:endParaRPr lang="en-US"/>
          </a:p>
        </p:txBody>
      </p:sp>
    </p:spTree>
    <p:extLst>
      <p:ext uri="{BB962C8B-B14F-4D97-AF65-F5344CB8AC3E}">
        <p14:creationId xmlns:p14="http://schemas.microsoft.com/office/powerpoint/2010/main" val="69908644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58</a:t>
            </a:fld>
            <a:endParaRPr lang="en-US"/>
          </a:p>
        </p:txBody>
      </p:sp>
    </p:spTree>
    <p:extLst>
      <p:ext uri="{BB962C8B-B14F-4D97-AF65-F5344CB8AC3E}">
        <p14:creationId xmlns:p14="http://schemas.microsoft.com/office/powerpoint/2010/main" val="32344879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59</a:t>
            </a:fld>
            <a:endParaRPr lang="en-US"/>
          </a:p>
        </p:txBody>
      </p:sp>
    </p:spTree>
    <p:extLst>
      <p:ext uri="{BB962C8B-B14F-4D97-AF65-F5344CB8AC3E}">
        <p14:creationId xmlns:p14="http://schemas.microsoft.com/office/powerpoint/2010/main" val="38934204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C971FF-EF28-4195-A575-329446EFAA55}" type="slidenum">
              <a:rPr lang="en-US" smtClean="0"/>
              <a:t>6</a:t>
            </a:fld>
            <a:endParaRPr lang="en-US" dirty="0"/>
          </a:p>
        </p:txBody>
      </p:sp>
    </p:spTree>
    <p:extLst>
      <p:ext uri="{BB962C8B-B14F-4D97-AF65-F5344CB8AC3E}">
        <p14:creationId xmlns:p14="http://schemas.microsoft.com/office/powerpoint/2010/main" val="219372888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60</a:t>
            </a:fld>
            <a:endParaRPr lang="en-US"/>
          </a:p>
        </p:txBody>
      </p:sp>
    </p:spTree>
    <p:extLst>
      <p:ext uri="{BB962C8B-B14F-4D97-AF65-F5344CB8AC3E}">
        <p14:creationId xmlns:p14="http://schemas.microsoft.com/office/powerpoint/2010/main" val="208782038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61</a:t>
            </a:fld>
            <a:endParaRPr lang="en-US"/>
          </a:p>
        </p:txBody>
      </p:sp>
    </p:spTree>
    <p:extLst>
      <p:ext uri="{BB962C8B-B14F-4D97-AF65-F5344CB8AC3E}">
        <p14:creationId xmlns:p14="http://schemas.microsoft.com/office/powerpoint/2010/main" val="343738921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62</a:t>
            </a:fld>
            <a:endParaRPr lang="en-US"/>
          </a:p>
        </p:txBody>
      </p:sp>
    </p:spTree>
    <p:extLst>
      <p:ext uri="{BB962C8B-B14F-4D97-AF65-F5344CB8AC3E}">
        <p14:creationId xmlns:p14="http://schemas.microsoft.com/office/powerpoint/2010/main" val="337381268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63</a:t>
            </a:fld>
            <a:endParaRPr lang="en-US"/>
          </a:p>
        </p:txBody>
      </p:sp>
    </p:spTree>
    <p:extLst>
      <p:ext uri="{BB962C8B-B14F-4D97-AF65-F5344CB8AC3E}">
        <p14:creationId xmlns:p14="http://schemas.microsoft.com/office/powerpoint/2010/main" val="167834300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64</a:t>
            </a:fld>
            <a:endParaRPr lang="en-US"/>
          </a:p>
        </p:txBody>
      </p:sp>
    </p:spTree>
    <p:extLst>
      <p:ext uri="{BB962C8B-B14F-4D97-AF65-F5344CB8AC3E}">
        <p14:creationId xmlns:p14="http://schemas.microsoft.com/office/powerpoint/2010/main" val="75625869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65</a:t>
            </a:fld>
            <a:endParaRPr lang="en-US"/>
          </a:p>
        </p:txBody>
      </p:sp>
    </p:spTree>
    <p:extLst>
      <p:ext uri="{BB962C8B-B14F-4D97-AF65-F5344CB8AC3E}">
        <p14:creationId xmlns:p14="http://schemas.microsoft.com/office/powerpoint/2010/main" val="44813393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66</a:t>
            </a:fld>
            <a:endParaRPr lang="en-US"/>
          </a:p>
        </p:txBody>
      </p:sp>
    </p:spTree>
    <p:extLst>
      <p:ext uri="{BB962C8B-B14F-4D97-AF65-F5344CB8AC3E}">
        <p14:creationId xmlns:p14="http://schemas.microsoft.com/office/powerpoint/2010/main" val="75595731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67</a:t>
            </a:fld>
            <a:endParaRPr lang="en-US"/>
          </a:p>
        </p:txBody>
      </p:sp>
    </p:spTree>
    <p:extLst>
      <p:ext uri="{BB962C8B-B14F-4D97-AF65-F5344CB8AC3E}">
        <p14:creationId xmlns:p14="http://schemas.microsoft.com/office/powerpoint/2010/main" val="84000230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68</a:t>
            </a:fld>
            <a:endParaRPr lang="en-US"/>
          </a:p>
        </p:txBody>
      </p:sp>
    </p:spTree>
    <p:extLst>
      <p:ext uri="{BB962C8B-B14F-4D97-AF65-F5344CB8AC3E}">
        <p14:creationId xmlns:p14="http://schemas.microsoft.com/office/powerpoint/2010/main" val="340102404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69</a:t>
            </a:fld>
            <a:endParaRPr lang="en-US"/>
          </a:p>
        </p:txBody>
      </p:sp>
    </p:spTree>
    <p:extLst>
      <p:ext uri="{BB962C8B-B14F-4D97-AF65-F5344CB8AC3E}">
        <p14:creationId xmlns:p14="http://schemas.microsoft.com/office/powerpoint/2010/main" val="6126401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C971FF-EF28-4195-A575-329446EFAA55}" type="slidenum">
              <a:rPr lang="en-US" smtClean="0"/>
              <a:t>7</a:t>
            </a:fld>
            <a:endParaRPr lang="en-US" dirty="0"/>
          </a:p>
        </p:txBody>
      </p:sp>
    </p:spTree>
    <p:extLst>
      <p:ext uri="{BB962C8B-B14F-4D97-AF65-F5344CB8AC3E}">
        <p14:creationId xmlns:p14="http://schemas.microsoft.com/office/powerpoint/2010/main" val="153897877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70</a:t>
            </a:fld>
            <a:endParaRPr lang="en-US"/>
          </a:p>
        </p:txBody>
      </p:sp>
    </p:spTree>
    <p:extLst>
      <p:ext uri="{BB962C8B-B14F-4D97-AF65-F5344CB8AC3E}">
        <p14:creationId xmlns:p14="http://schemas.microsoft.com/office/powerpoint/2010/main" val="19589140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71</a:t>
            </a:fld>
            <a:endParaRPr lang="en-US"/>
          </a:p>
        </p:txBody>
      </p:sp>
    </p:spTree>
    <p:extLst>
      <p:ext uri="{BB962C8B-B14F-4D97-AF65-F5344CB8AC3E}">
        <p14:creationId xmlns:p14="http://schemas.microsoft.com/office/powerpoint/2010/main" val="290512929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72</a:t>
            </a:fld>
            <a:endParaRPr lang="en-US"/>
          </a:p>
        </p:txBody>
      </p:sp>
    </p:spTree>
    <p:extLst>
      <p:ext uri="{BB962C8B-B14F-4D97-AF65-F5344CB8AC3E}">
        <p14:creationId xmlns:p14="http://schemas.microsoft.com/office/powerpoint/2010/main" val="298593060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73</a:t>
            </a:fld>
            <a:endParaRPr lang="en-US"/>
          </a:p>
        </p:txBody>
      </p:sp>
    </p:spTree>
    <p:extLst>
      <p:ext uri="{BB962C8B-B14F-4D97-AF65-F5344CB8AC3E}">
        <p14:creationId xmlns:p14="http://schemas.microsoft.com/office/powerpoint/2010/main" val="79723657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74</a:t>
            </a:fld>
            <a:endParaRPr lang="en-US"/>
          </a:p>
        </p:txBody>
      </p:sp>
    </p:spTree>
    <p:extLst>
      <p:ext uri="{BB962C8B-B14F-4D97-AF65-F5344CB8AC3E}">
        <p14:creationId xmlns:p14="http://schemas.microsoft.com/office/powerpoint/2010/main" val="161337270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75</a:t>
            </a:fld>
            <a:endParaRPr lang="en-US"/>
          </a:p>
        </p:txBody>
      </p:sp>
    </p:spTree>
    <p:extLst>
      <p:ext uri="{BB962C8B-B14F-4D97-AF65-F5344CB8AC3E}">
        <p14:creationId xmlns:p14="http://schemas.microsoft.com/office/powerpoint/2010/main" val="861384221"/>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76</a:t>
            </a:fld>
            <a:endParaRPr lang="en-US"/>
          </a:p>
        </p:txBody>
      </p:sp>
    </p:spTree>
    <p:extLst>
      <p:ext uri="{BB962C8B-B14F-4D97-AF65-F5344CB8AC3E}">
        <p14:creationId xmlns:p14="http://schemas.microsoft.com/office/powerpoint/2010/main" val="3155385260"/>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77</a:t>
            </a:fld>
            <a:endParaRPr lang="en-US"/>
          </a:p>
        </p:txBody>
      </p:sp>
    </p:spTree>
    <p:extLst>
      <p:ext uri="{BB962C8B-B14F-4D97-AF65-F5344CB8AC3E}">
        <p14:creationId xmlns:p14="http://schemas.microsoft.com/office/powerpoint/2010/main" val="1448456106"/>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78</a:t>
            </a:fld>
            <a:endParaRPr lang="en-US"/>
          </a:p>
        </p:txBody>
      </p:sp>
    </p:spTree>
    <p:extLst>
      <p:ext uri="{BB962C8B-B14F-4D97-AF65-F5344CB8AC3E}">
        <p14:creationId xmlns:p14="http://schemas.microsoft.com/office/powerpoint/2010/main" val="1546579228"/>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79</a:t>
            </a:fld>
            <a:endParaRPr lang="en-US"/>
          </a:p>
        </p:txBody>
      </p:sp>
    </p:spTree>
    <p:extLst>
      <p:ext uri="{BB962C8B-B14F-4D97-AF65-F5344CB8AC3E}">
        <p14:creationId xmlns:p14="http://schemas.microsoft.com/office/powerpoint/2010/main" val="19512243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8</a:t>
            </a:fld>
            <a:endParaRPr lang="en-US"/>
          </a:p>
        </p:txBody>
      </p:sp>
    </p:spTree>
    <p:extLst>
      <p:ext uri="{BB962C8B-B14F-4D97-AF65-F5344CB8AC3E}">
        <p14:creationId xmlns:p14="http://schemas.microsoft.com/office/powerpoint/2010/main" val="1397876819"/>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80</a:t>
            </a:fld>
            <a:endParaRPr lang="en-US"/>
          </a:p>
        </p:txBody>
      </p:sp>
    </p:spTree>
    <p:extLst>
      <p:ext uri="{BB962C8B-B14F-4D97-AF65-F5344CB8AC3E}">
        <p14:creationId xmlns:p14="http://schemas.microsoft.com/office/powerpoint/2010/main" val="4085093472"/>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81</a:t>
            </a:fld>
            <a:endParaRPr lang="en-US"/>
          </a:p>
        </p:txBody>
      </p:sp>
    </p:spTree>
    <p:extLst>
      <p:ext uri="{BB962C8B-B14F-4D97-AF65-F5344CB8AC3E}">
        <p14:creationId xmlns:p14="http://schemas.microsoft.com/office/powerpoint/2010/main" val="244390939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82</a:t>
            </a:fld>
            <a:endParaRPr lang="en-US"/>
          </a:p>
        </p:txBody>
      </p:sp>
    </p:spTree>
    <p:extLst>
      <p:ext uri="{BB962C8B-B14F-4D97-AF65-F5344CB8AC3E}">
        <p14:creationId xmlns:p14="http://schemas.microsoft.com/office/powerpoint/2010/main" val="3175919374"/>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83</a:t>
            </a:fld>
            <a:endParaRPr lang="en-US"/>
          </a:p>
        </p:txBody>
      </p:sp>
    </p:spTree>
    <p:extLst>
      <p:ext uri="{BB962C8B-B14F-4D97-AF65-F5344CB8AC3E}">
        <p14:creationId xmlns:p14="http://schemas.microsoft.com/office/powerpoint/2010/main" val="2710567904"/>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84</a:t>
            </a:fld>
            <a:endParaRPr lang="en-US"/>
          </a:p>
        </p:txBody>
      </p:sp>
    </p:spTree>
    <p:extLst>
      <p:ext uri="{BB962C8B-B14F-4D97-AF65-F5344CB8AC3E}">
        <p14:creationId xmlns:p14="http://schemas.microsoft.com/office/powerpoint/2010/main" val="772658266"/>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85</a:t>
            </a:fld>
            <a:endParaRPr lang="en-US"/>
          </a:p>
        </p:txBody>
      </p:sp>
    </p:spTree>
    <p:extLst>
      <p:ext uri="{BB962C8B-B14F-4D97-AF65-F5344CB8AC3E}">
        <p14:creationId xmlns:p14="http://schemas.microsoft.com/office/powerpoint/2010/main" val="490937776"/>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86</a:t>
            </a:fld>
            <a:endParaRPr lang="en-US"/>
          </a:p>
        </p:txBody>
      </p:sp>
    </p:spTree>
    <p:extLst>
      <p:ext uri="{BB962C8B-B14F-4D97-AF65-F5344CB8AC3E}">
        <p14:creationId xmlns:p14="http://schemas.microsoft.com/office/powerpoint/2010/main" val="81662522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87</a:t>
            </a:fld>
            <a:endParaRPr lang="en-US"/>
          </a:p>
        </p:txBody>
      </p:sp>
    </p:spTree>
    <p:extLst>
      <p:ext uri="{BB962C8B-B14F-4D97-AF65-F5344CB8AC3E}">
        <p14:creationId xmlns:p14="http://schemas.microsoft.com/office/powerpoint/2010/main" val="4059476088"/>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88</a:t>
            </a:fld>
            <a:endParaRPr lang="en-US"/>
          </a:p>
        </p:txBody>
      </p:sp>
    </p:spTree>
    <p:extLst>
      <p:ext uri="{BB962C8B-B14F-4D97-AF65-F5344CB8AC3E}">
        <p14:creationId xmlns:p14="http://schemas.microsoft.com/office/powerpoint/2010/main" val="2912427666"/>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89</a:t>
            </a:fld>
            <a:endParaRPr lang="en-US"/>
          </a:p>
        </p:txBody>
      </p:sp>
    </p:spTree>
    <p:extLst>
      <p:ext uri="{BB962C8B-B14F-4D97-AF65-F5344CB8AC3E}">
        <p14:creationId xmlns:p14="http://schemas.microsoft.com/office/powerpoint/2010/main" val="6888893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9</a:t>
            </a:fld>
            <a:endParaRPr lang="en-US"/>
          </a:p>
        </p:txBody>
      </p:sp>
    </p:spTree>
    <p:extLst>
      <p:ext uri="{BB962C8B-B14F-4D97-AF65-F5344CB8AC3E}">
        <p14:creationId xmlns:p14="http://schemas.microsoft.com/office/powerpoint/2010/main" val="145685493"/>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90</a:t>
            </a:fld>
            <a:endParaRPr lang="en-US"/>
          </a:p>
        </p:txBody>
      </p:sp>
    </p:spTree>
    <p:extLst>
      <p:ext uri="{BB962C8B-B14F-4D97-AF65-F5344CB8AC3E}">
        <p14:creationId xmlns:p14="http://schemas.microsoft.com/office/powerpoint/2010/main" val="3410726089"/>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91</a:t>
            </a:fld>
            <a:endParaRPr lang="en-US"/>
          </a:p>
        </p:txBody>
      </p:sp>
    </p:spTree>
    <p:extLst>
      <p:ext uri="{BB962C8B-B14F-4D97-AF65-F5344CB8AC3E}">
        <p14:creationId xmlns:p14="http://schemas.microsoft.com/office/powerpoint/2010/main" val="1916917074"/>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92</a:t>
            </a:fld>
            <a:endParaRPr lang="en-US"/>
          </a:p>
        </p:txBody>
      </p:sp>
    </p:spTree>
    <p:extLst>
      <p:ext uri="{BB962C8B-B14F-4D97-AF65-F5344CB8AC3E}">
        <p14:creationId xmlns:p14="http://schemas.microsoft.com/office/powerpoint/2010/main" val="580464944"/>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93</a:t>
            </a:fld>
            <a:endParaRPr lang="en-US"/>
          </a:p>
        </p:txBody>
      </p:sp>
    </p:spTree>
    <p:extLst>
      <p:ext uri="{BB962C8B-B14F-4D97-AF65-F5344CB8AC3E}">
        <p14:creationId xmlns:p14="http://schemas.microsoft.com/office/powerpoint/2010/main" val="3871648570"/>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94</a:t>
            </a:fld>
            <a:endParaRPr lang="en-US"/>
          </a:p>
        </p:txBody>
      </p:sp>
    </p:spTree>
    <p:extLst>
      <p:ext uri="{BB962C8B-B14F-4D97-AF65-F5344CB8AC3E}">
        <p14:creationId xmlns:p14="http://schemas.microsoft.com/office/powerpoint/2010/main" val="157419717"/>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95</a:t>
            </a:fld>
            <a:endParaRPr lang="en-US"/>
          </a:p>
        </p:txBody>
      </p:sp>
    </p:spTree>
    <p:extLst>
      <p:ext uri="{BB962C8B-B14F-4D97-AF65-F5344CB8AC3E}">
        <p14:creationId xmlns:p14="http://schemas.microsoft.com/office/powerpoint/2010/main" val="468254657"/>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96</a:t>
            </a:fld>
            <a:endParaRPr lang="en-US"/>
          </a:p>
        </p:txBody>
      </p:sp>
    </p:spTree>
    <p:extLst>
      <p:ext uri="{BB962C8B-B14F-4D97-AF65-F5344CB8AC3E}">
        <p14:creationId xmlns:p14="http://schemas.microsoft.com/office/powerpoint/2010/main" val="1767252649"/>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97</a:t>
            </a:fld>
            <a:endParaRPr lang="en-US"/>
          </a:p>
        </p:txBody>
      </p:sp>
    </p:spTree>
    <p:extLst>
      <p:ext uri="{BB962C8B-B14F-4D97-AF65-F5344CB8AC3E}">
        <p14:creationId xmlns:p14="http://schemas.microsoft.com/office/powerpoint/2010/main" val="1906634347"/>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98</a:t>
            </a:fld>
            <a:endParaRPr lang="en-US"/>
          </a:p>
        </p:txBody>
      </p:sp>
    </p:spTree>
    <p:extLst>
      <p:ext uri="{BB962C8B-B14F-4D97-AF65-F5344CB8AC3E}">
        <p14:creationId xmlns:p14="http://schemas.microsoft.com/office/powerpoint/2010/main" val="4205114520"/>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99</a:t>
            </a:fld>
            <a:endParaRPr lang="en-US"/>
          </a:p>
        </p:txBody>
      </p:sp>
    </p:spTree>
    <p:extLst>
      <p:ext uri="{BB962C8B-B14F-4D97-AF65-F5344CB8AC3E}">
        <p14:creationId xmlns:p14="http://schemas.microsoft.com/office/powerpoint/2010/main" val="9817873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3448" y="1828800"/>
            <a:ext cx="7317105" cy="3048001"/>
          </a:xfrm>
        </p:spPr>
        <p:txBody>
          <a:bodyPr>
            <a:normAutofit/>
          </a:bodyPr>
          <a:lstStyle>
            <a:lvl1pPr>
              <a:defRPr sz="4400"/>
            </a:lvl1pPr>
          </a:lstStyle>
          <a:p>
            <a:r>
              <a:rPr lang="en-US"/>
              <a:t>Click to edit Master title style</a:t>
            </a:r>
            <a:endParaRPr/>
          </a:p>
        </p:txBody>
      </p:sp>
      <p:sp>
        <p:nvSpPr>
          <p:cNvPr id="3" name="Subtitle 2"/>
          <p:cNvSpPr>
            <a:spLocks noGrp="1"/>
          </p:cNvSpPr>
          <p:nvPr>
            <p:ph type="subTitle" idx="1"/>
          </p:nvPr>
        </p:nvSpPr>
        <p:spPr>
          <a:xfrm>
            <a:off x="913449" y="5029200"/>
            <a:ext cx="5887983" cy="1143000"/>
          </a:xfrm>
        </p:spPr>
        <p:txBody>
          <a:bodyPr>
            <a:normAutofit/>
          </a:bodyPr>
          <a:lstStyle>
            <a:lvl1pPr marL="0" indent="0" algn="l">
              <a:spcBef>
                <a:spcPts val="0"/>
              </a:spcBef>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5" name="Freeform 4"/>
          <p:cNvSpPr>
            <a:spLocks noEditPoints="1"/>
          </p:cNvSpPr>
          <p:nvPr/>
        </p:nvSpPr>
        <p:spPr bwMode="auto">
          <a:xfrm>
            <a:off x="2854672" y="0"/>
            <a:ext cx="6286947" cy="6858000"/>
          </a:xfrm>
          <a:custGeom>
            <a:avLst/>
            <a:gdLst>
              <a:gd name="T0" fmla="*/ 378 w 2647"/>
              <a:gd name="T1" fmla="*/ 714 h 2166"/>
              <a:gd name="T2" fmla="*/ 438 w 2647"/>
              <a:gd name="T3" fmla="*/ 879 h 2166"/>
              <a:gd name="T4" fmla="*/ 571 w 2647"/>
              <a:gd name="T5" fmla="*/ 835 h 2166"/>
              <a:gd name="T6" fmla="*/ 378 w 2647"/>
              <a:gd name="T7" fmla="*/ 588 h 2166"/>
              <a:gd name="T8" fmla="*/ 335 w 2647"/>
              <a:gd name="T9" fmla="*/ 656 h 2166"/>
              <a:gd name="T10" fmla="*/ 221 w 2647"/>
              <a:gd name="T11" fmla="*/ 860 h 2166"/>
              <a:gd name="T12" fmla="*/ 292 w 2647"/>
              <a:gd name="T13" fmla="*/ 729 h 2166"/>
              <a:gd name="T14" fmla="*/ 299 w 2647"/>
              <a:gd name="T15" fmla="*/ 647 h 2166"/>
              <a:gd name="T16" fmla="*/ 882 w 2647"/>
              <a:gd name="T17" fmla="*/ 733 h 2166"/>
              <a:gd name="T18" fmla="*/ 1209 w 2647"/>
              <a:gd name="T19" fmla="*/ 586 h 2166"/>
              <a:gd name="T20" fmla="*/ 681 w 2647"/>
              <a:gd name="T21" fmla="*/ 530 h 2166"/>
              <a:gd name="T22" fmla="*/ 770 w 2647"/>
              <a:gd name="T23" fmla="*/ 1294 h 2166"/>
              <a:gd name="T24" fmla="*/ 1036 w 2647"/>
              <a:gd name="T25" fmla="*/ 1204 h 2166"/>
              <a:gd name="T26" fmla="*/ 967 w 2647"/>
              <a:gd name="T27" fmla="*/ 1151 h 2166"/>
              <a:gd name="T28" fmla="*/ 1321 w 2647"/>
              <a:gd name="T29" fmla="*/ 1411 h 2166"/>
              <a:gd name="T30" fmla="*/ 1135 w 2647"/>
              <a:gd name="T31" fmla="*/ 1382 h 2166"/>
              <a:gd name="T32" fmla="*/ 981 w 2647"/>
              <a:gd name="T33" fmla="*/ 113 h 2166"/>
              <a:gd name="T34" fmla="*/ 2289 w 2647"/>
              <a:gd name="T35" fmla="*/ 54 h 2166"/>
              <a:gd name="T36" fmla="*/ 2505 w 2647"/>
              <a:gd name="T37" fmla="*/ 66 h 2166"/>
              <a:gd name="T38" fmla="*/ 2142 w 2647"/>
              <a:gd name="T39" fmla="*/ 134 h 2166"/>
              <a:gd name="T40" fmla="*/ 1827 w 2647"/>
              <a:gd name="T41" fmla="*/ 158 h 2166"/>
              <a:gd name="T42" fmla="*/ 1542 w 2647"/>
              <a:gd name="T43" fmla="*/ 279 h 2166"/>
              <a:gd name="T44" fmla="*/ 1507 w 2647"/>
              <a:gd name="T45" fmla="*/ 90 h 2166"/>
              <a:gd name="T46" fmla="*/ 1361 w 2647"/>
              <a:gd name="T47" fmla="*/ 7 h 2166"/>
              <a:gd name="T48" fmla="*/ 1130 w 2647"/>
              <a:gd name="T49" fmla="*/ 53 h 2166"/>
              <a:gd name="T50" fmla="*/ 1040 w 2647"/>
              <a:gd name="T51" fmla="*/ 131 h 2166"/>
              <a:gd name="T52" fmla="*/ 922 w 2647"/>
              <a:gd name="T53" fmla="*/ 218 h 2166"/>
              <a:gd name="T54" fmla="*/ 848 w 2647"/>
              <a:gd name="T55" fmla="*/ 345 h 2166"/>
              <a:gd name="T56" fmla="*/ 687 w 2647"/>
              <a:gd name="T57" fmla="*/ 427 h 2166"/>
              <a:gd name="T58" fmla="*/ 678 w 2647"/>
              <a:gd name="T59" fmla="*/ 545 h 2166"/>
              <a:gd name="T60" fmla="*/ 870 w 2647"/>
              <a:gd name="T61" fmla="*/ 618 h 2166"/>
              <a:gd name="T62" fmla="*/ 1082 w 2647"/>
              <a:gd name="T63" fmla="*/ 526 h 2166"/>
              <a:gd name="T64" fmla="*/ 1250 w 2647"/>
              <a:gd name="T65" fmla="*/ 262 h 2166"/>
              <a:gd name="T66" fmla="*/ 1370 w 2647"/>
              <a:gd name="T67" fmla="*/ 505 h 2166"/>
              <a:gd name="T68" fmla="*/ 1078 w 2647"/>
              <a:gd name="T69" fmla="*/ 755 h 2166"/>
              <a:gd name="T70" fmla="*/ 808 w 2647"/>
              <a:gd name="T71" fmla="*/ 713 h 2166"/>
              <a:gd name="T72" fmla="*/ 778 w 2647"/>
              <a:gd name="T73" fmla="*/ 731 h 2166"/>
              <a:gd name="T74" fmla="*/ 606 w 2647"/>
              <a:gd name="T75" fmla="*/ 894 h 2166"/>
              <a:gd name="T76" fmla="*/ 486 w 2647"/>
              <a:gd name="T77" fmla="*/ 1089 h 2166"/>
              <a:gd name="T78" fmla="*/ 257 w 2647"/>
              <a:gd name="T79" fmla="*/ 1362 h 2166"/>
              <a:gd name="T80" fmla="*/ 679 w 2647"/>
              <a:gd name="T81" fmla="*/ 1193 h 2166"/>
              <a:gd name="T82" fmla="*/ 1008 w 2647"/>
              <a:gd name="T83" fmla="*/ 1369 h 2166"/>
              <a:gd name="T84" fmla="*/ 963 w 2647"/>
              <a:gd name="T85" fmla="*/ 1136 h 2166"/>
              <a:gd name="T86" fmla="*/ 1154 w 2647"/>
              <a:gd name="T87" fmla="*/ 1364 h 2166"/>
              <a:gd name="T88" fmla="*/ 1202 w 2647"/>
              <a:gd name="T89" fmla="*/ 1347 h 2166"/>
              <a:gd name="T90" fmla="*/ 1384 w 2647"/>
              <a:gd name="T91" fmla="*/ 1276 h 2166"/>
              <a:gd name="T92" fmla="*/ 1361 w 2647"/>
              <a:gd name="T93" fmla="*/ 1420 h 2166"/>
              <a:gd name="T94" fmla="*/ 1267 w 2647"/>
              <a:gd name="T95" fmla="*/ 1593 h 2166"/>
              <a:gd name="T96" fmla="*/ 287 w 2647"/>
              <a:gd name="T97" fmla="*/ 1531 h 2166"/>
              <a:gd name="T98" fmla="*/ 2008 w 2647"/>
              <a:gd name="T99" fmla="*/ 2120 h 2166"/>
              <a:gd name="T100" fmla="*/ 2071 w 2647"/>
              <a:gd name="T101" fmla="*/ 1839 h 2166"/>
              <a:gd name="T102" fmla="*/ 2016 w 2647"/>
              <a:gd name="T103" fmla="*/ 1657 h 2166"/>
              <a:gd name="T104" fmla="*/ 2502 w 2647"/>
              <a:gd name="T105" fmla="*/ 1811 h 2166"/>
              <a:gd name="T106" fmla="*/ 756 w 2647"/>
              <a:gd name="T107" fmla="*/ 404 h 2166"/>
              <a:gd name="T108" fmla="*/ 1554 w 2647"/>
              <a:gd name="T109" fmla="*/ 427 h 2166"/>
              <a:gd name="T110" fmla="*/ 1469 w 2647"/>
              <a:gd name="T111" fmla="*/ 468 h 2166"/>
              <a:gd name="T112" fmla="*/ 1444 w 2647"/>
              <a:gd name="T113" fmla="*/ 1071 h 2166"/>
              <a:gd name="T114" fmla="*/ 1676 w 2647"/>
              <a:gd name="T115" fmla="*/ 1048 h 2166"/>
              <a:gd name="T116" fmla="*/ 1710 w 2647"/>
              <a:gd name="T117" fmla="*/ 2113 h 2166"/>
              <a:gd name="T118" fmla="*/ 1640 w 2647"/>
              <a:gd name="T119" fmla="*/ 1831 h 2166"/>
              <a:gd name="T120" fmla="*/ 2058 w 2647"/>
              <a:gd name="T121" fmla="*/ 1426 h 2166"/>
              <a:gd name="T122" fmla="*/ 2073 w 2647"/>
              <a:gd name="T123" fmla="*/ 1061 h 2166"/>
              <a:gd name="T124" fmla="*/ 2295 w 2647"/>
              <a:gd name="T125" fmla="*/ 1098 h 2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47" h="2166">
                <a:moveTo>
                  <a:pt x="423" y="573"/>
                </a:moveTo>
                <a:cubicBezTo>
                  <a:pt x="425" y="573"/>
                  <a:pt x="426" y="573"/>
                  <a:pt x="427" y="573"/>
                </a:cubicBezTo>
                <a:cubicBezTo>
                  <a:pt x="428" y="573"/>
                  <a:pt x="428" y="574"/>
                  <a:pt x="429" y="574"/>
                </a:cubicBezTo>
                <a:cubicBezTo>
                  <a:pt x="431" y="575"/>
                  <a:pt x="432" y="575"/>
                  <a:pt x="434" y="576"/>
                </a:cubicBezTo>
                <a:cubicBezTo>
                  <a:pt x="436" y="578"/>
                  <a:pt x="438" y="579"/>
                  <a:pt x="439" y="576"/>
                </a:cubicBezTo>
                <a:cubicBezTo>
                  <a:pt x="439" y="575"/>
                  <a:pt x="439" y="575"/>
                  <a:pt x="440" y="575"/>
                </a:cubicBezTo>
                <a:cubicBezTo>
                  <a:pt x="440" y="574"/>
                  <a:pt x="441" y="574"/>
                  <a:pt x="441" y="573"/>
                </a:cubicBezTo>
                <a:cubicBezTo>
                  <a:pt x="440" y="573"/>
                  <a:pt x="439" y="573"/>
                  <a:pt x="438" y="574"/>
                </a:cubicBezTo>
                <a:cubicBezTo>
                  <a:pt x="437" y="574"/>
                  <a:pt x="436" y="574"/>
                  <a:pt x="435" y="573"/>
                </a:cubicBezTo>
                <a:cubicBezTo>
                  <a:pt x="435" y="572"/>
                  <a:pt x="435" y="572"/>
                  <a:pt x="434" y="571"/>
                </a:cubicBezTo>
                <a:cubicBezTo>
                  <a:pt x="433" y="571"/>
                  <a:pt x="432" y="571"/>
                  <a:pt x="431" y="571"/>
                </a:cubicBezTo>
                <a:cubicBezTo>
                  <a:pt x="430" y="571"/>
                  <a:pt x="428" y="571"/>
                  <a:pt x="428" y="570"/>
                </a:cubicBezTo>
                <a:cubicBezTo>
                  <a:pt x="428" y="568"/>
                  <a:pt x="430" y="569"/>
                  <a:pt x="431" y="569"/>
                </a:cubicBezTo>
                <a:cubicBezTo>
                  <a:pt x="432" y="569"/>
                  <a:pt x="433" y="569"/>
                  <a:pt x="433" y="568"/>
                </a:cubicBezTo>
                <a:cubicBezTo>
                  <a:pt x="433" y="567"/>
                  <a:pt x="432" y="567"/>
                  <a:pt x="431" y="567"/>
                </a:cubicBezTo>
                <a:cubicBezTo>
                  <a:pt x="429" y="566"/>
                  <a:pt x="430" y="565"/>
                  <a:pt x="429" y="564"/>
                </a:cubicBezTo>
                <a:cubicBezTo>
                  <a:pt x="429" y="564"/>
                  <a:pt x="428" y="564"/>
                  <a:pt x="427" y="564"/>
                </a:cubicBezTo>
                <a:cubicBezTo>
                  <a:pt x="427" y="563"/>
                  <a:pt x="427" y="563"/>
                  <a:pt x="427" y="562"/>
                </a:cubicBezTo>
                <a:cubicBezTo>
                  <a:pt x="426" y="561"/>
                  <a:pt x="425" y="560"/>
                  <a:pt x="424" y="561"/>
                </a:cubicBezTo>
                <a:cubicBezTo>
                  <a:pt x="423" y="563"/>
                  <a:pt x="425" y="564"/>
                  <a:pt x="424" y="565"/>
                </a:cubicBezTo>
                <a:cubicBezTo>
                  <a:pt x="424" y="566"/>
                  <a:pt x="422" y="566"/>
                  <a:pt x="422" y="567"/>
                </a:cubicBezTo>
                <a:cubicBezTo>
                  <a:pt x="421" y="569"/>
                  <a:pt x="421" y="573"/>
                  <a:pt x="423" y="573"/>
                </a:cubicBezTo>
                <a:close/>
                <a:moveTo>
                  <a:pt x="423" y="579"/>
                </a:moveTo>
                <a:cubicBezTo>
                  <a:pt x="424" y="579"/>
                  <a:pt x="424" y="581"/>
                  <a:pt x="425" y="581"/>
                </a:cubicBezTo>
                <a:cubicBezTo>
                  <a:pt x="426" y="582"/>
                  <a:pt x="426" y="580"/>
                  <a:pt x="426" y="580"/>
                </a:cubicBezTo>
                <a:cubicBezTo>
                  <a:pt x="425" y="578"/>
                  <a:pt x="424" y="574"/>
                  <a:pt x="421" y="575"/>
                </a:cubicBezTo>
                <a:cubicBezTo>
                  <a:pt x="419" y="575"/>
                  <a:pt x="419" y="576"/>
                  <a:pt x="420" y="577"/>
                </a:cubicBezTo>
                <a:cubicBezTo>
                  <a:pt x="421" y="578"/>
                  <a:pt x="422" y="578"/>
                  <a:pt x="423" y="579"/>
                </a:cubicBezTo>
                <a:close/>
                <a:moveTo>
                  <a:pt x="392" y="768"/>
                </a:moveTo>
                <a:cubicBezTo>
                  <a:pt x="391" y="767"/>
                  <a:pt x="392" y="763"/>
                  <a:pt x="390" y="766"/>
                </a:cubicBezTo>
                <a:cubicBezTo>
                  <a:pt x="389" y="766"/>
                  <a:pt x="389" y="767"/>
                  <a:pt x="388" y="768"/>
                </a:cubicBezTo>
                <a:cubicBezTo>
                  <a:pt x="387" y="768"/>
                  <a:pt x="387" y="768"/>
                  <a:pt x="386" y="769"/>
                </a:cubicBezTo>
                <a:cubicBezTo>
                  <a:pt x="385" y="770"/>
                  <a:pt x="385" y="771"/>
                  <a:pt x="384" y="771"/>
                </a:cubicBezTo>
                <a:cubicBezTo>
                  <a:pt x="384" y="772"/>
                  <a:pt x="383" y="772"/>
                  <a:pt x="382" y="773"/>
                </a:cubicBezTo>
                <a:cubicBezTo>
                  <a:pt x="381" y="774"/>
                  <a:pt x="378" y="778"/>
                  <a:pt x="380" y="779"/>
                </a:cubicBezTo>
                <a:cubicBezTo>
                  <a:pt x="380" y="780"/>
                  <a:pt x="383" y="780"/>
                  <a:pt x="384" y="779"/>
                </a:cubicBezTo>
                <a:cubicBezTo>
                  <a:pt x="385" y="778"/>
                  <a:pt x="386" y="777"/>
                  <a:pt x="387" y="776"/>
                </a:cubicBezTo>
                <a:cubicBezTo>
                  <a:pt x="388" y="775"/>
                  <a:pt x="389" y="775"/>
                  <a:pt x="390" y="775"/>
                </a:cubicBezTo>
                <a:cubicBezTo>
                  <a:pt x="391" y="774"/>
                  <a:pt x="391" y="774"/>
                  <a:pt x="391" y="773"/>
                </a:cubicBezTo>
                <a:cubicBezTo>
                  <a:pt x="392" y="772"/>
                  <a:pt x="394" y="771"/>
                  <a:pt x="393" y="769"/>
                </a:cubicBezTo>
                <a:cubicBezTo>
                  <a:pt x="393" y="769"/>
                  <a:pt x="392" y="768"/>
                  <a:pt x="392" y="768"/>
                </a:cubicBezTo>
                <a:close/>
                <a:moveTo>
                  <a:pt x="350" y="639"/>
                </a:moveTo>
                <a:cubicBezTo>
                  <a:pt x="351" y="640"/>
                  <a:pt x="350" y="640"/>
                  <a:pt x="351" y="640"/>
                </a:cubicBezTo>
                <a:cubicBezTo>
                  <a:pt x="352" y="641"/>
                  <a:pt x="353" y="640"/>
                  <a:pt x="354" y="640"/>
                </a:cubicBezTo>
                <a:cubicBezTo>
                  <a:pt x="354" y="643"/>
                  <a:pt x="351" y="642"/>
                  <a:pt x="350" y="643"/>
                </a:cubicBezTo>
                <a:cubicBezTo>
                  <a:pt x="349" y="644"/>
                  <a:pt x="349" y="645"/>
                  <a:pt x="350" y="645"/>
                </a:cubicBezTo>
                <a:cubicBezTo>
                  <a:pt x="351" y="645"/>
                  <a:pt x="352" y="644"/>
                  <a:pt x="353" y="645"/>
                </a:cubicBezTo>
                <a:cubicBezTo>
                  <a:pt x="353" y="645"/>
                  <a:pt x="352" y="645"/>
                  <a:pt x="353" y="646"/>
                </a:cubicBezTo>
                <a:cubicBezTo>
                  <a:pt x="353" y="646"/>
                  <a:pt x="354" y="646"/>
                  <a:pt x="354" y="647"/>
                </a:cubicBezTo>
                <a:cubicBezTo>
                  <a:pt x="355" y="647"/>
                  <a:pt x="355" y="648"/>
                  <a:pt x="354" y="648"/>
                </a:cubicBezTo>
                <a:cubicBezTo>
                  <a:pt x="353" y="648"/>
                  <a:pt x="353" y="647"/>
                  <a:pt x="352" y="647"/>
                </a:cubicBezTo>
                <a:cubicBezTo>
                  <a:pt x="351" y="647"/>
                  <a:pt x="350" y="648"/>
                  <a:pt x="350" y="649"/>
                </a:cubicBezTo>
                <a:cubicBezTo>
                  <a:pt x="348" y="651"/>
                  <a:pt x="353" y="649"/>
                  <a:pt x="353" y="651"/>
                </a:cubicBezTo>
                <a:cubicBezTo>
                  <a:pt x="353" y="653"/>
                  <a:pt x="352" y="652"/>
                  <a:pt x="351" y="653"/>
                </a:cubicBezTo>
                <a:cubicBezTo>
                  <a:pt x="349" y="653"/>
                  <a:pt x="351" y="654"/>
                  <a:pt x="351" y="655"/>
                </a:cubicBezTo>
                <a:cubicBezTo>
                  <a:pt x="351" y="656"/>
                  <a:pt x="349" y="655"/>
                  <a:pt x="349" y="656"/>
                </a:cubicBezTo>
                <a:cubicBezTo>
                  <a:pt x="348" y="657"/>
                  <a:pt x="350" y="657"/>
                  <a:pt x="350" y="658"/>
                </a:cubicBezTo>
                <a:cubicBezTo>
                  <a:pt x="350" y="660"/>
                  <a:pt x="346" y="658"/>
                  <a:pt x="346" y="658"/>
                </a:cubicBezTo>
                <a:cubicBezTo>
                  <a:pt x="345" y="659"/>
                  <a:pt x="345" y="661"/>
                  <a:pt x="346" y="661"/>
                </a:cubicBezTo>
                <a:cubicBezTo>
                  <a:pt x="346" y="662"/>
                  <a:pt x="348" y="661"/>
                  <a:pt x="347" y="663"/>
                </a:cubicBezTo>
                <a:cubicBezTo>
                  <a:pt x="347" y="664"/>
                  <a:pt x="345" y="663"/>
                  <a:pt x="344" y="664"/>
                </a:cubicBezTo>
                <a:cubicBezTo>
                  <a:pt x="343" y="665"/>
                  <a:pt x="344" y="665"/>
                  <a:pt x="345" y="665"/>
                </a:cubicBezTo>
                <a:cubicBezTo>
                  <a:pt x="347" y="666"/>
                  <a:pt x="347" y="667"/>
                  <a:pt x="345" y="667"/>
                </a:cubicBezTo>
                <a:cubicBezTo>
                  <a:pt x="345" y="667"/>
                  <a:pt x="344" y="667"/>
                  <a:pt x="344" y="667"/>
                </a:cubicBezTo>
                <a:cubicBezTo>
                  <a:pt x="343" y="668"/>
                  <a:pt x="343" y="668"/>
                  <a:pt x="342" y="668"/>
                </a:cubicBezTo>
                <a:cubicBezTo>
                  <a:pt x="341" y="668"/>
                  <a:pt x="340" y="667"/>
                  <a:pt x="339" y="668"/>
                </a:cubicBezTo>
                <a:cubicBezTo>
                  <a:pt x="338" y="668"/>
                  <a:pt x="335" y="670"/>
                  <a:pt x="337" y="671"/>
                </a:cubicBezTo>
                <a:cubicBezTo>
                  <a:pt x="338" y="671"/>
                  <a:pt x="341" y="670"/>
                  <a:pt x="341" y="670"/>
                </a:cubicBezTo>
                <a:cubicBezTo>
                  <a:pt x="342" y="670"/>
                  <a:pt x="344" y="670"/>
                  <a:pt x="344" y="671"/>
                </a:cubicBezTo>
                <a:cubicBezTo>
                  <a:pt x="344" y="672"/>
                  <a:pt x="342" y="672"/>
                  <a:pt x="343" y="673"/>
                </a:cubicBezTo>
                <a:cubicBezTo>
                  <a:pt x="344" y="674"/>
                  <a:pt x="344" y="674"/>
                  <a:pt x="345" y="675"/>
                </a:cubicBezTo>
                <a:cubicBezTo>
                  <a:pt x="346" y="677"/>
                  <a:pt x="347" y="677"/>
                  <a:pt x="350" y="677"/>
                </a:cubicBezTo>
                <a:cubicBezTo>
                  <a:pt x="351" y="677"/>
                  <a:pt x="353" y="678"/>
                  <a:pt x="355" y="678"/>
                </a:cubicBezTo>
                <a:cubicBezTo>
                  <a:pt x="356" y="677"/>
                  <a:pt x="356" y="677"/>
                  <a:pt x="357" y="676"/>
                </a:cubicBezTo>
                <a:cubicBezTo>
                  <a:pt x="357" y="676"/>
                  <a:pt x="358" y="676"/>
                  <a:pt x="359" y="675"/>
                </a:cubicBezTo>
                <a:cubicBezTo>
                  <a:pt x="359" y="675"/>
                  <a:pt x="360" y="674"/>
                  <a:pt x="360" y="673"/>
                </a:cubicBezTo>
                <a:cubicBezTo>
                  <a:pt x="362" y="671"/>
                  <a:pt x="363" y="672"/>
                  <a:pt x="365" y="670"/>
                </a:cubicBezTo>
                <a:cubicBezTo>
                  <a:pt x="366" y="670"/>
                  <a:pt x="366" y="669"/>
                  <a:pt x="366" y="668"/>
                </a:cubicBezTo>
                <a:cubicBezTo>
                  <a:pt x="367" y="667"/>
                  <a:pt x="366" y="665"/>
                  <a:pt x="367" y="665"/>
                </a:cubicBezTo>
                <a:cubicBezTo>
                  <a:pt x="369" y="664"/>
                  <a:pt x="369" y="666"/>
                  <a:pt x="368" y="667"/>
                </a:cubicBezTo>
                <a:cubicBezTo>
                  <a:pt x="368" y="668"/>
                  <a:pt x="367" y="669"/>
                  <a:pt x="368" y="670"/>
                </a:cubicBezTo>
                <a:cubicBezTo>
                  <a:pt x="368" y="670"/>
                  <a:pt x="371" y="668"/>
                  <a:pt x="370" y="670"/>
                </a:cubicBezTo>
                <a:cubicBezTo>
                  <a:pt x="370" y="671"/>
                  <a:pt x="368" y="671"/>
                  <a:pt x="368" y="671"/>
                </a:cubicBezTo>
                <a:cubicBezTo>
                  <a:pt x="366" y="671"/>
                  <a:pt x="365" y="673"/>
                  <a:pt x="363" y="674"/>
                </a:cubicBezTo>
                <a:cubicBezTo>
                  <a:pt x="361" y="675"/>
                  <a:pt x="361" y="676"/>
                  <a:pt x="360" y="678"/>
                </a:cubicBezTo>
                <a:cubicBezTo>
                  <a:pt x="360" y="679"/>
                  <a:pt x="359" y="679"/>
                  <a:pt x="359" y="680"/>
                </a:cubicBezTo>
                <a:cubicBezTo>
                  <a:pt x="358" y="682"/>
                  <a:pt x="357" y="684"/>
                  <a:pt x="357" y="685"/>
                </a:cubicBezTo>
                <a:cubicBezTo>
                  <a:pt x="357" y="687"/>
                  <a:pt x="357" y="687"/>
                  <a:pt x="356" y="688"/>
                </a:cubicBezTo>
                <a:cubicBezTo>
                  <a:pt x="355" y="690"/>
                  <a:pt x="357" y="692"/>
                  <a:pt x="356" y="694"/>
                </a:cubicBezTo>
                <a:cubicBezTo>
                  <a:pt x="356" y="695"/>
                  <a:pt x="355" y="696"/>
                  <a:pt x="354" y="697"/>
                </a:cubicBezTo>
                <a:cubicBezTo>
                  <a:pt x="353" y="698"/>
                  <a:pt x="354" y="698"/>
                  <a:pt x="354" y="699"/>
                </a:cubicBezTo>
                <a:cubicBezTo>
                  <a:pt x="354" y="700"/>
                  <a:pt x="353" y="700"/>
                  <a:pt x="352" y="701"/>
                </a:cubicBezTo>
                <a:cubicBezTo>
                  <a:pt x="351" y="703"/>
                  <a:pt x="352" y="702"/>
                  <a:pt x="353" y="703"/>
                </a:cubicBezTo>
                <a:cubicBezTo>
                  <a:pt x="355" y="705"/>
                  <a:pt x="350" y="707"/>
                  <a:pt x="352" y="708"/>
                </a:cubicBezTo>
                <a:cubicBezTo>
                  <a:pt x="354" y="710"/>
                  <a:pt x="357" y="707"/>
                  <a:pt x="358" y="708"/>
                </a:cubicBezTo>
                <a:cubicBezTo>
                  <a:pt x="358" y="709"/>
                  <a:pt x="357" y="710"/>
                  <a:pt x="356" y="710"/>
                </a:cubicBezTo>
                <a:cubicBezTo>
                  <a:pt x="354" y="711"/>
                  <a:pt x="353" y="713"/>
                  <a:pt x="352" y="715"/>
                </a:cubicBezTo>
                <a:cubicBezTo>
                  <a:pt x="351" y="717"/>
                  <a:pt x="352" y="719"/>
                  <a:pt x="352" y="721"/>
                </a:cubicBezTo>
                <a:cubicBezTo>
                  <a:pt x="351" y="723"/>
                  <a:pt x="349" y="723"/>
                  <a:pt x="348" y="725"/>
                </a:cubicBezTo>
                <a:cubicBezTo>
                  <a:pt x="348" y="728"/>
                  <a:pt x="351" y="728"/>
                  <a:pt x="353" y="728"/>
                </a:cubicBezTo>
                <a:cubicBezTo>
                  <a:pt x="354" y="728"/>
                  <a:pt x="357" y="729"/>
                  <a:pt x="357" y="726"/>
                </a:cubicBezTo>
                <a:cubicBezTo>
                  <a:pt x="356" y="724"/>
                  <a:pt x="355" y="722"/>
                  <a:pt x="357" y="720"/>
                </a:cubicBezTo>
                <a:cubicBezTo>
                  <a:pt x="357" y="720"/>
                  <a:pt x="358" y="719"/>
                  <a:pt x="359" y="718"/>
                </a:cubicBezTo>
                <a:cubicBezTo>
                  <a:pt x="359" y="717"/>
                  <a:pt x="359" y="716"/>
                  <a:pt x="359" y="715"/>
                </a:cubicBezTo>
                <a:cubicBezTo>
                  <a:pt x="358" y="714"/>
                  <a:pt x="358" y="712"/>
                  <a:pt x="360" y="711"/>
                </a:cubicBezTo>
                <a:cubicBezTo>
                  <a:pt x="361" y="710"/>
                  <a:pt x="363" y="711"/>
                  <a:pt x="364" y="709"/>
                </a:cubicBezTo>
                <a:cubicBezTo>
                  <a:pt x="364" y="708"/>
                  <a:pt x="363" y="707"/>
                  <a:pt x="362" y="706"/>
                </a:cubicBezTo>
                <a:cubicBezTo>
                  <a:pt x="362" y="706"/>
                  <a:pt x="362" y="705"/>
                  <a:pt x="361" y="704"/>
                </a:cubicBezTo>
                <a:cubicBezTo>
                  <a:pt x="361" y="703"/>
                  <a:pt x="360" y="703"/>
                  <a:pt x="360" y="702"/>
                </a:cubicBezTo>
                <a:cubicBezTo>
                  <a:pt x="359" y="699"/>
                  <a:pt x="361" y="699"/>
                  <a:pt x="363" y="698"/>
                </a:cubicBezTo>
                <a:cubicBezTo>
                  <a:pt x="364" y="697"/>
                  <a:pt x="365" y="694"/>
                  <a:pt x="367" y="694"/>
                </a:cubicBezTo>
                <a:cubicBezTo>
                  <a:pt x="367" y="695"/>
                  <a:pt x="366" y="695"/>
                  <a:pt x="366" y="696"/>
                </a:cubicBezTo>
                <a:cubicBezTo>
                  <a:pt x="365" y="696"/>
                  <a:pt x="365" y="697"/>
                  <a:pt x="364" y="697"/>
                </a:cubicBezTo>
                <a:cubicBezTo>
                  <a:pt x="364" y="698"/>
                  <a:pt x="363" y="699"/>
                  <a:pt x="363" y="700"/>
                </a:cubicBezTo>
                <a:cubicBezTo>
                  <a:pt x="362" y="701"/>
                  <a:pt x="362" y="702"/>
                  <a:pt x="363" y="702"/>
                </a:cubicBezTo>
                <a:cubicBezTo>
                  <a:pt x="363" y="703"/>
                  <a:pt x="364" y="703"/>
                  <a:pt x="364" y="703"/>
                </a:cubicBezTo>
                <a:cubicBezTo>
                  <a:pt x="364" y="704"/>
                  <a:pt x="364" y="704"/>
                  <a:pt x="364" y="705"/>
                </a:cubicBezTo>
                <a:cubicBezTo>
                  <a:pt x="365" y="706"/>
                  <a:pt x="366" y="707"/>
                  <a:pt x="366" y="705"/>
                </a:cubicBezTo>
                <a:cubicBezTo>
                  <a:pt x="367" y="704"/>
                  <a:pt x="365" y="703"/>
                  <a:pt x="367" y="702"/>
                </a:cubicBezTo>
                <a:cubicBezTo>
                  <a:pt x="368" y="702"/>
                  <a:pt x="369" y="703"/>
                  <a:pt x="370" y="703"/>
                </a:cubicBezTo>
                <a:cubicBezTo>
                  <a:pt x="370" y="704"/>
                  <a:pt x="370" y="705"/>
                  <a:pt x="371" y="706"/>
                </a:cubicBezTo>
                <a:cubicBezTo>
                  <a:pt x="372" y="707"/>
                  <a:pt x="372" y="706"/>
                  <a:pt x="373" y="705"/>
                </a:cubicBezTo>
                <a:cubicBezTo>
                  <a:pt x="374" y="704"/>
                  <a:pt x="375" y="704"/>
                  <a:pt x="375" y="703"/>
                </a:cubicBezTo>
                <a:cubicBezTo>
                  <a:pt x="377" y="702"/>
                  <a:pt x="375" y="699"/>
                  <a:pt x="376" y="697"/>
                </a:cubicBezTo>
                <a:cubicBezTo>
                  <a:pt x="377" y="696"/>
                  <a:pt x="377" y="696"/>
                  <a:pt x="377" y="694"/>
                </a:cubicBezTo>
                <a:cubicBezTo>
                  <a:pt x="377" y="693"/>
                  <a:pt x="377" y="692"/>
                  <a:pt x="379" y="692"/>
                </a:cubicBezTo>
                <a:cubicBezTo>
                  <a:pt x="381" y="693"/>
                  <a:pt x="380" y="696"/>
                  <a:pt x="380" y="698"/>
                </a:cubicBezTo>
                <a:cubicBezTo>
                  <a:pt x="381" y="699"/>
                  <a:pt x="384" y="701"/>
                  <a:pt x="383" y="702"/>
                </a:cubicBezTo>
                <a:cubicBezTo>
                  <a:pt x="382" y="702"/>
                  <a:pt x="381" y="702"/>
                  <a:pt x="381" y="701"/>
                </a:cubicBezTo>
                <a:cubicBezTo>
                  <a:pt x="380" y="701"/>
                  <a:pt x="379" y="700"/>
                  <a:pt x="378" y="701"/>
                </a:cubicBezTo>
                <a:cubicBezTo>
                  <a:pt x="376" y="701"/>
                  <a:pt x="377" y="704"/>
                  <a:pt x="378" y="705"/>
                </a:cubicBezTo>
                <a:cubicBezTo>
                  <a:pt x="378" y="708"/>
                  <a:pt x="377" y="708"/>
                  <a:pt x="377" y="711"/>
                </a:cubicBezTo>
                <a:cubicBezTo>
                  <a:pt x="376" y="712"/>
                  <a:pt x="376" y="713"/>
                  <a:pt x="378" y="714"/>
                </a:cubicBezTo>
                <a:cubicBezTo>
                  <a:pt x="378" y="714"/>
                  <a:pt x="379" y="714"/>
                  <a:pt x="379" y="714"/>
                </a:cubicBezTo>
                <a:cubicBezTo>
                  <a:pt x="380" y="715"/>
                  <a:pt x="381" y="716"/>
                  <a:pt x="381" y="716"/>
                </a:cubicBezTo>
                <a:cubicBezTo>
                  <a:pt x="383" y="717"/>
                  <a:pt x="383" y="719"/>
                  <a:pt x="382" y="721"/>
                </a:cubicBezTo>
                <a:cubicBezTo>
                  <a:pt x="381" y="723"/>
                  <a:pt x="382" y="725"/>
                  <a:pt x="381" y="727"/>
                </a:cubicBezTo>
                <a:cubicBezTo>
                  <a:pt x="380" y="729"/>
                  <a:pt x="379" y="730"/>
                  <a:pt x="377" y="731"/>
                </a:cubicBezTo>
                <a:cubicBezTo>
                  <a:pt x="375" y="733"/>
                  <a:pt x="374" y="735"/>
                  <a:pt x="373" y="738"/>
                </a:cubicBezTo>
                <a:cubicBezTo>
                  <a:pt x="373" y="739"/>
                  <a:pt x="373" y="742"/>
                  <a:pt x="371" y="743"/>
                </a:cubicBezTo>
                <a:cubicBezTo>
                  <a:pt x="370" y="744"/>
                  <a:pt x="367" y="741"/>
                  <a:pt x="367" y="744"/>
                </a:cubicBezTo>
                <a:cubicBezTo>
                  <a:pt x="366" y="745"/>
                  <a:pt x="369" y="746"/>
                  <a:pt x="370" y="748"/>
                </a:cubicBezTo>
                <a:cubicBezTo>
                  <a:pt x="371" y="749"/>
                  <a:pt x="372" y="751"/>
                  <a:pt x="373" y="752"/>
                </a:cubicBezTo>
                <a:cubicBezTo>
                  <a:pt x="373" y="753"/>
                  <a:pt x="374" y="756"/>
                  <a:pt x="375" y="757"/>
                </a:cubicBezTo>
                <a:cubicBezTo>
                  <a:pt x="378" y="757"/>
                  <a:pt x="375" y="753"/>
                  <a:pt x="375" y="752"/>
                </a:cubicBezTo>
                <a:cubicBezTo>
                  <a:pt x="372" y="748"/>
                  <a:pt x="378" y="746"/>
                  <a:pt x="381" y="748"/>
                </a:cubicBezTo>
                <a:cubicBezTo>
                  <a:pt x="382" y="749"/>
                  <a:pt x="382" y="750"/>
                  <a:pt x="383" y="750"/>
                </a:cubicBezTo>
                <a:cubicBezTo>
                  <a:pt x="383" y="752"/>
                  <a:pt x="384" y="752"/>
                  <a:pt x="385" y="752"/>
                </a:cubicBezTo>
                <a:cubicBezTo>
                  <a:pt x="387" y="753"/>
                  <a:pt x="388" y="755"/>
                  <a:pt x="390" y="755"/>
                </a:cubicBezTo>
                <a:cubicBezTo>
                  <a:pt x="392" y="755"/>
                  <a:pt x="391" y="754"/>
                  <a:pt x="391" y="753"/>
                </a:cubicBezTo>
                <a:cubicBezTo>
                  <a:pt x="390" y="751"/>
                  <a:pt x="392" y="752"/>
                  <a:pt x="392" y="751"/>
                </a:cubicBezTo>
                <a:cubicBezTo>
                  <a:pt x="392" y="749"/>
                  <a:pt x="390" y="749"/>
                  <a:pt x="389" y="748"/>
                </a:cubicBezTo>
                <a:cubicBezTo>
                  <a:pt x="389" y="747"/>
                  <a:pt x="389" y="745"/>
                  <a:pt x="390" y="745"/>
                </a:cubicBezTo>
                <a:cubicBezTo>
                  <a:pt x="391" y="744"/>
                  <a:pt x="391" y="745"/>
                  <a:pt x="392" y="745"/>
                </a:cubicBezTo>
                <a:cubicBezTo>
                  <a:pt x="393" y="746"/>
                  <a:pt x="395" y="747"/>
                  <a:pt x="396" y="748"/>
                </a:cubicBezTo>
                <a:cubicBezTo>
                  <a:pt x="396" y="749"/>
                  <a:pt x="397" y="750"/>
                  <a:pt x="398" y="751"/>
                </a:cubicBezTo>
                <a:cubicBezTo>
                  <a:pt x="399" y="752"/>
                  <a:pt x="400" y="750"/>
                  <a:pt x="401" y="750"/>
                </a:cubicBezTo>
                <a:cubicBezTo>
                  <a:pt x="402" y="750"/>
                  <a:pt x="401" y="752"/>
                  <a:pt x="403" y="751"/>
                </a:cubicBezTo>
                <a:cubicBezTo>
                  <a:pt x="404" y="751"/>
                  <a:pt x="405" y="750"/>
                  <a:pt x="405" y="749"/>
                </a:cubicBezTo>
                <a:cubicBezTo>
                  <a:pt x="406" y="748"/>
                  <a:pt x="407" y="748"/>
                  <a:pt x="408" y="748"/>
                </a:cubicBezTo>
                <a:cubicBezTo>
                  <a:pt x="410" y="747"/>
                  <a:pt x="410" y="746"/>
                  <a:pt x="411" y="745"/>
                </a:cubicBezTo>
                <a:cubicBezTo>
                  <a:pt x="411" y="744"/>
                  <a:pt x="411" y="744"/>
                  <a:pt x="413" y="744"/>
                </a:cubicBezTo>
                <a:cubicBezTo>
                  <a:pt x="414" y="744"/>
                  <a:pt x="414" y="744"/>
                  <a:pt x="414" y="743"/>
                </a:cubicBezTo>
                <a:cubicBezTo>
                  <a:pt x="415" y="741"/>
                  <a:pt x="418" y="741"/>
                  <a:pt x="420" y="741"/>
                </a:cubicBezTo>
                <a:cubicBezTo>
                  <a:pt x="420" y="741"/>
                  <a:pt x="427" y="740"/>
                  <a:pt x="426" y="742"/>
                </a:cubicBezTo>
                <a:cubicBezTo>
                  <a:pt x="426" y="743"/>
                  <a:pt x="425" y="742"/>
                  <a:pt x="424" y="743"/>
                </a:cubicBezTo>
                <a:cubicBezTo>
                  <a:pt x="424" y="743"/>
                  <a:pt x="424" y="743"/>
                  <a:pt x="423" y="743"/>
                </a:cubicBezTo>
                <a:cubicBezTo>
                  <a:pt x="423" y="744"/>
                  <a:pt x="423" y="744"/>
                  <a:pt x="422" y="744"/>
                </a:cubicBezTo>
                <a:cubicBezTo>
                  <a:pt x="421" y="744"/>
                  <a:pt x="421" y="744"/>
                  <a:pt x="421" y="746"/>
                </a:cubicBezTo>
                <a:cubicBezTo>
                  <a:pt x="421" y="747"/>
                  <a:pt x="420" y="748"/>
                  <a:pt x="418" y="750"/>
                </a:cubicBezTo>
                <a:cubicBezTo>
                  <a:pt x="417" y="751"/>
                  <a:pt x="417" y="753"/>
                  <a:pt x="416" y="755"/>
                </a:cubicBezTo>
                <a:cubicBezTo>
                  <a:pt x="415" y="757"/>
                  <a:pt x="413" y="758"/>
                  <a:pt x="413" y="760"/>
                </a:cubicBezTo>
                <a:cubicBezTo>
                  <a:pt x="413" y="762"/>
                  <a:pt x="413" y="764"/>
                  <a:pt x="415" y="765"/>
                </a:cubicBezTo>
                <a:cubicBezTo>
                  <a:pt x="418" y="767"/>
                  <a:pt x="418" y="770"/>
                  <a:pt x="420" y="772"/>
                </a:cubicBezTo>
                <a:cubicBezTo>
                  <a:pt x="421" y="772"/>
                  <a:pt x="421" y="772"/>
                  <a:pt x="421" y="772"/>
                </a:cubicBezTo>
                <a:cubicBezTo>
                  <a:pt x="422" y="773"/>
                  <a:pt x="421" y="773"/>
                  <a:pt x="422" y="774"/>
                </a:cubicBezTo>
                <a:cubicBezTo>
                  <a:pt x="422" y="775"/>
                  <a:pt x="423" y="774"/>
                  <a:pt x="424" y="775"/>
                </a:cubicBezTo>
                <a:cubicBezTo>
                  <a:pt x="426" y="775"/>
                  <a:pt x="426" y="776"/>
                  <a:pt x="425" y="777"/>
                </a:cubicBezTo>
                <a:cubicBezTo>
                  <a:pt x="424" y="780"/>
                  <a:pt x="427" y="780"/>
                  <a:pt x="429" y="778"/>
                </a:cubicBezTo>
                <a:cubicBezTo>
                  <a:pt x="429" y="777"/>
                  <a:pt x="429" y="776"/>
                  <a:pt x="430" y="775"/>
                </a:cubicBezTo>
                <a:cubicBezTo>
                  <a:pt x="431" y="775"/>
                  <a:pt x="431" y="775"/>
                  <a:pt x="431" y="774"/>
                </a:cubicBezTo>
                <a:cubicBezTo>
                  <a:pt x="432" y="774"/>
                  <a:pt x="432" y="773"/>
                  <a:pt x="432" y="773"/>
                </a:cubicBezTo>
                <a:cubicBezTo>
                  <a:pt x="433" y="772"/>
                  <a:pt x="434" y="774"/>
                  <a:pt x="434" y="775"/>
                </a:cubicBezTo>
                <a:cubicBezTo>
                  <a:pt x="434" y="776"/>
                  <a:pt x="434" y="776"/>
                  <a:pt x="433" y="777"/>
                </a:cubicBezTo>
                <a:cubicBezTo>
                  <a:pt x="432" y="778"/>
                  <a:pt x="431" y="778"/>
                  <a:pt x="431" y="779"/>
                </a:cubicBezTo>
                <a:cubicBezTo>
                  <a:pt x="431" y="781"/>
                  <a:pt x="432" y="781"/>
                  <a:pt x="433" y="781"/>
                </a:cubicBezTo>
                <a:cubicBezTo>
                  <a:pt x="433" y="782"/>
                  <a:pt x="432" y="782"/>
                  <a:pt x="431" y="783"/>
                </a:cubicBezTo>
                <a:cubicBezTo>
                  <a:pt x="430" y="783"/>
                  <a:pt x="430" y="783"/>
                  <a:pt x="430" y="784"/>
                </a:cubicBezTo>
                <a:cubicBezTo>
                  <a:pt x="429" y="786"/>
                  <a:pt x="429" y="787"/>
                  <a:pt x="430" y="789"/>
                </a:cubicBezTo>
                <a:cubicBezTo>
                  <a:pt x="431" y="791"/>
                  <a:pt x="433" y="791"/>
                  <a:pt x="432" y="794"/>
                </a:cubicBezTo>
                <a:cubicBezTo>
                  <a:pt x="432" y="796"/>
                  <a:pt x="430" y="797"/>
                  <a:pt x="429" y="798"/>
                </a:cubicBezTo>
                <a:cubicBezTo>
                  <a:pt x="426" y="802"/>
                  <a:pt x="429" y="806"/>
                  <a:pt x="432" y="808"/>
                </a:cubicBezTo>
                <a:cubicBezTo>
                  <a:pt x="433" y="808"/>
                  <a:pt x="435" y="808"/>
                  <a:pt x="435" y="809"/>
                </a:cubicBezTo>
                <a:cubicBezTo>
                  <a:pt x="435" y="810"/>
                  <a:pt x="433" y="810"/>
                  <a:pt x="432" y="810"/>
                </a:cubicBezTo>
                <a:cubicBezTo>
                  <a:pt x="431" y="809"/>
                  <a:pt x="429" y="808"/>
                  <a:pt x="428" y="807"/>
                </a:cubicBezTo>
                <a:cubicBezTo>
                  <a:pt x="427" y="806"/>
                  <a:pt x="426" y="806"/>
                  <a:pt x="426" y="807"/>
                </a:cubicBezTo>
                <a:cubicBezTo>
                  <a:pt x="425" y="808"/>
                  <a:pt x="426" y="809"/>
                  <a:pt x="427" y="809"/>
                </a:cubicBezTo>
                <a:cubicBezTo>
                  <a:pt x="427" y="811"/>
                  <a:pt x="428" y="811"/>
                  <a:pt x="426" y="811"/>
                </a:cubicBezTo>
                <a:cubicBezTo>
                  <a:pt x="425" y="812"/>
                  <a:pt x="424" y="811"/>
                  <a:pt x="423" y="811"/>
                </a:cubicBezTo>
                <a:cubicBezTo>
                  <a:pt x="421" y="810"/>
                  <a:pt x="420" y="809"/>
                  <a:pt x="418" y="809"/>
                </a:cubicBezTo>
                <a:cubicBezTo>
                  <a:pt x="416" y="809"/>
                  <a:pt x="414" y="810"/>
                  <a:pt x="412" y="811"/>
                </a:cubicBezTo>
                <a:cubicBezTo>
                  <a:pt x="411" y="811"/>
                  <a:pt x="410" y="811"/>
                  <a:pt x="409" y="810"/>
                </a:cubicBezTo>
                <a:cubicBezTo>
                  <a:pt x="408" y="810"/>
                  <a:pt x="408" y="809"/>
                  <a:pt x="406" y="810"/>
                </a:cubicBezTo>
                <a:cubicBezTo>
                  <a:pt x="405" y="810"/>
                  <a:pt x="405" y="811"/>
                  <a:pt x="404" y="811"/>
                </a:cubicBezTo>
                <a:cubicBezTo>
                  <a:pt x="404" y="812"/>
                  <a:pt x="403" y="812"/>
                  <a:pt x="402" y="812"/>
                </a:cubicBezTo>
                <a:cubicBezTo>
                  <a:pt x="400" y="813"/>
                  <a:pt x="398" y="814"/>
                  <a:pt x="396" y="815"/>
                </a:cubicBezTo>
                <a:cubicBezTo>
                  <a:pt x="394" y="816"/>
                  <a:pt x="394" y="817"/>
                  <a:pt x="393" y="819"/>
                </a:cubicBezTo>
                <a:cubicBezTo>
                  <a:pt x="391" y="821"/>
                  <a:pt x="389" y="825"/>
                  <a:pt x="386" y="826"/>
                </a:cubicBezTo>
                <a:cubicBezTo>
                  <a:pt x="386" y="826"/>
                  <a:pt x="385" y="826"/>
                  <a:pt x="385" y="826"/>
                </a:cubicBezTo>
                <a:cubicBezTo>
                  <a:pt x="384" y="826"/>
                  <a:pt x="384" y="826"/>
                  <a:pt x="383" y="827"/>
                </a:cubicBezTo>
                <a:cubicBezTo>
                  <a:pt x="382" y="827"/>
                  <a:pt x="380" y="828"/>
                  <a:pt x="380" y="830"/>
                </a:cubicBezTo>
                <a:cubicBezTo>
                  <a:pt x="379" y="832"/>
                  <a:pt x="382" y="831"/>
                  <a:pt x="383" y="831"/>
                </a:cubicBezTo>
                <a:cubicBezTo>
                  <a:pt x="385" y="831"/>
                  <a:pt x="385" y="830"/>
                  <a:pt x="386" y="829"/>
                </a:cubicBezTo>
                <a:cubicBezTo>
                  <a:pt x="387" y="829"/>
                  <a:pt x="388" y="828"/>
                  <a:pt x="389" y="828"/>
                </a:cubicBezTo>
                <a:cubicBezTo>
                  <a:pt x="391" y="827"/>
                  <a:pt x="392" y="827"/>
                  <a:pt x="394" y="827"/>
                </a:cubicBezTo>
                <a:cubicBezTo>
                  <a:pt x="395" y="827"/>
                  <a:pt x="396" y="827"/>
                  <a:pt x="397" y="826"/>
                </a:cubicBezTo>
                <a:cubicBezTo>
                  <a:pt x="397" y="825"/>
                  <a:pt x="398" y="824"/>
                  <a:pt x="399" y="824"/>
                </a:cubicBezTo>
                <a:cubicBezTo>
                  <a:pt x="400" y="827"/>
                  <a:pt x="397" y="829"/>
                  <a:pt x="398" y="831"/>
                </a:cubicBezTo>
                <a:cubicBezTo>
                  <a:pt x="398" y="832"/>
                  <a:pt x="398" y="832"/>
                  <a:pt x="399" y="832"/>
                </a:cubicBezTo>
                <a:cubicBezTo>
                  <a:pt x="401" y="833"/>
                  <a:pt x="396" y="839"/>
                  <a:pt x="400" y="839"/>
                </a:cubicBezTo>
                <a:cubicBezTo>
                  <a:pt x="400" y="839"/>
                  <a:pt x="402" y="838"/>
                  <a:pt x="402" y="840"/>
                </a:cubicBezTo>
                <a:cubicBezTo>
                  <a:pt x="402" y="840"/>
                  <a:pt x="402" y="842"/>
                  <a:pt x="402" y="842"/>
                </a:cubicBezTo>
                <a:cubicBezTo>
                  <a:pt x="401" y="844"/>
                  <a:pt x="401" y="846"/>
                  <a:pt x="400" y="847"/>
                </a:cubicBezTo>
                <a:cubicBezTo>
                  <a:pt x="399" y="849"/>
                  <a:pt x="396" y="851"/>
                  <a:pt x="395" y="853"/>
                </a:cubicBezTo>
                <a:cubicBezTo>
                  <a:pt x="394" y="854"/>
                  <a:pt x="392" y="855"/>
                  <a:pt x="391" y="856"/>
                </a:cubicBezTo>
                <a:cubicBezTo>
                  <a:pt x="389" y="856"/>
                  <a:pt x="388" y="855"/>
                  <a:pt x="386" y="856"/>
                </a:cubicBezTo>
                <a:cubicBezTo>
                  <a:pt x="384" y="856"/>
                  <a:pt x="382" y="858"/>
                  <a:pt x="381" y="859"/>
                </a:cubicBezTo>
                <a:cubicBezTo>
                  <a:pt x="379" y="860"/>
                  <a:pt x="377" y="862"/>
                  <a:pt x="375" y="862"/>
                </a:cubicBezTo>
                <a:cubicBezTo>
                  <a:pt x="374" y="862"/>
                  <a:pt x="373" y="861"/>
                  <a:pt x="372" y="861"/>
                </a:cubicBezTo>
                <a:cubicBezTo>
                  <a:pt x="371" y="861"/>
                  <a:pt x="370" y="863"/>
                  <a:pt x="370" y="863"/>
                </a:cubicBezTo>
                <a:cubicBezTo>
                  <a:pt x="368" y="865"/>
                  <a:pt x="366" y="864"/>
                  <a:pt x="364" y="864"/>
                </a:cubicBezTo>
                <a:cubicBezTo>
                  <a:pt x="363" y="865"/>
                  <a:pt x="362" y="865"/>
                  <a:pt x="362" y="866"/>
                </a:cubicBezTo>
                <a:cubicBezTo>
                  <a:pt x="362" y="867"/>
                  <a:pt x="363" y="867"/>
                  <a:pt x="364" y="867"/>
                </a:cubicBezTo>
                <a:cubicBezTo>
                  <a:pt x="364" y="868"/>
                  <a:pt x="365" y="869"/>
                  <a:pt x="365" y="869"/>
                </a:cubicBezTo>
                <a:cubicBezTo>
                  <a:pt x="366" y="870"/>
                  <a:pt x="366" y="869"/>
                  <a:pt x="367" y="869"/>
                </a:cubicBezTo>
                <a:cubicBezTo>
                  <a:pt x="369" y="869"/>
                  <a:pt x="370" y="871"/>
                  <a:pt x="368" y="872"/>
                </a:cubicBezTo>
                <a:cubicBezTo>
                  <a:pt x="367" y="873"/>
                  <a:pt x="365" y="873"/>
                  <a:pt x="365" y="875"/>
                </a:cubicBezTo>
                <a:cubicBezTo>
                  <a:pt x="366" y="876"/>
                  <a:pt x="367" y="875"/>
                  <a:pt x="369" y="874"/>
                </a:cubicBezTo>
                <a:cubicBezTo>
                  <a:pt x="370" y="874"/>
                  <a:pt x="370" y="874"/>
                  <a:pt x="372" y="873"/>
                </a:cubicBezTo>
                <a:cubicBezTo>
                  <a:pt x="372" y="873"/>
                  <a:pt x="372" y="872"/>
                  <a:pt x="373" y="872"/>
                </a:cubicBezTo>
                <a:cubicBezTo>
                  <a:pt x="373" y="872"/>
                  <a:pt x="374" y="872"/>
                  <a:pt x="374" y="872"/>
                </a:cubicBezTo>
                <a:cubicBezTo>
                  <a:pt x="375" y="872"/>
                  <a:pt x="377" y="871"/>
                  <a:pt x="377" y="872"/>
                </a:cubicBezTo>
                <a:cubicBezTo>
                  <a:pt x="377" y="873"/>
                  <a:pt x="373" y="875"/>
                  <a:pt x="372" y="875"/>
                </a:cubicBezTo>
                <a:cubicBezTo>
                  <a:pt x="371" y="876"/>
                  <a:pt x="370" y="875"/>
                  <a:pt x="370" y="876"/>
                </a:cubicBezTo>
                <a:cubicBezTo>
                  <a:pt x="370" y="878"/>
                  <a:pt x="371" y="878"/>
                  <a:pt x="372" y="878"/>
                </a:cubicBezTo>
                <a:cubicBezTo>
                  <a:pt x="375" y="878"/>
                  <a:pt x="376" y="878"/>
                  <a:pt x="378" y="876"/>
                </a:cubicBezTo>
                <a:cubicBezTo>
                  <a:pt x="381" y="874"/>
                  <a:pt x="384" y="875"/>
                  <a:pt x="386" y="873"/>
                </a:cubicBezTo>
                <a:cubicBezTo>
                  <a:pt x="388" y="873"/>
                  <a:pt x="387" y="872"/>
                  <a:pt x="388" y="871"/>
                </a:cubicBezTo>
                <a:cubicBezTo>
                  <a:pt x="388" y="869"/>
                  <a:pt x="391" y="870"/>
                  <a:pt x="392" y="871"/>
                </a:cubicBezTo>
                <a:cubicBezTo>
                  <a:pt x="393" y="871"/>
                  <a:pt x="393" y="872"/>
                  <a:pt x="393" y="873"/>
                </a:cubicBezTo>
                <a:cubicBezTo>
                  <a:pt x="394" y="873"/>
                  <a:pt x="395" y="873"/>
                  <a:pt x="396" y="873"/>
                </a:cubicBezTo>
                <a:cubicBezTo>
                  <a:pt x="396" y="873"/>
                  <a:pt x="397" y="873"/>
                  <a:pt x="397" y="874"/>
                </a:cubicBezTo>
                <a:cubicBezTo>
                  <a:pt x="398" y="876"/>
                  <a:pt x="396" y="877"/>
                  <a:pt x="395" y="877"/>
                </a:cubicBezTo>
                <a:cubicBezTo>
                  <a:pt x="394" y="877"/>
                  <a:pt x="393" y="878"/>
                  <a:pt x="393" y="879"/>
                </a:cubicBezTo>
                <a:cubicBezTo>
                  <a:pt x="393" y="879"/>
                  <a:pt x="394" y="879"/>
                  <a:pt x="394" y="879"/>
                </a:cubicBezTo>
                <a:cubicBezTo>
                  <a:pt x="395" y="881"/>
                  <a:pt x="398" y="878"/>
                  <a:pt x="400" y="879"/>
                </a:cubicBezTo>
                <a:cubicBezTo>
                  <a:pt x="401" y="879"/>
                  <a:pt x="402" y="879"/>
                  <a:pt x="403" y="879"/>
                </a:cubicBezTo>
                <a:cubicBezTo>
                  <a:pt x="405" y="879"/>
                  <a:pt x="405" y="879"/>
                  <a:pt x="406" y="878"/>
                </a:cubicBezTo>
                <a:cubicBezTo>
                  <a:pt x="409" y="877"/>
                  <a:pt x="410" y="878"/>
                  <a:pt x="411" y="880"/>
                </a:cubicBezTo>
                <a:cubicBezTo>
                  <a:pt x="413" y="881"/>
                  <a:pt x="412" y="883"/>
                  <a:pt x="414" y="884"/>
                </a:cubicBezTo>
                <a:cubicBezTo>
                  <a:pt x="414" y="885"/>
                  <a:pt x="416" y="886"/>
                  <a:pt x="417" y="886"/>
                </a:cubicBezTo>
                <a:cubicBezTo>
                  <a:pt x="418" y="886"/>
                  <a:pt x="419" y="885"/>
                  <a:pt x="420" y="885"/>
                </a:cubicBezTo>
                <a:cubicBezTo>
                  <a:pt x="422" y="884"/>
                  <a:pt x="424" y="885"/>
                  <a:pt x="426" y="884"/>
                </a:cubicBezTo>
                <a:cubicBezTo>
                  <a:pt x="428" y="884"/>
                  <a:pt x="428" y="882"/>
                  <a:pt x="430" y="881"/>
                </a:cubicBezTo>
                <a:cubicBezTo>
                  <a:pt x="431" y="880"/>
                  <a:pt x="433" y="879"/>
                  <a:pt x="434" y="879"/>
                </a:cubicBezTo>
                <a:cubicBezTo>
                  <a:pt x="436" y="879"/>
                  <a:pt x="436" y="879"/>
                  <a:pt x="438" y="879"/>
                </a:cubicBezTo>
                <a:cubicBezTo>
                  <a:pt x="439" y="878"/>
                  <a:pt x="440" y="878"/>
                  <a:pt x="442" y="878"/>
                </a:cubicBezTo>
                <a:cubicBezTo>
                  <a:pt x="445" y="878"/>
                  <a:pt x="445" y="873"/>
                  <a:pt x="448" y="873"/>
                </a:cubicBezTo>
                <a:cubicBezTo>
                  <a:pt x="447" y="874"/>
                  <a:pt x="445" y="876"/>
                  <a:pt x="444" y="877"/>
                </a:cubicBezTo>
                <a:cubicBezTo>
                  <a:pt x="443" y="878"/>
                  <a:pt x="442" y="879"/>
                  <a:pt x="441" y="880"/>
                </a:cubicBezTo>
                <a:cubicBezTo>
                  <a:pt x="439" y="881"/>
                  <a:pt x="439" y="881"/>
                  <a:pt x="438" y="883"/>
                </a:cubicBezTo>
                <a:cubicBezTo>
                  <a:pt x="437" y="886"/>
                  <a:pt x="432" y="887"/>
                  <a:pt x="432" y="891"/>
                </a:cubicBezTo>
                <a:cubicBezTo>
                  <a:pt x="432" y="894"/>
                  <a:pt x="430" y="894"/>
                  <a:pt x="427" y="894"/>
                </a:cubicBezTo>
                <a:cubicBezTo>
                  <a:pt x="425" y="894"/>
                  <a:pt x="423" y="893"/>
                  <a:pt x="421" y="893"/>
                </a:cubicBezTo>
                <a:cubicBezTo>
                  <a:pt x="419" y="892"/>
                  <a:pt x="417" y="893"/>
                  <a:pt x="415" y="893"/>
                </a:cubicBezTo>
                <a:cubicBezTo>
                  <a:pt x="415" y="893"/>
                  <a:pt x="414" y="892"/>
                  <a:pt x="414" y="892"/>
                </a:cubicBezTo>
                <a:cubicBezTo>
                  <a:pt x="413" y="892"/>
                  <a:pt x="412" y="892"/>
                  <a:pt x="411" y="892"/>
                </a:cubicBezTo>
                <a:cubicBezTo>
                  <a:pt x="410" y="892"/>
                  <a:pt x="409" y="892"/>
                  <a:pt x="408" y="892"/>
                </a:cubicBezTo>
                <a:cubicBezTo>
                  <a:pt x="406" y="893"/>
                  <a:pt x="404" y="894"/>
                  <a:pt x="401" y="894"/>
                </a:cubicBezTo>
                <a:cubicBezTo>
                  <a:pt x="399" y="893"/>
                  <a:pt x="397" y="893"/>
                  <a:pt x="396" y="895"/>
                </a:cubicBezTo>
                <a:cubicBezTo>
                  <a:pt x="396" y="897"/>
                  <a:pt x="395" y="898"/>
                  <a:pt x="394" y="899"/>
                </a:cubicBezTo>
                <a:cubicBezTo>
                  <a:pt x="392" y="900"/>
                  <a:pt x="391" y="899"/>
                  <a:pt x="390" y="899"/>
                </a:cubicBezTo>
                <a:cubicBezTo>
                  <a:pt x="389" y="900"/>
                  <a:pt x="388" y="901"/>
                  <a:pt x="388" y="901"/>
                </a:cubicBezTo>
                <a:cubicBezTo>
                  <a:pt x="387" y="903"/>
                  <a:pt x="388" y="906"/>
                  <a:pt x="387" y="908"/>
                </a:cubicBezTo>
                <a:cubicBezTo>
                  <a:pt x="387" y="909"/>
                  <a:pt x="386" y="910"/>
                  <a:pt x="385" y="911"/>
                </a:cubicBezTo>
                <a:cubicBezTo>
                  <a:pt x="384" y="912"/>
                  <a:pt x="383" y="912"/>
                  <a:pt x="383" y="913"/>
                </a:cubicBezTo>
                <a:cubicBezTo>
                  <a:pt x="382" y="915"/>
                  <a:pt x="382" y="916"/>
                  <a:pt x="381" y="917"/>
                </a:cubicBezTo>
                <a:cubicBezTo>
                  <a:pt x="381" y="918"/>
                  <a:pt x="380" y="918"/>
                  <a:pt x="379" y="919"/>
                </a:cubicBezTo>
                <a:cubicBezTo>
                  <a:pt x="378" y="919"/>
                  <a:pt x="378" y="918"/>
                  <a:pt x="377" y="918"/>
                </a:cubicBezTo>
                <a:cubicBezTo>
                  <a:pt x="376" y="918"/>
                  <a:pt x="376" y="919"/>
                  <a:pt x="376" y="920"/>
                </a:cubicBezTo>
                <a:cubicBezTo>
                  <a:pt x="376" y="921"/>
                  <a:pt x="375" y="922"/>
                  <a:pt x="374" y="922"/>
                </a:cubicBezTo>
                <a:cubicBezTo>
                  <a:pt x="374" y="923"/>
                  <a:pt x="373" y="922"/>
                  <a:pt x="372" y="923"/>
                </a:cubicBezTo>
                <a:cubicBezTo>
                  <a:pt x="370" y="923"/>
                  <a:pt x="368" y="925"/>
                  <a:pt x="367" y="927"/>
                </a:cubicBezTo>
                <a:cubicBezTo>
                  <a:pt x="366" y="929"/>
                  <a:pt x="364" y="930"/>
                  <a:pt x="362" y="930"/>
                </a:cubicBezTo>
                <a:cubicBezTo>
                  <a:pt x="361" y="931"/>
                  <a:pt x="359" y="931"/>
                  <a:pt x="358" y="932"/>
                </a:cubicBezTo>
                <a:cubicBezTo>
                  <a:pt x="357" y="933"/>
                  <a:pt x="357" y="934"/>
                  <a:pt x="356" y="935"/>
                </a:cubicBezTo>
                <a:cubicBezTo>
                  <a:pt x="355" y="936"/>
                  <a:pt x="350" y="936"/>
                  <a:pt x="351" y="938"/>
                </a:cubicBezTo>
                <a:cubicBezTo>
                  <a:pt x="351" y="940"/>
                  <a:pt x="355" y="939"/>
                  <a:pt x="357" y="939"/>
                </a:cubicBezTo>
                <a:cubicBezTo>
                  <a:pt x="358" y="939"/>
                  <a:pt x="359" y="939"/>
                  <a:pt x="360" y="939"/>
                </a:cubicBezTo>
                <a:cubicBezTo>
                  <a:pt x="362" y="939"/>
                  <a:pt x="365" y="939"/>
                  <a:pt x="365" y="942"/>
                </a:cubicBezTo>
                <a:cubicBezTo>
                  <a:pt x="365" y="942"/>
                  <a:pt x="366" y="944"/>
                  <a:pt x="366" y="945"/>
                </a:cubicBezTo>
                <a:cubicBezTo>
                  <a:pt x="368" y="945"/>
                  <a:pt x="368" y="943"/>
                  <a:pt x="368" y="943"/>
                </a:cubicBezTo>
                <a:cubicBezTo>
                  <a:pt x="369" y="941"/>
                  <a:pt x="371" y="940"/>
                  <a:pt x="371" y="938"/>
                </a:cubicBezTo>
                <a:cubicBezTo>
                  <a:pt x="371" y="935"/>
                  <a:pt x="372" y="933"/>
                  <a:pt x="375" y="933"/>
                </a:cubicBezTo>
                <a:cubicBezTo>
                  <a:pt x="376" y="933"/>
                  <a:pt x="377" y="933"/>
                  <a:pt x="378" y="933"/>
                </a:cubicBezTo>
                <a:cubicBezTo>
                  <a:pt x="379" y="933"/>
                  <a:pt x="380" y="933"/>
                  <a:pt x="381" y="932"/>
                </a:cubicBezTo>
                <a:cubicBezTo>
                  <a:pt x="381" y="931"/>
                  <a:pt x="382" y="930"/>
                  <a:pt x="383" y="930"/>
                </a:cubicBezTo>
                <a:cubicBezTo>
                  <a:pt x="385" y="930"/>
                  <a:pt x="386" y="931"/>
                  <a:pt x="388" y="930"/>
                </a:cubicBezTo>
                <a:cubicBezTo>
                  <a:pt x="389" y="930"/>
                  <a:pt x="391" y="928"/>
                  <a:pt x="392" y="928"/>
                </a:cubicBezTo>
                <a:cubicBezTo>
                  <a:pt x="393" y="928"/>
                  <a:pt x="397" y="930"/>
                  <a:pt x="397" y="929"/>
                </a:cubicBezTo>
                <a:cubicBezTo>
                  <a:pt x="398" y="929"/>
                  <a:pt x="397" y="927"/>
                  <a:pt x="397" y="927"/>
                </a:cubicBezTo>
                <a:cubicBezTo>
                  <a:pt x="397" y="925"/>
                  <a:pt x="398" y="926"/>
                  <a:pt x="399" y="927"/>
                </a:cubicBezTo>
                <a:cubicBezTo>
                  <a:pt x="399" y="928"/>
                  <a:pt x="399" y="929"/>
                  <a:pt x="400" y="929"/>
                </a:cubicBezTo>
                <a:cubicBezTo>
                  <a:pt x="401" y="929"/>
                  <a:pt x="402" y="929"/>
                  <a:pt x="403" y="929"/>
                </a:cubicBezTo>
                <a:cubicBezTo>
                  <a:pt x="404" y="930"/>
                  <a:pt x="405" y="930"/>
                  <a:pt x="405" y="931"/>
                </a:cubicBezTo>
                <a:cubicBezTo>
                  <a:pt x="406" y="932"/>
                  <a:pt x="406" y="933"/>
                  <a:pt x="407" y="933"/>
                </a:cubicBezTo>
                <a:cubicBezTo>
                  <a:pt x="408" y="933"/>
                  <a:pt x="408" y="932"/>
                  <a:pt x="410" y="934"/>
                </a:cubicBezTo>
                <a:cubicBezTo>
                  <a:pt x="410" y="934"/>
                  <a:pt x="411" y="935"/>
                  <a:pt x="412" y="935"/>
                </a:cubicBezTo>
                <a:cubicBezTo>
                  <a:pt x="413" y="934"/>
                  <a:pt x="412" y="931"/>
                  <a:pt x="413" y="929"/>
                </a:cubicBezTo>
                <a:cubicBezTo>
                  <a:pt x="414" y="928"/>
                  <a:pt x="415" y="928"/>
                  <a:pt x="415" y="927"/>
                </a:cubicBezTo>
                <a:cubicBezTo>
                  <a:pt x="415" y="926"/>
                  <a:pt x="415" y="925"/>
                  <a:pt x="416" y="924"/>
                </a:cubicBezTo>
                <a:cubicBezTo>
                  <a:pt x="417" y="922"/>
                  <a:pt x="419" y="920"/>
                  <a:pt x="419" y="918"/>
                </a:cubicBezTo>
                <a:cubicBezTo>
                  <a:pt x="419" y="917"/>
                  <a:pt x="418" y="917"/>
                  <a:pt x="418" y="916"/>
                </a:cubicBezTo>
                <a:cubicBezTo>
                  <a:pt x="418" y="914"/>
                  <a:pt x="418" y="914"/>
                  <a:pt x="420" y="914"/>
                </a:cubicBezTo>
                <a:cubicBezTo>
                  <a:pt x="422" y="914"/>
                  <a:pt x="424" y="915"/>
                  <a:pt x="426" y="915"/>
                </a:cubicBezTo>
                <a:cubicBezTo>
                  <a:pt x="428" y="914"/>
                  <a:pt x="430" y="913"/>
                  <a:pt x="432" y="913"/>
                </a:cubicBezTo>
                <a:cubicBezTo>
                  <a:pt x="434" y="913"/>
                  <a:pt x="436" y="915"/>
                  <a:pt x="439" y="915"/>
                </a:cubicBezTo>
                <a:cubicBezTo>
                  <a:pt x="440" y="915"/>
                  <a:pt x="441" y="914"/>
                  <a:pt x="442" y="915"/>
                </a:cubicBezTo>
                <a:cubicBezTo>
                  <a:pt x="445" y="915"/>
                  <a:pt x="446" y="918"/>
                  <a:pt x="447" y="920"/>
                </a:cubicBezTo>
                <a:cubicBezTo>
                  <a:pt x="447" y="920"/>
                  <a:pt x="448" y="922"/>
                  <a:pt x="448" y="922"/>
                </a:cubicBezTo>
                <a:cubicBezTo>
                  <a:pt x="450" y="923"/>
                  <a:pt x="449" y="921"/>
                  <a:pt x="449" y="921"/>
                </a:cubicBezTo>
                <a:cubicBezTo>
                  <a:pt x="449" y="918"/>
                  <a:pt x="450" y="918"/>
                  <a:pt x="452" y="918"/>
                </a:cubicBezTo>
                <a:cubicBezTo>
                  <a:pt x="454" y="918"/>
                  <a:pt x="456" y="918"/>
                  <a:pt x="458" y="918"/>
                </a:cubicBezTo>
                <a:cubicBezTo>
                  <a:pt x="460" y="917"/>
                  <a:pt x="461" y="919"/>
                  <a:pt x="463" y="919"/>
                </a:cubicBezTo>
                <a:cubicBezTo>
                  <a:pt x="463" y="919"/>
                  <a:pt x="464" y="918"/>
                  <a:pt x="465" y="917"/>
                </a:cubicBezTo>
                <a:cubicBezTo>
                  <a:pt x="465" y="916"/>
                  <a:pt x="464" y="916"/>
                  <a:pt x="463" y="916"/>
                </a:cubicBezTo>
                <a:cubicBezTo>
                  <a:pt x="462" y="915"/>
                  <a:pt x="461" y="914"/>
                  <a:pt x="461" y="913"/>
                </a:cubicBezTo>
                <a:cubicBezTo>
                  <a:pt x="459" y="910"/>
                  <a:pt x="464" y="913"/>
                  <a:pt x="465" y="913"/>
                </a:cubicBezTo>
                <a:cubicBezTo>
                  <a:pt x="466" y="913"/>
                  <a:pt x="466" y="913"/>
                  <a:pt x="468" y="913"/>
                </a:cubicBezTo>
                <a:cubicBezTo>
                  <a:pt x="470" y="913"/>
                  <a:pt x="472" y="915"/>
                  <a:pt x="473" y="913"/>
                </a:cubicBezTo>
                <a:cubicBezTo>
                  <a:pt x="474" y="912"/>
                  <a:pt x="474" y="911"/>
                  <a:pt x="475" y="910"/>
                </a:cubicBezTo>
                <a:cubicBezTo>
                  <a:pt x="475" y="910"/>
                  <a:pt x="477" y="910"/>
                  <a:pt x="477" y="909"/>
                </a:cubicBezTo>
                <a:cubicBezTo>
                  <a:pt x="478" y="908"/>
                  <a:pt x="477" y="907"/>
                  <a:pt x="478" y="906"/>
                </a:cubicBezTo>
                <a:cubicBezTo>
                  <a:pt x="480" y="906"/>
                  <a:pt x="482" y="906"/>
                  <a:pt x="483" y="907"/>
                </a:cubicBezTo>
                <a:cubicBezTo>
                  <a:pt x="485" y="907"/>
                  <a:pt x="487" y="907"/>
                  <a:pt x="488" y="909"/>
                </a:cubicBezTo>
                <a:cubicBezTo>
                  <a:pt x="488" y="909"/>
                  <a:pt x="488" y="910"/>
                  <a:pt x="489" y="910"/>
                </a:cubicBezTo>
                <a:cubicBezTo>
                  <a:pt x="491" y="910"/>
                  <a:pt x="490" y="909"/>
                  <a:pt x="491" y="909"/>
                </a:cubicBezTo>
                <a:cubicBezTo>
                  <a:pt x="492" y="908"/>
                  <a:pt x="494" y="909"/>
                  <a:pt x="494" y="910"/>
                </a:cubicBezTo>
                <a:cubicBezTo>
                  <a:pt x="495" y="911"/>
                  <a:pt x="495" y="911"/>
                  <a:pt x="496" y="911"/>
                </a:cubicBezTo>
                <a:cubicBezTo>
                  <a:pt x="496" y="912"/>
                  <a:pt x="496" y="912"/>
                  <a:pt x="497" y="913"/>
                </a:cubicBezTo>
                <a:cubicBezTo>
                  <a:pt x="498" y="914"/>
                  <a:pt x="499" y="913"/>
                  <a:pt x="500" y="913"/>
                </a:cubicBezTo>
                <a:cubicBezTo>
                  <a:pt x="501" y="912"/>
                  <a:pt x="501" y="912"/>
                  <a:pt x="503" y="912"/>
                </a:cubicBezTo>
                <a:cubicBezTo>
                  <a:pt x="504" y="912"/>
                  <a:pt x="505" y="912"/>
                  <a:pt x="506" y="911"/>
                </a:cubicBezTo>
                <a:cubicBezTo>
                  <a:pt x="507" y="911"/>
                  <a:pt x="508" y="910"/>
                  <a:pt x="509" y="910"/>
                </a:cubicBezTo>
                <a:cubicBezTo>
                  <a:pt x="512" y="909"/>
                  <a:pt x="516" y="909"/>
                  <a:pt x="519" y="909"/>
                </a:cubicBezTo>
                <a:cubicBezTo>
                  <a:pt x="520" y="910"/>
                  <a:pt x="521" y="910"/>
                  <a:pt x="523" y="911"/>
                </a:cubicBezTo>
                <a:cubicBezTo>
                  <a:pt x="524" y="911"/>
                  <a:pt x="526" y="912"/>
                  <a:pt x="527" y="912"/>
                </a:cubicBezTo>
                <a:cubicBezTo>
                  <a:pt x="530" y="913"/>
                  <a:pt x="532" y="912"/>
                  <a:pt x="535" y="911"/>
                </a:cubicBezTo>
                <a:cubicBezTo>
                  <a:pt x="537" y="911"/>
                  <a:pt x="538" y="910"/>
                  <a:pt x="540" y="909"/>
                </a:cubicBezTo>
                <a:cubicBezTo>
                  <a:pt x="542" y="907"/>
                  <a:pt x="544" y="906"/>
                  <a:pt x="546" y="906"/>
                </a:cubicBezTo>
                <a:cubicBezTo>
                  <a:pt x="548" y="906"/>
                  <a:pt x="550" y="904"/>
                  <a:pt x="552" y="903"/>
                </a:cubicBezTo>
                <a:cubicBezTo>
                  <a:pt x="554" y="901"/>
                  <a:pt x="555" y="900"/>
                  <a:pt x="557" y="899"/>
                </a:cubicBezTo>
                <a:cubicBezTo>
                  <a:pt x="558" y="899"/>
                  <a:pt x="559" y="898"/>
                  <a:pt x="560" y="897"/>
                </a:cubicBezTo>
                <a:cubicBezTo>
                  <a:pt x="562" y="895"/>
                  <a:pt x="561" y="893"/>
                  <a:pt x="562" y="890"/>
                </a:cubicBezTo>
                <a:cubicBezTo>
                  <a:pt x="562" y="889"/>
                  <a:pt x="564" y="889"/>
                  <a:pt x="564" y="888"/>
                </a:cubicBezTo>
                <a:cubicBezTo>
                  <a:pt x="566" y="885"/>
                  <a:pt x="563" y="886"/>
                  <a:pt x="562" y="887"/>
                </a:cubicBezTo>
                <a:cubicBezTo>
                  <a:pt x="561" y="887"/>
                  <a:pt x="561" y="886"/>
                  <a:pt x="560" y="886"/>
                </a:cubicBezTo>
                <a:cubicBezTo>
                  <a:pt x="559" y="886"/>
                  <a:pt x="559" y="886"/>
                  <a:pt x="558" y="887"/>
                </a:cubicBezTo>
                <a:cubicBezTo>
                  <a:pt x="557" y="887"/>
                  <a:pt x="556" y="887"/>
                  <a:pt x="555" y="886"/>
                </a:cubicBezTo>
                <a:cubicBezTo>
                  <a:pt x="554" y="886"/>
                  <a:pt x="553" y="885"/>
                  <a:pt x="553" y="885"/>
                </a:cubicBezTo>
                <a:cubicBezTo>
                  <a:pt x="550" y="884"/>
                  <a:pt x="549" y="885"/>
                  <a:pt x="547" y="885"/>
                </a:cubicBezTo>
                <a:cubicBezTo>
                  <a:pt x="544" y="886"/>
                  <a:pt x="543" y="884"/>
                  <a:pt x="540" y="884"/>
                </a:cubicBezTo>
                <a:cubicBezTo>
                  <a:pt x="538" y="884"/>
                  <a:pt x="536" y="886"/>
                  <a:pt x="534" y="884"/>
                </a:cubicBezTo>
                <a:cubicBezTo>
                  <a:pt x="535" y="883"/>
                  <a:pt x="535" y="884"/>
                  <a:pt x="536" y="883"/>
                </a:cubicBezTo>
                <a:cubicBezTo>
                  <a:pt x="537" y="883"/>
                  <a:pt x="537" y="883"/>
                  <a:pt x="538" y="882"/>
                </a:cubicBezTo>
                <a:cubicBezTo>
                  <a:pt x="540" y="880"/>
                  <a:pt x="542" y="883"/>
                  <a:pt x="544" y="882"/>
                </a:cubicBezTo>
                <a:cubicBezTo>
                  <a:pt x="546" y="882"/>
                  <a:pt x="545" y="881"/>
                  <a:pt x="546" y="880"/>
                </a:cubicBezTo>
                <a:cubicBezTo>
                  <a:pt x="547" y="879"/>
                  <a:pt x="548" y="879"/>
                  <a:pt x="548" y="878"/>
                </a:cubicBezTo>
                <a:cubicBezTo>
                  <a:pt x="549" y="878"/>
                  <a:pt x="549" y="876"/>
                  <a:pt x="548" y="876"/>
                </a:cubicBezTo>
                <a:cubicBezTo>
                  <a:pt x="548" y="875"/>
                  <a:pt x="546" y="876"/>
                  <a:pt x="545" y="877"/>
                </a:cubicBezTo>
                <a:cubicBezTo>
                  <a:pt x="544" y="877"/>
                  <a:pt x="543" y="876"/>
                  <a:pt x="544" y="875"/>
                </a:cubicBezTo>
                <a:cubicBezTo>
                  <a:pt x="545" y="875"/>
                  <a:pt x="546" y="875"/>
                  <a:pt x="546" y="874"/>
                </a:cubicBezTo>
                <a:cubicBezTo>
                  <a:pt x="547" y="873"/>
                  <a:pt x="546" y="873"/>
                  <a:pt x="546" y="872"/>
                </a:cubicBezTo>
                <a:cubicBezTo>
                  <a:pt x="546" y="871"/>
                  <a:pt x="547" y="872"/>
                  <a:pt x="547" y="871"/>
                </a:cubicBezTo>
                <a:cubicBezTo>
                  <a:pt x="548" y="871"/>
                  <a:pt x="549" y="872"/>
                  <a:pt x="550" y="872"/>
                </a:cubicBezTo>
                <a:cubicBezTo>
                  <a:pt x="552" y="871"/>
                  <a:pt x="552" y="871"/>
                  <a:pt x="554" y="872"/>
                </a:cubicBezTo>
                <a:cubicBezTo>
                  <a:pt x="554" y="872"/>
                  <a:pt x="556" y="873"/>
                  <a:pt x="557" y="872"/>
                </a:cubicBezTo>
                <a:cubicBezTo>
                  <a:pt x="557" y="872"/>
                  <a:pt x="557" y="870"/>
                  <a:pt x="557" y="869"/>
                </a:cubicBezTo>
                <a:cubicBezTo>
                  <a:pt x="557" y="868"/>
                  <a:pt x="556" y="867"/>
                  <a:pt x="556" y="866"/>
                </a:cubicBezTo>
                <a:cubicBezTo>
                  <a:pt x="555" y="866"/>
                  <a:pt x="554" y="866"/>
                  <a:pt x="554" y="864"/>
                </a:cubicBezTo>
                <a:cubicBezTo>
                  <a:pt x="556" y="864"/>
                  <a:pt x="557" y="865"/>
                  <a:pt x="559" y="865"/>
                </a:cubicBezTo>
                <a:cubicBezTo>
                  <a:pt x="560" y="866"/>
                  <a:pt x="561" y="864"/>
                  <a:pt x="562" y="863"/>
                </a:cubicBezTo>
                <a:cubicBezTo>
                  <a:pt x="564" y="862"/>
                  <a:pt x="565" y="862"/>
                  <a:pt x="566" y="861"/>
                </a:cubicBezTo>
                <a:cubicBezTo>
                  <a:pt x="569" y="861"/>
                  <a:pt x="570" y="857"/>
                  <a:pt x="570" y="855"/>
                </a:cubicBezTo>
                <a:cubicBezTo>
                  <a:pt x="570" y="854"/>
                  <a:pt x="570" y="853"/>
                  <a:pt x="570" y="852"/>
                </a:cubicBezTo>
                <a:cubicBezTo>
                  <a:pt x="571" y="850"/>
                  <a:pt x="573" y="849"/>
                  <a:pt x="573" y="846"/>
                </a:cubicBezTo>
                <a:cubicBezTo>
                  <a:pt x="573" y="845"/>
                  <a:pt x="572" y="844"/>
                  <a:pt x="572" y="843"/>
                </a:cubicBezTo>
                <a:cubicBezTo>
                  <a:pt x="572" y="842"/>
                  <a:pt x="573" y="841"/>
                  <a:pt x="573" y="840"/>
                </a:cubicBezTo>
                <a:cubicBezTo>
                  <a:pt x="573" y="838"/>
                  <a:pt x="572" y="837"/>
                  <a:pt x="571" y="835"/>
                </a:cubicBezTo>
                <a:cubicBezTo>
                  <a:pt x="570" y="832"/>
                  <a:pt x="566" y="829"/>
                  <a:pt x="563" y="828"/>
                </a:cubicBezTo>
                <a:cubicBezTo>
                  <a:pt x="561" y="827"/>
                  <a:pt x="559" y="826"/>
                  <a:pt x="557" y="825"/>
                </a:cubicBezTo>
                <a:cubicBezTo>
                  <a:pt x="555" y="825"/>
                  <a:pt x="553" y="823"/>
                  <a:pt x="551" y="823"/>
                </a:cubicBezTo>
                <a:cubicBezTo>
                  <a:pt x="550" y="823"/>
                  <a:pt x="548" y="824"/>
                  <a:pt x="546" y="823"/>
                </a:cubicBezTo>
                <a:cubicBezTo>
                  <a:pt x="544" y="823"/>
                  <a:pt x="543" y="822"/>
                  <a:pt x="541" y="823"/>
                </a:cubicBezTo>
                <a:cubicBezTo>
                  <a:pt x="539" y="823"/>
                  <a:pt x="539" y="825"/>
                  <a:pt x="537" y="826"/>
                </a:cubicBezTo>
                <a:cubicBezTo>
                  <a:pt x="535" y="827"/>
                  <a:pt x="533" y="827"/>
                  <a:pt x="531" y="829"/>
                </a:cubicBezTo>
                <a:cubicBezTo>
                  <a:pt x="531" y="830"/>
                  <a:pt x="529" y="832"/>
                  <a:pt x="528" y="832"/>
                </a:cubicBezTo>
                <a:cubicBezTo>
                  <a:pt x="528" y="830"/>
                  <a:pt x="526" y="828"/>
                  <a:pt x="525" y="827"/>
                </a:cubicBezTo>
                <a:cubicBezTo>
                  <a:pt x="524" y="827"/>
                  <a:pt x="519" y="828"/>
                  <a:pt x="521" y="826"/>
                </a:cubicBezTo>
                <a:cubicBezTo>
                  <a:pt x="523" y="826"/>
                  <a:pt x="524" y="824"/>
                  <a:pt x="526" y="823"/>
                </a:cubicBezTo>
                <a:cubicBezTo>
                  <a:pt x="531" y="820"/>
                  <a:pt x="531" y="815"/>
                  <a:pt x="529" y="811"/>
                </a:cubicBezTo>
                <a:cubicBezTo>
                  <a:pt x="528" y="809"/>
                  <a:pt x="525" y="809"/>
                  <a:pt x="524" y="807"/>
                </a:cubicBezTo>
                <a:cubicBezTo>
                  <a:pt x="523" y="805"/>
                  <a:pt x="522" y="804"/>
                  <a:pt x="521" y="802"/>
                </a:cubicBezTo>
                <a:cubicBezTo>
                  <a:pt x="519" y="801"/>
                  <a:pt x="517" y="800"/>
                  <a:pt x="516" y="798"/>
                </a:cubicBezTo>
                <a:cubicBezTo>
                  <a:pt x="515" y="798"/>
                  <a:pt x="515" y="796"/>
                  <a:pt x="514" y="796"/>
                </a:cubicBezTo>
                <a:cubicBezTo>
                  <a:pt x="513" y="795"/>
                  <a:pt x="512" y="794"/>
                  <a:pt x="511" y="794"/>
                </a:cubicBezTo>
                <a:cubicBezTo>
                  <a:pt x="510" y="794"/>
                  <a:pt x="507" y="794"/>
                  <a:pt x="508" y="793"/>
                </a:cubicBezTo>
                <a:cubicBezTo>
                  <a:pt x="509" y="792"/>
                  <a:pt x="511" y="793"/>
                  <a:pt x="512" y="793"/>
                </a:cubicBezTo>
                <a:cubicBezTo>
                  <a:pt x="514" y="793"/>
                  <a:pt x="515" y="794"/>
                  <a:pt x="517" y="796"/>
                </a:cubicBezTo>
                <a:cubicBezTo>
                  <a:pt x="518" y="796"/>
                  <a:pt x="518" y="796"/>
                  <a:pt x="519" y="796"/>
                </a:cubicBezTo>
                <a:cubicBezTo>
                  <a:pt x="521" y="797"/>
                  <a:pt x="521" y="797"/>
                  <a:pt x="522" y="798"/>
                </a:cubicBezTo>
                <a:cubicBezTo>
                  <a:pt x="524" y="800"/>
                  <a:pt x="525" y="797"/>
                  <a:pt x="524" y="796"/>
                </a:cubicBezTo>
                <a:cubicBezTo>
                  <a:pt x="523" y="794"/>
                  <a:pt x="522" y="792"/>
                  <a:pt x="521" y="790"/>
                </a:cubicBezTo>
                <a:cubicBezTo>
                  <a:pt x="521" y="788"/>
                  <a:pt x="520" y="786"/>
                  <a:pt x="519" y="784"/>
                </a:cubicBezTo>
                <a:cubicBezTo>
                  <a:pt x="518" y="782"/>
                  <a:pt x="516" y="780"/>
                  <a:pt x="516" y="778"/>
                </a:cubicBezTo>
                <a:cubicBezTo>
                  <a:pt x="516" y="777"/>
                  <a:pt x="516" y="776"/>
                  <a:pt x="516" y="775"/>
                </a:cubicBezTo>
                <a:cubicBezTo>
                  <a:pt x="514" y="773"/>
                  <a:pt x="512" y="773"/>
                  <a:pt x="511" y="772"/>
                </a:cubicBezTo>
                <a:cubicBezTo>
                  <a:pt x="508" y="771"/>
                  <a:pt x="508" y="769"/>
                  <a:pt x="506" y="767"/>
                </a:cubicBezTo>
                <a:cubicBezTo>
                  <a:pt x="505" y="765"/>
                  <a:pt x="502" y="764"/>
                  <a:pt x="501" y="762"/>
                </a:cubicBezTo>
                <a:cubicBezTo>
                  <a:pt x="500" y="762"/>
                  <a:pt x="500" y="761"/>
                  <a:pt x="500" y="760"/>
                </a:cubicBezTo>
                <a:cubicBezTo>
                  <a:pt x="499" y="759"/>
                  <a:pt x="499" y="759"/>
                  <a:pt x="497" y="759"/>
                </a:cubicBezTo>
                <a:cubicBezTo>
                  <a:pt x="496" y="758"/>
                  <a:pt x="495" y="758"/>
                  <a:pt x="494" y="758"/>
                </a:cubicBezTo>
                <a:cubicBezTo>
                  <a:pt x="493" y="757"/>
                  <a:pt x="493" y="756"/>
                  <a:pt x="492" y="756"/>
                </a:cubicBezTo>
                <a:cubicBezTo>
                  <a:pt x="491" y="756"/>
                  <a:pt x="489" y="756"/>
                  <a:pt x="488" y="755"/>
                </a:cubicBezTo>
                <a:cubicBezTo>
                  <a:pt x="486" y="755"/>
                  <a:pt x="484" y="755"/>
                  <a:pt x="482" y="753"/>
                </a:cubicBezTo>
                <a:cubicBezTo>
                  <a:pt x="481" y="751"/>
                  <a:pt x="481" y="749"/>
                  <a:pt x="480" y="747"/>
                </a:cubicBezTo>
                <a:cubicBezTo>
                  <a:pt x="479" y="745"/>
                  <a:pt x="478" y="744"/>
                  <a:pt x="478" y="743"/>
                </a:cubicBezTo>
                <a:cubicBezTo>
                  <a:pt x="478" y="741"/>
                  <a:pt x="478" y="739"/>
                  <a:pt x="478" y="737"/>
                </a:cubicBezTo>
                <a:cubicBezTo>
                  <a:pt x="477" y="735"/>
                  <a:pt x="476" y="733"/>
                  <a:pt x="475" y="731"/>
                </a:cubicBezTo>
                <a:cubicBezTo>
                  <a:pt x="474" y="728"/>
                  <a:pt x="474" y="726"/>
                  <a:pt x="474" y="723"/>
                </a:cubicBezTo>
                <a:cubicBezTo>
                  <a:pt x="473" y="719"/>
                  <a:pt x="469" y="716"/>
                  <a:pt x="466" y="713"/>
                </a:cubicBezTo>
                <a:cubicBezTo>
                  <a:pt x="465" y="711"/>
                  <a:pt x="464" y="710"/>
                  <a:pt x="462" y="709"/>
                </a:cubicBezTo>
                <a:cubicBezTo>
                  <a:pt x="460" y="708"/>
                  <a:pt x="458" y="707"/>
                  <a:pt x="456" y="707"/>
                </a:cubicBezTo>
                <a:cubicBezTo>
                  <a:pt x="453" y="706"/>
                  <a:pt x="451" y="703"/>
                  <a:pt x="449" y="702"/>
                </a:cubicBezTo>
                <a:cubicBezTo>
                  <a:pt x="446" y="700"/>
                  <a:pt x="442" y="701"/>
                  <a:pt x="439" y="700"/>
                </a:cubicBezTo>
                <a:cubicBezTo>
                  <a:pt x="438" y="700"/>
                  <a:pt x="437" y="700"/>
                  <a:pt x="435" y="700"/>
                </a:cubicBezTo>
                <a:cubicBezTo>
                  <a:pt x="433" y="699"/>
                  <a:pt x="430" y="700"/>
                  <a:pt x="428" y="699"/>
                </a:cubicBezTo>
                <a:cubicBezTo>
                  <a:pt x="427" y="699"/>
                  <a:pt x="426" y="699"/>
                  <a:pt x="425" y="699"/>
                </a:cubicBezTo>
                <a:cubicBezTo>
                  <a:pt x="424" y="699"/>
                  <a:pt x="423" y="699"/>
                  <a:pt x="422" y="699"/>
                </a:cubicBezTo>
                <a:cubicBezTo>
                  <a:pt x="421" y="699"/>
                  <a:pt x="419" y="699"/>
                  <a:pt x="419" y="698"/>
                </a:cubicBezTo>
                <a:cubicBezTo>
                  <a:pt x="417" y="698"/>
                  <a:pt x="418" y="698"/>
                  <a:pt x="419" y="698"/>
                </a:cubicBezTo>
                <a:cubicBezTo>
                  <a:pt x="421" y="698"/>
                  <a:pt x="422" y="698"/>
                  <a:pt x="424" y="697"/>
                </a:cubicBezTo>
                <a:cubicBezTo>
                  <a:pt x="426" y="696"/>
                  <a:pt x="428" y="696"/>
                  <a:pt x="430" y="695"/>
                </a:cubicBezTo>
                <a:cubicBezTo>
                  <a:pt x="432" y="693"/>
                  <a:pt x="431" y="691"/>
                  <a:pt x="434" y="691"/>
                </a:cubicBezTo>
                <a:cubicBezTo>
                  <a:pt x="436" y="691"/>
                  <a:pt x="439" y="693"/>
                  <a:pt x="440" y="691"/>
                </a:cubicBezTo>
                <a:cubicBezTo>
                  <a:pt x="440" y="690"/>
                  <a:pt x="440" y="690"/>
                  <a:pt x="440" y="689"/>
                </a:cubicBezTo>
                <a:cubicBezTo>
                  <a:pt x="440" y="689"/>
                  <a:pt x="440" y="688"/>
                  <a:pt x="440" y="687"/>
                </a:cubicBezTo>
                <a:cubicBezTo>
                  <a:pt x="440" y="686"/>
                  <a:pt x="440" y="685"/>
                  <a:pt x="439" y="684"/>
                </a:cubicBezTo>
                <a:cubicBezTo>
                  <a:pt x="439" y="683"/>
                  <a:pt x="438" y="682"/>
                  <a:pt x="437" y="682"/>
                </a:cubicBezTo>
                <a:cubicBezTo>
                  <a:pt x="436" y="682"/>
                  <a:pt x="433" y="683"/>
                  <a:pt x="432" y="682"/>
                </a:cubicBezTo>
                <a:cubicBezTo>
                  <a:pt x="433" y="681"/>
                  <a:pt x="436" y="681"/>
                  <a:pt x="437" y="681"/>
                </a:cubicBezTo>
                <a:cubicBezTo>
                  <a:pt x="438" y="680"/>
                  <a:pt x="439" y="680"/>
                  <a:pt x="440" y="679"/>
                </a:cubicBezTo>
                <a:cubicBezTo>
                  <a:pt x="441" y="678"/>
                  <a:pt x="442" y="678"/>
                  <a:pt x="443" y="677"/>
                </a:cubicBezTo>
                <a:cubicBezTo>
                  <a:pt x="444" y="676"/>
                  <a:pt x="444" y="675"/>
                  <a:pt x="445" y="673"/>
                </a:cubicBezTo>
                <a:cubicBezTo>
                  <a:pt x="445" y="671"/>
                  <a:pt x="448" y="669"/>
                  <a:pt x="450" y="668"/>
                </a:cubicBezTo>
                <a:cubicBezTo>
                  <a:pt x="452" y="667"/>
                  <a:pt x="453" y="665"/>
                  <a:pt x="454" y="663"/>
                </a:cubicBezTo>
                <a:cubicBezTo>
                  <a:pt x="455" y="661"/>
                  <a:pt x="455" y="659"/>
                  <a:pt x="457" y="657"/>
                </a:cubicBezTo>
                <a:cubicBezTo>
                  <a:pt x="458" y="655"/>
                  <a:pt x="460" y="654"/>
                  <a:pt x="460" y="652"/>
                </a:cubicBezTo>
                <a:cubicBezTo>
                  <a:pt x="461" y="650"/>
                  <a:pt x="460" y="648"/>
                  <a:pt x="461" y="646"/>
                </a:cubicBezTo>
                <a:cubicBezTo>
                  <a:pt x="462" y="645"/>
                  <a:pt x="463" y="645"/>
                  <a:pt x="464" y="643"/>
                </a:cubicBezTo>
                <a:cubicBezTo>
                  <a:pt x="464" y="642"/>
                  <a:pt x="464" y="641"/>
                  <a:pt x="464" y="640"/>
                </a:cubicBezTo>
                <a:cubicBezTo>
                  <a:pt x="465" y="639"/>
                  <a:pt x="466" y="639"/>
                  <a:pt x="466" y="638"/>
                </a:cubicBezTo>
                <a:cubicBezTo>
                  <a:pt x="468" y="637"/>
                  <a:pt x="469" y="634"/>
                  <a:pt x="467" y="632"/>
                </a:cubicBezTo>
                <a:cubicBezTo>
                  <a:pt x="466" y="631"/>
                  <a:pt x="464" y="630"/>
                  <a:pt x="462" y="631"/>
                </a:cubicBezTo>
                <a:cubicBezTo>
                  <a:pt x="460" y="631"/>
                  <a:pt x="458" y="631"/>
                  <a:pt x="456" y="631"/>
                </a:cubicBezTo>
                <a:cubicBezTo>
                  <a:pt x="455" y="631"/>
                  <a:pt x="454" y="631"/>
                  <a:pt x="453" y="631"/>
                </a:cubicBezTo>
                <a:cubicBezTo>
                  <a:pt x="452" y="631"/>
                  <a:pt x="451" y="630"/>
                  <a:pt x="450" y="630"/>
                </a:cubicBezTo>
                <a:cubicBezTo>
                  <a:pt x="448" y="629"/>
                  <a:pt x="446" y="630"/>
                  <a:pt x="443" y="630"/>
                </a:cubicBezTo>
                <a:cubicBezTo>
                  <a:pt x="441" y="630"/>
                  <a:pt x="439" y="628"/>
                  <a:pt x="437" y="629"/>
                </a:cubicBezTo>
                <a:cubicBezTo>
                  <a:pt x="433" y="629"/>
                  <a:pt x="429" y="626"/>
                  <a:pt x="425" y="627"/>
                </a:cubicBezTo>
                <a:cubicBezTo>
                  <a:pt x="423" y="627"/>
                  <a:pt x="421" y="627"/>
                  <a:pt x="419" y="628"/>
                </a:cubicBezTo>
                <a:cubicBezTo>
                  <a:pt x="416" y="629"/>
                  <a:pt x="414" y="628"/>
                  <a:pt x="412" y="629"/>
                </a:cubicBezTo>
                <a:cubicBezTo>
                  <a:pt x="410" y="630"/>
                  <a:pt x="408" y="631"/>
                  <a:pt x="406" y="631"/>
                </a:cubicBezTo>
                <a:cubicBezTo>
                  <a:pt x="405" y="631"/>
                  <a:pt x="404" y="631"/>
                  <a:pt x="403" y="631"/>
                </a:cubicBezTo>
                <a:cubicBezTo>
                  <a:pt x="402" y="631"/>
                  <a:pt x="402" y="632"/>
                  <a:pt x="401" y="633"/>
                </a:cubicBezTo>
                <a:cubicBezTo>
                  <a:pt x="400" y="634"/>
                  <a:pt x="400" y="634"/>
                  <a:pt x="399" y="634"/>
                </a:cubicBezTo>
                <a:cubicBezTo>
                  <a:pt x="397" y="635"/>
                  <a:pt x="397" y="635"/>
                  <a:pt x="396" y="635"/>
                </a:cubicBezTo>
                <a:cubicBezTo>
                  <a:pt x="395" y="636"/>
                  <a:pt x="393" y="636"/>
                  <a:pt x="393" y="635"/>
                </a:cubicBezTo>
                <a:cubicBezTo>
                  <a:pt x="393" y="634"/>
                  <a:pt x="394" y="633"/>
                  <a:pt x="395" y="633"/>
                </a:cubicBezTo>
                <a:cubicBezTo>
                  <a:pt x="395" y="632"/>
                  <a:pt x="396" y="632"/>
                  <a:pt x="396" y="631"/>
                </a:cubicBezTo>
                <a:cubicBezTo>
                  <a:pt x="396" y="631"/>
                  <a:pt x="395" y="631"/>
                  <a:pt x="395" y="630"/>
                </a:cubicBezTo>
                <a:cubicBezTo>
                  <a:pt x="395" y="629"/>
                  <a:pt x="396" y="629"/>
                  <a:pt x="397" y="629"/>
                </a:cubicBezTo>
                <a:cubicBezTo>
                  <a:pt x="397" y="629"/>
                  <a:pt x="397" y="629"/>
                  <a:pt x="398" y="628"/>
                </a:cubicBezTo>
                <a:cubicBezTo>
                  <a:pt x="399" y="627"/>
                  <a:pt x="399" y="626"/>
                  <a:pt x="401" y="627"/>
                </a:cubicBezTo>
                <a:cubicBezTo>
                  <a:pt x="404" y="628"/>
                  <a:pt x="403" y="626"/>
                  <a:pt x="405" y="624"/>
                </a:cubicBezTo>
                <a:cubicBezTo>
                  <a:pt x="405" y="624"/>
                  <a:pt x="407" y="623"/>
                  <a:pt x="406" y="622"/>
                </a:cubicBezTo>
                <a:cubicBezTo>
                  <a:pt x="406" y="622"/>
                  <a:pt x="404" y="623"/>
                  <a:pt x="403" y="623"/>
                </a:cubicBezTo>
                <a:cubicBezTo>
                  <a:pt x="402" y="622"/>
                  <a:pt x="401" y="622"/>
                  <a:pt x="400" y="622"/>
                </a:cubicBezTo>
                <a:cubicBezTo>
                  <a:pt x="400" y="622"/>
                  <a:pt x="398" y="622"/>
                  <a:pt x="398" y="621"/>
                </a:cubicBezTo>
                <a:cubicBezTo>
                  <a:pt x="399" y="621"/>
                  <a:pt x="400" y="622"/>
                  <a:pt x="401" y="620"/>
                </a:cubicBezTo>
                <a:cubicBezTo>
                  <a:pt x="402" y="619"/>
                  <a:pt x="401" y="619"/>
                  <a:pt x="400" y="618"/>
                </a:cubicBezTo>
                <a:cubicBezTo>
                  <a:pt x="400" y="618"/>
                  <a:pt x="400" y="617"/>
                  <a:pt x="400" y="617"/>
                </a:cubicBezTo>
                <a:cubicBezTo>
                  <a:pt x="402" y="617"/>
                  <a:pt x="402" y="616"/>
                  <a:pt x="404" y="615"/>
                </a:cubicBezTo>
                <a:cubicBezTo>
                  <a:pt x="405" y="614"/>
                  <a:pt x="407" y="613"/>
                  <a:pt x="409" y="612"/>
                </a:cubicBezTo>
                <a:cubicBezTo>
                  <a:pt x="411" y="611"/>
                  <a:pt x="412" y="609"/>
                  <a:pt x="414" y="608"/>
                </a:cubicBezTo>
                <a:cubicBezTo>
                  <a:pt x="415" y="608"/>
                  <a:pt x="416" y="608"/>
                  <a:pt x="417" y="607"/>
                </a:cubicBezTo>
                <a:cubicBezTo>
                  <a:pt x="418" y="606"/>
                  <a:pt x="418" y="606"/>
                  <a:pt x="419" y="605"/>
                </a:cubicBezTo>
                <a:cubicBezTo>
                  <a:pt x="420" y="603"/>
                  <a:pt x="422" y="603"/>
                  <a:pt x="424" y="602"/>
                </a:cubicBezTo>
                <a:cubicBezTo>
                  <a:pt x="426" y="601"/>
                  <a:pt x="426" y="599"/>
                  <a:pt x="427" y="597"/>
                </a:cubicBezTo>
                <a:cubicBezTo>
                  <a:pt x="428" y="596"/>
                  <a:pt x="431" y="595"/>
                  <a:pt x="430" y="593"/>
                </a:cubicBezTo>
                <a:cubicBezTo>
                  <a:pt x="430" y="593"/>
                  <a:pt x="429" y="592"/>
                  <a:pt x="429" y="591"/>
                </a:cubicBezTo>
                <a:cubicBezTo>
                  <a:pt x="430" y="590"/>
                  <a:pt x="431" y="590"/>
                  <a:pt x="431" y="590"/>
                </a:cubicBezTo>
                <a:cubicBezTo>
                  <a:pt x="433" y="589"/>
                  <a:pt x="433" y="586"/>
                  <a:pt x="431" y="587"/>
                </a:cubicBezTo>
                <a:cubicBezTo>
                  <a:pt x="430" y="587"/>
                  <a:pt x="429" y="588"/>
                  <a:pt x="428" y="588"/>
                </a:cubicBezTo>
                <a:cubicBezTo>
                  <a:pt x="427" y="587"/>
                  <a:pt x="427" y="586"/>
                  <a:pt x="426" y="586"/>
                </a:cubicBezTo>
                <a:cubicBezTo>
                  <a:pt x="425" y="586"/>
                  <a:pt x="424" y="587"/>
                  <a:pt x="423" y="586"/>
                </a:cubicBezTo>
                <a:cubicBezTo>
                  <a:pt x="422" y="586"/>
                  <a:pt x="422" y="584"/>
                  <a:pt x="421" y="585"/>
                </a:cubicBezTo>
                <a:cubicBezTo>
                  <a:pt x="419" y="585"/>
                  <a:pt x="418" y="588"/>
                  <a:pt x="416" y="588"/>
                </a:cubicBezTo>
                <a:cubicBezTo>
                  <a:pt x="415" y="588"/>
                  <a:pt x="414" y="587"/>
                  <a:pt x="413" y="588"/>
                </a:cubicBezTo>
                <a:cubicBezTo>
                  <a:pt x="411" y="588"/>
                  <a:pt x="410" y="589"/>
                  <a:pt x="409" y="590"/>
                </a:cubicBezTo>
                <a:cubicBezTo>
                  <a:pt x="408" y="591"/>
                  <a:pt x="406" y="591"/>
                  <a:pt x="404" y="591"/>
                </a:cubicBezTo>
                <a:cubicBezTo>
                  <a:pt x="403" y="591"/>
                  <a:pt x="402" y="590"/>
                  <a:pt x="401" y="590"/>
                </a:cubicBezTo>
                <a:cubicBezTo>
                  <a:pt x="399" y="590"/>
                  <a:pt x="399" y="591"/>
                  <a:pt x="398" y="592"/>
                </a:cubicBezTo>
                <a:cubicBezTo>
                  <a:pt x="396" y="593"/>
                  <a:pt x="396" y="592"/>
                  <a:pt x="395" y="591"/>
                </a:cubicBezTo>
                <a:cubicBezTo>
                  <a:pt x="394" y="591"/>
                  <a:pt x="393" y="591"/>
                  <a:pt x="393" y="592"/>
                </a:cubicBezTo>
                <a:cubicBezTo>
                  <a:pt x="392" y="593"/>
                  <a:pt x="391" y="594"/>
                  <a:pt x="390" y="593"/>
                </a:cubicBezTo>
                <a:cubicBezTo>
                  <a:pt x="389" y="593"/>
                  <a:pt x="389" y="592"/>
                  <a:pt x="389" y="592"/>
                </a:cubicBezTo>
                <a:cubicBezTo>
                  <a:pt x="389" y="591"/>
                  <a:pt x="389" y="591"/>
                  <a:pt x="389" y="590"/>
                </a:cubicBezTo>
                <a:cubicBezTo>
                  <a:pt x="388" y="589"/>
                  <a:pt x="385" y="589"/>
                  <a:pt x="384" y="590"/>
                </a:cubicBezTo>
                <a:cubicBezTo>
                  <a:pt x="383" y="591"/>
                  <a:pt x="383" y="592"/>
                  <a:pt x="382" y="593"/>
                </a:cubicBezTo>
                <a:cubicBezTo>
                  <a:pt x="381" y="595"/>
                  <a:pt x="380" y="593"/>
                  <a:pt x="380" y="592"/>
                </a:cubicBezTo>
                <a:cubicBezTo>
                  <a:pt x="379" y="591"/>
                  <a:pt x="382" y="587"/>
                  <a:pt x="378" y="588"/>
                </a:cubicBezTo>
                <a:cubicBezTo>
                  <a:pt x="377" y="588"/>
                  <a:pt x="377" y="590"/>
                  <a:pt x="376" y="590"/>
                </a:cubicBezTo>
                <a:cubicBezTo>
                  <a:pt x="374" y="591"/>
                  <a:pt x="375" y="587"/>
                  <a:pt x="373" y="587"/>
                </a:cubicBezTo>
                <a:cubicBezTo>
                  <a:pt x="372" y="586"/>
                  <a:pt x="371" y="588"/>
                  <a:pt x="371" y="588"/>
                </a:cubicBezTo>
                <a:cubicBezTo>
                  <a:pt x="370" y="590"/>
                  <a:pt x="370" y="590"/>
                  <a:pt x="369" y="591"/>
                </a:cubicBezTo>
                <a:cubicBezTo>
                  <a:pt x="368" y="591"/>
                  <a:pt x="367" y="592"/>
                  <a:pt x="367" y="593"/>
                </a:cubicBezTo>
                <a:cubicBezTo>
                  <a:pt x="368" y="594"/>
                  <a:pt x="369" y="594"/>
                  <a:pt x="368" y="596"/>
                </a:cubicBezTo>
                <a:cubicBezTo>
                  <a:pt x="368" y="597"/>
                  <a:pt x="368" y="598"/>
                  <a:pt x="368" y="599"/>
                </a:cubicBezTo>
                <a:cubicBezTo>
                  <a:pt x="368" y="600"/>
                  <a:pt x="372" y="602"/>
                  <a:pt x="369" y="604"/>
                </a:cubicBezTo>
                <a:cubicBezTo>
                  <a:pt x="368" y="604"/>
                  <a:pt x="367" y="603"/>
                  <a:pt x="366" y="603"/>
                </a:cubicBezTo>
                <a:cubicBezTo>
                  <a:pt x="364" y="604"/>
                  <a:pt x="364" y="604"/>
                  <a:pt x="362" y="603"/>
                </a:cubicBezTo>
                <a:cubicBezTo>
                  <a:pt x="361" y="602"/>
                  <a:pt x="360" y="602"/>
                  <a:pt x="360" y="604"/>
                </a:cubicBezTo>
                <a:cubicBezTo>
                  <a:pt x="360" y="604"/>
                  <a:pt x="361" y="606"/>
                  <a:pt x="362" y="606"/>
                </a:cubicBezTo>
                <a:cubicBezTo>
                  <a:pt x="362" y="607"/>
                  <a:pt x="364" y="606"/>
                  <a:pt x="364" y="607"/>
                </a:cubicBezTo>
                <a:cubicBezTo>
                  <a:pt x="365" y="609"/>
                  <a:pt x="363" y="612"/>
                  <a:pt x="361" y="611"/>
                </a:cubicBezTo>
                <a:cubicBezTo>
                  <a:pt x="360" y="610"/>
                  <a:pt x="359" y="609"/>
                  <a:pt x="358" y="610"/>
                </a:cubicBezTo>
                <a:cubicBezTo>
                  <a:pt x="357" y="610"/>
                  <a:pt x="357" y="611"/>
                  <a:pt x="358" y="612"/>
                </a:cubicBezTo>
                <a:cubicBezTo>
                  <a:pt x="359" y="613"/>
                  <a:pt x="360" y="613"/>
                  <a:pt x="361" y="614"/>
                </a:cubicBezTo>
                <a:cubicBezTo>
                  <a:pt x="362" y="615"/>
                  <a:pt x="361" y="616"/>
                  <a:pt x="363" y="616"/>
                </a:cubicBezTo>
                <a:cubicBezTo>
                  <a:pt x="364" y="616"/>
                  <a:pt x="369" y="617"/>
                  <a:pt x="366" y="619"/>
                </a:cubicBezTo>
                <a:cubicBezTo>
                  <a:pt x="364" y="621"/>
                  <a:pt x="364" y="617"/>
                  <a:pt x="361" y="618"/>
                </a:cubicBezTo>
                <a:cubicBezTo>
                  <a:pt x="362" y="619"/>
                  <a:pt x="360" y="619"/>
                  <a:pt x="359" y="620"/>
                </a:cubicBezTo>
                <a:cubicBezTo>
                  <a:pt x="358" y="621"/>
                  <a:pt x="357" y="621"/>
                  <a:pt x="356" y="620"/>
                </a:cubicBezTo>
                <a:cubicBezTo>
                  <a:pt x="355" y="619"/>
                  <a:pt x="356" y="618"/>
                  <a:pt x="355" y="618"/>
                </a:cubicBezTo>
                <a:cubicBezTo>
                  <a:pt x="353" y="617"/>
                  <a:pt x="354" y="619"/>
                  <a:pt x="353" y="620"/>
                </a:cubicBezTo>
                <a:cubicBezTo>
                  <a:pt x="353" y="621"/>
                  <a:pt x="352" y="621"/>
                  <a:pt x="351" y="621"/>
                </a:cubicBezTo>
                <a:cubicBezTo>
                  <a:pt x="350" y="620"/>
                  <a:pt x="350" y="619"/>
                  <a:pt x="349" y="620"/>
                </a:cubicBezTo>
                <a:cubicBezTo>
                  <a:pt x="347" y="621"/>
                  <a:pt x="349" y="624"/>
                  <a:pt x="348" y="626"/>
                </a:cubicBezTo>
                <a:cubicBezTo>
                  <a:pt x="348" y="627"/>
                  <a:pt x="348" y="628"/>
                  <a:pt x="349" y="628"/>
                </a:cubicBezTo>
                <a:cubicBezTo>
                  <a:pt x="350" y="629"/>
                  <a:pt x="351" y="629"/>
                  <a:pt x="352" y="629"/>
                </a:cubicBezTo>
                <a:cubicBezTo>
                  <a:pt x="352" y="630"/>
                  <a:pt x="352" y="631"/>
                  <a:pt x="352" y="632"/>
                </a:cubicBezTo>
                <a:cubicBezTo>
                  <a:pt x="353" y="633"/>
                  <a:pt x="355" y="632"/>
                  <a:pt x="355" y="633"/>
                </a:cubicBezTo>
                <a:cubicBezTo>
                  <a:pt x="356" y="634"/>
                  <a:pt x="356" y="635"/>
                  <a:pt x="355" y="636"/>
                </a:cubicBezTo>
                <a:cubicBezTo>
                  <a:pt x="353" y="636"/>
                  <a:pt x="353" y="635"/>
                  <a:pt x="352" y="634"/>
                </a:cubicBezTo>
                <a:cubicBezTo>
                  <a:pt x="351" y="634"/>
                  <a:pt x="350" y="634"/>
                  <a:pt x="349" y="633"/>
                </a:cubicBezTo>
                <a:cubicBezTo>
                  <a:pt x="349" y="632"/>
                  <a:pt x="349" y="631"/>
                  <a:pt x="347" y="631"/>
                </a:cubicBezTo>
                <a:cubicBezTo>
                  <a:pt x="346" y="631"/>
                  <a:pt x="346" y="635"/>
                  <a:pt x="346" y="635"/>
                </a:cubicBezTo>
                <a:cubicBezTo>
                  <a:pt x="347" y="638"/>
                  <a:pt x="349" y="637"/>
                  <a:pt x="350" y="639"/>
                </a:cubicBezTo>
                <a:close/>
                <a:moveTo>
                  <a:pt x="388" y="813"/>
                </a:moveTo>
                <a:cubicBezTo>
                  <a:pt x="389" y="814"/>
                  <a:pt x="389" y="814"/>
                  <a:pt x="390" y="815"/>
                </a:cubicBezTo>
                <a:cubicBezTo>
                  <a:pt x="390" y="815"/>
                  <a:pt x="390" y="817"/>
                  <a:pt x="391" y="817"/>
                </a:cubicBezTo>
                <a:cubicBezTo>
                  <a:pt x="392" y="818"/>
                  <a:pt x="394" y="815"/>
                  <a:pt x="395" y="814"/>
                </a:cubicBezTo>
                <a:cubicBezTo>
                  <a:pt x="396" y="814"/>
                  <a:pt x="398" y="813"/>
                  <a:pt x="399" y="812"/>
                </a:cubicBezTo>
                <a:cubicBezTo>
                  <a:pt x="401" y="810"/>
                  <a:pt x="399" y="810"/>
                  <a:pt x="397" y="810"/>
                </a:cubicBezTo>
                <a:cubicBezTo>
                  <a:pt x="395" y="810"/>
                  <a:pt x="395" y="809"/>
                  <a:pt x="394" y="807"/>
                </a:cubicBezTo>
                <a:cubicBezTo>
                  <a:pt x="393" y="805"/>
                  <a:pt x="391" y="804"/>
                  <a:pt x="389" y="805"/>
                </a:cubicBezTo>
                <a:cubicBezTo>
                  <a:pt x="388" y="805"/>
                  <a:pt x="387" y="805"/>
                  <a:pt x="387" y="806"/>
                </a:cubicBezTo>
                <a:cubicBezTo>
                  <a:pt x="385" y="806"/>
                  <a:pt x="386" y="807"/>
                  <a:pt x="387" y="808"/>
                </a:cubicBezTo>
                <a:cubicBezTo>
                  <a:pt x="387" y="810"/>
                  <a:pt x="386" y="812"/>
                  <a:pt x="388" y="813"/>
                </a:cubicBezTo>
                <a:close/>
                <a:moveTo>
                  <a:pt x="336" y="714"/>
                </a:moveTo>
                <a:cubicBezTo>
                  <a:pt x="335" y="715"/>
                  <a:pt x="334" y="716"/>
                  <a:pt x="334" y="717"/>
                </a:cubicBezTo>
                <a:cubicBezTo>
                  <a:pt x="335" y="719"/>
                  <a:pt x="338" y="716"/>
                  <a:pt x="339" y="715"/>
                </a:cubicBezTo>
                <a:cubicBezTo>
                  <a:pt x="340" y="714"/>
                  <a:pt x="343" y="714"/>
                  <a:pt x="342" y="711"/>
                </a:cubicBezTo>
                <a:cubicBezTo>
                  <a:pt x="342" y="710"/>
                  <a:pt x="342" y="709"/>
                  <a:pt x="341" y="708"/>
                </a:cubicBezTo>
                <a:cubicBezTo>
                  <a:pt x="341" y="707"/>
                  <a:pt x="341" y="706"/>
                  <a:pt x="340" y="706"/>
                </a:cubicBezTo>
                <a:cubicBezTo>
                  <a:pt x="340" y="705"/>
                  <a:pt x="340" y="702"/>
                  <a:pt x="338" y="703"/>
                </a:cubicBezTo>
                <a:cubicBezTo>
                  <a:pt x="337" y="703"/>
                  <a:pt x="337" y="705"/>
                  <a:pt x="335" y="705"/>
                </a:cubicBezTo>
                <a:cubicBezTo>
                  <a:pt x="335" y="705"/>
                  <a:pt x="334" y="704"/>
                  <a:pt x="334" y="704"/>
                </a:cubicBezTo>
                <a:cubicBezTo>
                  <a:pt x="333" y="704"/>
                  <a:pt x="333" y="705"/>
                  <a:pt x="332" y="705"/>
                </a:cubicBezTo>
                <a:cubicBezTo>
                  <a:pt x="332" y="705"/>
                  <a:pt x="329" y="709"/>
                  <a:pt x="330" y="710"/>
                </a:cubicBezTo>
                <a:cubicBezTo>
                  <a:pt x="330" y="710"/>
                  <a:pt x="331" y="709"/>
                  <a:pt x="331" y="709"/>
                </a:cubicBezTo>
                <a:cubicBezTo>
                  <a:pt x="332" y="709"/>
                  <a:pt x="332" y="709"/>
                  <a:pt x="333" y="709"/>
                </a:cubicBezTo>
                <a:cubicBezTo>
                  <a:pt x="334" y="709"/>
                  <a:pt x="334" y="709"/>
                  <a:pt x="334" y="709"/>
                </a:cubicBezTo>
                <a:cubicBezTo>
                  <a:pt x="335" y="709"/>
                  <a:pt x="335" y="709"/>
                  <a:pt x="336" y="709"/>
                </a:cubicBezTo>
                <a:cubicBezTo>
                  <a:pt x="337" y="709"/>
                  <a:pt x="336" y="711"/>
                  <a:pt x="336" y="712"/>
                </a:cubicBezTo>
                <a:cubicBezTo>
                  <a:pt x="336" y="713"/>
                  <a:pt x="336" y="713"/>
                  <a:pt x="336" y="714"/>
                </a:cubicBezTo>
                <a:close/>
                <a:moveTo>
                  <a:pt x="351" y="685"/>
                </a:moveTo>
                <a:cubicBezTo>
                  <a:pt x="352" y="685"/>
                  <a:pt x="352" y="687"/>
                  <a:pt x="353" y="685"/>
                </a:cubicBezTo>
                <a:cubicBezTo>
                  <a:pt x="353" y="684"/>
                  <a:pt x="353" y="683"/>
                  <a:pt x="353" y="682"/>
                </a:cubicBezTo>
                <a:cubicBezTo>
                  <a:pt x="353" y="681"/>
                  <a:pt x="352" y="680"/>
                  <a:pt x="351" y="680"/>
                </a:cubicBezTo>
                <a:cubicBezTo>
                  <a:pt x="350" y="680"/>
                  <a:pt x="350" y="680"/>
                  <a:pt x="349" y="679"/>
                </a:cubicBezTo>
                <a:cubicBezTo>
                  <a:pt x="348" y="678"/>
                  <a:pt x="347" y="678"/>
                  <a:pt x="346" y="678"/>
                </a:cubicBezTo>
                <a:cubicBezTo>
                  <a:pt x="344" y="677"/>
                  <a:pt x="343" y="675"/>
                  <a:pt x="342" y="674"/>
                </a:cubicBezTo>
                <a:cubicBezTo>
                  <a:pt x="342" y="673"/>
                  <a:pt x="342" y="672"/>
                  <a:pt x="341" y="672"/>
                </a:cubicBezTo>
                <a:cubicBezTo>
                  <a:pt x="339" y="671"/>
                  <a:pt x="337" y="672"/>
                  <a:pt x="335" y="673"/>
                </a:cubicBezTo>
                <a:cubicBezTo>
                  <a:pt x="335" y="673"/>
                  <a:pt x="334" y="673"/>
                  <a:pt x="334" y="674"/>
                </a:cubicBezTo>
                <a:cubicBezTo>
                  <a:pt x="334" y="674"/>
                  <a:pt x="333" y="675"/>
                  <a:pt x="333" y="675"/>
                </a:cubicBezTo>
                <a:cubicBezTo>
                  <a:pt x="333" y="676"/>
                  <a:pt x="335" y="676"/>
                  <a:pt x="336" y="676"/>
                </a:cubicBezTo>
                <a:cubicBezTo>
                  <a:pt x="337" y="677"/>
                  <a:pt x="337" y="679"/>
                  <a:pt x="339" y="679"/>
                </a:cubicBezTo>
                <a:cubicBezTo>
                  <a:pt x="340" y="680"/>
                  <a:pt x="342" y="678"/>
                  <a:pt x="343" y="679"/>
                </a:cubicBezTo>
                <a:cubicBezTo>
                  <a:pt x="344" y="681"/>
                  <a:pt x="340" y="682"/>
                  <a:pt x="344" y="682"/>
                </a:cubicBezTo>
                <a:cubicBezTo>
                  <a:pt x="344" y="684"/>
                  <a:pt x="342" y="684"/>
                  <a:pt x="341" y="684"/>
                </a:cubicBezTo>
                <a:cubicBezTo>
                  <a:pt x="340" y="684"/>
                  <a:pt x="339" y="685"/>
                  <a:pt x="338" y="685"/>
                </a:cubicBezTo>
                <a:cubicBezTo>
                  <a:pt x="337" y="686"/>
                  <a:pt x="337" y="686"/>
                  <a:pt x="336" y="686"/>
                </a:cubicBezTo>
                <a:cubicBezTo>
                  <a:pt x="335" y="686"/>
                  <a:pt x="335" y="685"/>
                  <a:pt x="334" y="685"/>
                </a:cubicBezTo>
                <a:cubicBezTo>
                  <a:pt x="333" y="686"/>
                  <a:pt x="334" y="687"/>
                  <a:pt x="334" y="688"/>
                </a:cubicBezTo>
                <a:cubicBezTo>
                  <a:pt x="337" y="689"/>
                  <a:pt x="338" y="687"/>
                  <a:pt x="340" y="687"/>
                </a:cubicBezTo>
                <a:cubicBezTo>
                  <a:pt x="341" y="686"/>
                  <a:pt x="341" y="686"/>
                  <a:pt x="342" y="686"/>
                </a:cubicBezTo>
                <a:cubicBezTo>
                  <a:pt x="343" y="686"/>
                  <a:pt x="344" y="686"/>
                  <a:pt x="345" y="686"/>
                </a:cubicBezTo>
                <a:cubicBezTo>
                  <a:pt x="347" y="686"/>
                  <a:pt x="347" y="686"/>
                  <a:pt x="348" y="686"/>
                </a:cubicBezTo>
                <a:cubicBezTo>
                  <a:pt x="349" y="687"/>
                  <a:pt x="350" y="687"/>
                  <a:pt x="350" y="686"/>
                </a:cubicBezTo>
                <a:cubicBezTo>
                  <a:pt x="350" y="686"/>
                  <a:pt x="349" y="684"/>
                  <a:pt x="351" y="685"/>
                </a:cubicBezTo>
                <a:close/>
                <a:moveTo>
                  <a:pt x="371" y="711"/>
                </a:moveTo>
                <a:cubicBezTo>
                  <a:pt x="371" y="710"/>
                  <a:pt x="371" y="706"/>
                  <a:pt x="369" y="706"/>
                </a:cubicBezTo>
                <a:cubicBezTo>
                  <a:pt x="367" y="705"/>
                  <a:pt x="369" y="707"/>
                  <a:pt x="369" y="708"/>
                </a:cubicBezTo>
                <a:cubicBezTo>
                  <a:pt x="369" y="709"/>
                  <a:pt x="370" y="711"/>
                  <a:pt x="371" y="711"/>
                </a:cubicBezTo>
                <a:close/>
                <a:moveTo>
                  <a:pt x="455" y="970"/>
                </a:moveTo>
                <a:cubicBezTo>
                  <a:pt x="454" y="970"/>
                  <a:pt x="453" y="972"/>
                  <a:pt x="455" y="972"/>
                </a:cubicBezTo>
                <a:cubicBezTo>
                  <a:pt x="456" y="972"/>
                  <a:pt x="456" y="972"/>
                  <a:pt x="457" y="973"/>
                </a:cubicBezTo>
                <a:cubicBezTo>
                  <a:pt x="458" y="973"/>
                  <a:pt x="457" y="975"/>
                  <a:pt x="458" y="974"/>
                </a:cubicBezTo>
                <a:cubicBezTo>
                  <a:pt x="459" y="974"/>
                  <a:pt x="460" y="971"/>
                  <a:pt x="460" y="970"/>
                </a:cubicBezTo>
                <a:cubicBezTo>
                  <a:pt x="459" y="969"/>
                  <a:pt x="456" y="969"/>
                  <a:pt x="455" y="970"/>
                </a:cubicBezTo>
                <a:close/>
                <a:moveTo>
                  <a:pt x="488" y="916"/>
                </a:moveTo>
                <a:cubicBezTo>
                  <a:pt x="489" y="916"/>
                  <a:pt x="491" y="916"/>
                  <a:pt x="490" y="915"/>
                </a:cubicBezTo>
                <a:cubicBezTo>
                  <a:pt x="489" y="914"/>
                  <a:pt x="488" y="914"/>
                  <a:pt x="487" y="914"/>
                </a:cubicBezTo>
                <a:cubicBezTo>
                  <a:pt x="487" y="913"/>
                  <a:pt x="486" y="913"/>
                  <a:pt x="486" y="913"/>
                </a:cubicBezTo>
                <a:cubicBezTo>
                  <a:pt x="485" y="913"/>
                  <a:pt x="485" y="913"/>
                  <a:pt x="484" y="913"/>
                </a:cubicBezTo>
                <a:cubicBezTo>
                  <a:pt x="483" y="912"/>
                  <a:pt x="484" y="911"/>
                  <a:pt x="483" y="911"/>
                </a:cubicBezTo>
                <a:cubicBezTo>
                  <a:pt x="482" y="910"/>
                  <a:pt x="481" y="912"/>
                  <a:pt x="480" y="912"/>
                </a:cubicBezTo>
                <a:cubicBezTo>
                  <a:pt x="479" y="913"/>
                  <a:pt x="476" y="913"/>
                  <a:pt x="475" y="915"/>
                </a:cubicBezTo>
                <a:cubicBezTo>
                  <a:pt x="474" y="916"/>
                  <a:pt x="476" y="917"/>
                  <a:pt x="477" y="917"/>
                </a:cubicBezTo>
                <a:cubicBezTo>
                  <a:pt x="478" y="917"/>
                  <a:pt x="480" y="917"/>
                  <a:pt x="480" y="918"/>
                </a:cubicBezTo>
                <a:cubicBezTo>
                  <a:pt x="481" y="919"/>
                  <a:pt x="481" y="920"/>
                  <a:pt x="482" y="920"/>
                </a:cubicBezTo>
                <a:cubicBezTo>
                  <a:pt x="482" y="920"/>
                  <a:pt x="483" y="920"/>
                  <a:pt x="483" y="919"/>
                </a:cubicBezTo>
                <a:cubicBezTo>
                  <a:pt x="485" y="919"/>
                  <a:pt x="486" y="920"/>
                  <a:pt x="487" y="918"/>
                </a:cubicBezTo>
                <a:cubicBezTo>
                  <a:pt x="487" y="917"/>
                  <a:pt x="487" y="917"/>
                  <a:pt x="487" y="916"/>
                </a:cubicBezTo>
                <a:cubicBezTo>
                  <a:pt x="488" y="915"/>
                  <a:pt x="487" y="916"/>
                  <a:pt x="488" y="916"/>
                </a:cubicBezTo>
                <a:close/>
                <a:moveTo>
                  <a:pt x="445" y="963"/>
                </a:moveTo>
                <a:cubicBezTo>
                  <a:pt x="446" y="963"/>
                  <a:pt x="448" y="960"/>
                  <a:pt x="446" y="960"/>
                </a:cubicBezTo>
                <a:cubicBezTo>
                  <a:pt x="445" y="960"/>
                  <a:pt x="444" y="963"/>
                  <a:pt x="445" y="963"/>
                </a:cubicBezTo>
                <a:close/>
                <a:moveTo>
                  <a:pt x="362" y="714"/>
                </a:moveTo>
                <a:cubicBezTo>
                  <a:pt x="362" y="716"/>
                  <a:pt x="363" y="717"/>
                  <a:pt x="363" y="719"/>
                </a:cubicBezTo>
                <a:cubicBezTo>
                  <a:pt x="363" y="721"/>
                  <a:pt x="364" y="722"/>
                  <a:pt x="366" y="722"/>
                </a:cubicBezTo>
                <a:cubicBezTo>
                  <a:pt x="368" y="723"/>
                  <a:pt x="368" y="725"/>
                  <a:pt x="370" y="724"/>
                </a:cubicBezTo>
                <a:cubicBezTo>
                  <a:pt x="371" y="723"/>
                  <a:pt x="370" y="721"/>
                  <a:pt x="370" y="720"/>
                </a:cubicBezTo>
                <a:cubicBezTo>
                  <a:pt x="369" y="719"/>
                  <a:pt x="370" y="718"/>
                  <a:pt x="369" y="717"/>
                </a:cubicBezTo>
                <a:cubicBezTo>
                  <a:pt x="369" y="717"/>
                  <a:pt x="368" y="717"/>
                  <a:pt x="368" y="716"/>
                </a:cubicBezTo>
                <a:cubicBezTo>
                  <a:pt x="367" y="716"/>
                  <a:pt x="368" y="715"/>
                  <a:pt x="368" y="714"/>
                </a:cubicBezTo>
                <a:cubicBezTo>
                  <a:pt x="367" y="710"/>
                  <a:pt x="362" y="711"/>
                  <a:pt x="362" y="714"/>
                </a:cubicBezTo>
                <a:close/>
                <a:moveTo>
                  <a:pt x="339" y="695"/>
                </a:moveTo>
                <a:cubicBezTo>
                  <a:pt x="338" y="695"/>
                  <a:pt x="337" y="698"/>
                  <a:pt x="337" y="699"/>
                </a:cubicBezTo>
                <a:cubicBezTo>
                  <a:pt x="339" y="699"/>
                  <a:pt x="339" y="698"/>
                  <a:pt x="340" y="697"/>
                </a:cubicBezTo>
                <a:cubicBezTo>
                  <a:pt x="340" y="696"/>
                  <a:pt x="341" y="694"/>
                  <a:pt x="339" y="695"/>
                </a:cubicBezTo>
                <a:close/>
                <a:moveTo>
                  <a:pt x="335" y="656"/>
                </a:moveTo>
                <a:cubicBezTo>
                  <a:pt x="334" y="655"/>
                  <a:pt x="333" y="656"/>
                  <a:pt x="332" y="655"/>
                </a:cubicBezTo>
                <a:cubicBezTo>
                  <a:pt x="331" y="655"/>
                  <a:pt x="330" y="655"/>
                  <a:pt x="330" y="656"/>
                </a:cubicBezTo>
                <a:cubicBezTo>
                  <a:pt x="329" y="657"/>
                  <a:pt x="330" y="657"/>
                  <a:pt x="330" y="658"/>
                </a:cubicBezTo>
                <a:cubicBezTo>
                  <a:pt x="332" y="658"/>
                  <a:pt x="332" y="658"/>
                  <a:pt x="332" y="659"/>
                </a:cubicBezTo>
                <a:cubicBezTo>
                  <a:pt x="332" y="660"/>
                  <a:pt x="332" y="661"/>
                  <a:pt x="334" y="661"/>
                </a:cubicBezTo>
                <a:cubicBezTo>
                  <a:pt x="335" y="660"/>
                  <a:pt x="334" y="659"/>
                  <a:pt x="335" y="658"/>
                </a:cubicBezTo>
                <a:cubicBezTo>
                  <a:pt x="335" y="657"/>
                  <a:pt x="337" y="656"/>
                  <a:pt x="335" y="656"/>
                </a:cubicBezTo>
                <a:close/>
                <a:moveTo>
                  <a:pt x="312" y="624"/>
                </a:moveTo>
                <a:cubicBezTo>
                  <a:pt x="313" y="625"/>
                  <a:pt x="312" y="626"/>
                  <a:pt x="313" y="627"/>
                </a:cubicBezTo>
                <a:cubicBezTo>
                  <a:pt x="314" y="627"/>
                  <a:pt x="315" y="626"/>
                  <a:pt x="316" y="626"/>
                </a:cubicBezTo>
                <a:cubicBezTo>
                  <a:pt x="317" y="625"/>
                  <a:pt x="318" y="625"/>
                  <a:pt x="318" y="625"/>
                </a:cubicBezTo>
                <a:cubicBezTo>
                  <a:pt x="319" y="624"/>
                  <a:pt x="319" y="623"/>
                  <a:pt x="319" y="622"/>
                </a:cubicBezTo>
                <a:cubicBezTo>
                  <a:pt x="320" y="620"/>
                  <a:pt x="323" y="620"/>
                  <a:pt x="323" y="618"/>
                </a:cubicBezTo>
                <a:cubicBezTo>
                  <a:pt x="323" y="616"/>
                  <a:pt x="322" y="617"/>
                  <a:pt x="321" y="616"/>
                </a:cubicBezTo>
                <a:cubicBezTo>
                  <a:pt x="320" y="615"/>
                  <a:pt x="321" y="614"/>
                  <a:pt x="322" y="614"/>
                </a:cubicBezTo>
                <a:cubicBezTo>
                  <a:pt x="322" y="613"/>
                  <a:pt x="323" y="612"/>
                  <a:pt x="324" y="612"/>
                </a:cubicBezTo>
                <a:cubicBezTo>
                  <a:pt x="326" y="612"/>
                  <a:pt x="325" y="613"/>
                  <a:pt x="325" y="614"/>
                </a:cubicBezTo>
                <a:cubicBezTo>
                  <a:pt x="324" y="615"/>
                  <a:pt x="326" y="615"/>
                  <a:pt x="326" y="616"/>
                </a:cubicBezTo>
                <a:cubicBezTo>
                  <a:pt x="327" y="617"/>
                  <a:pt x="326" y="618"/>
                  <a:pt x="328" y="618"/>
                </a:cubicBezTo>
                <a:cubicBezTo>
                  <a:pt x="329" y="619"/>
                  <a:pt x="329" y="617"/>
                  <a:pt x="329" y="616"/>
                </a:cubicBezTo>
                <a:cubicBezTo>
                  <a:pt x="329" y="615"/>
                  <a:pt x="329" y="615"/>
                  <a:pt x="331" y="615"/>
                </a:cubicBezTo>
                <a:cubicBezTo>
                  <a:pt x="332" y="616"/>
                  <a:pt x="332" y="616"/>
                  <a:pt x="332" y="614"/>
                </a:cubicBezTo>
                <a:cubicBezTo>
                  <a:pt x="332" y="613"/>
                  <a:pt x="333" y="612"/>
                  <a:pt x="332" y="611"/>
                </a:cubicBezTo>
                <a:cubicBezTo>
                  <a:pt x="331" y="611"/>
                  <a:pt x="330" y="612"/>
                  <a:pt x="329" y="611"/>
                </a:cubicBezTo>
                <a:cubicBezTo>
                  <a:pt x="328" y="611"/>
                  <a:pt x="327" y="610"/>
                  <a:pt x="328" y="610"/>
                </a:cubicBezTo>
                <a:cubicBezTo>
                  <a:pt x="330" y="609"/>
                  <a:pt x="332" y="609"/>
                  <a:pt x="333" y="607"/>
                </a:cubicBezTo>
                <a:cubicBezTo>
                  <a:pt x="333" y="606"/>
                  <a:pt x="333" y="605"/>
                  <a:pt x="333" y="604"/>
                </a:cubicBezTo>
                <a:cubicBezTo>
                  <a:pt x="334" y="603"/>
                  <a:pt x="335" y="603"/>
                  <a:pt x="336" y="603"/>
                </a:cubicBezTo>
                <a:cubicBezTo>
                  <a:pt x="338" y="601"/>
                  <a:pt x="336" y="599"/>
                  <a:pt x="335" y="597"/>
                </a:cubicBezTo>
                <a:cubicBezTo>
                  <a:pt x="335" y="596"/>
                  <a:pt x="337" y="595"/>
                  <a:pt x="336" y="594"/>
                </a:cubicBezTo>
                <a:cubicBezTo>
                  <a:pt x="335" y="593"/>
                  <a:pt x="334" y="594"/>
                  <a:pt x="333" y="594"/>
                </a:cubicBezTo>
                <a:cubicBezTo>
                  <a:pt x="331" y="595"/>
                  <a:pt x="326" y="597"/>
                  <a:pt x="324" y="600"/>
                </a:cubicBezTo>
                <a:cubicBezTo>
                  <a:pt x="323" y="601"/>
                  <a:pt x="323" y="605"/>
                  <a:pt x="322" y="605"/>
                </a:cubicBezTo>
                <a:cubicBezTo>
                  <a:pt x="320" y="605"/>
                  <a:pt x="321" y="603"/>
                  <a:pt x="320" y="603"/>
                </a:cubicBezTo>
                <a:cubicBezTo>
                  <a:pt x="319" y="603"/>
                  <a:pt x="319" y="605"/>
                  <a:pt x="318" y="605"/>
                </a:cubicBezTo>
                <a:cubicBezTo>
                  <a:pt x="316" y="606"/>
                  <a:pt x="314" y="605"/>
                  <a:pt x="313" y="603"/>
                </a:cubicBezTo>
                <a:cubicBezTo>
                  <a:pt x="312" y="603"/>
                  <a:pt x="312" y="603"/>
                  <a:pt x="311" y="604"/>
                </a:cubicBezTo>
                <a:cubicBezTo>
                  <a:pt x="311" y="605"/>
                  <a:pt x="311" y="607"/>
                  <a:pt x="311" y="608"/>
                </a:cubicBezTo>
                <a:cubicBezTo>
                  <a:pt x="312" y="608"/>
                  <a:pt x="313" y="609"/>
                  <a:pt x="313" y="609"/>
                </a:cubicBezTo>
                <a:cubicBezTo>
                  <a:pt x="315" y="612"/>
                  <a:pt x="310" y="611"/>
                  <a:pt x="310" y="613"/>
                </a:cubicBezTo>
                <a:cubicBezTo>
                  <a:pt x="310" y="614"/>
                  <a:pt x="311" y="614"/>
                  <a:pt x="312" y="615"/>
                </a:cubicBezTo>
                <a:cubicBezTo>
                  <a:pt x="313" y="616"/>
                  <a:pt x="313" y="617"/>
                  <a:pt x="314" y="617"/>
                </a:cubicBezTo>
                <a:cubicBezTo>
                  <a:pt x="315" y="617"/>
                  <a:pt x="316" y="616"/>
                  <a:pt x="317" y="618"/>
                </a:cubicBezTo>
                <a:cubicBezTo>
                  <a:pt x="317" y="619"/>
                  <a:pt x="315" y="619"/>
                  <a:pt x="314" y="619"/>
                </a:cubicBezTo>
                <a:cubicBezTo>
                  <a:pt x="313" y="619"/>
                  <a:pt x="313" y="620"/>
                  <a:pt x="312" y="621"/>
                </a:cubicBezTo>
                <a:cubicBezTo>
                  <a:pt x="311" y="622"/>
                  <a:pt x="311" y="621"/>
                  <a:pt x="309" y="621"/>
                </a:cubicBezTo>
                <a:cubicBezTo>
                  <a:pt x="306" y="621"/>
                  <a:pt x="311" y="623"/>
                  <a:pt x="312" y="624"/>
                </a:cubicBezTo>
                <a:close/>
                <a:moveTo>
                  <a:pt x="336" y="606"/>
                </a:moveTo>
                <a:cubicBezTo>
                  <a:pt x="336" y="606"/>
                  <a:pt x="337" y="606"/>
                  <a:pt x="337" y="605"/>
                </a:cubicBezTo>
                <a:cubicBezTo>
                  <a:pt x="337" y="605"/>
                  <a:pt x="338" y="605"/>
                  <a:pt x="338" y="605"/>
                </a:cubicBezTo>
                <a:cubicBezTo>
                  <a:pt x="340" y="603"/>
                  <a:pt x="338" y="603"/>
                  <a:pt x="337" y="603"/>
                </a:cubicBezTo>
                <a:cubicBezTo>
                  <a:pt x="336" y="604"/>
                  <a:pt x="334" y="606"/>
                  <a:pt x="336" y="606"/>
                </a:cubicBezTo>
                <a:close/>
                <a:moveTo>
                  <a:pt x="339" y="635"/>
                </a:moveTo>
                <a:cubicBezTo>
                  <a:pt x="339" y="634"/>
                  <a:pt x="339" y="633"/>
                  <a:pt x="338" y="632"/>
                </a:cubicBezTo>
                <a:cubicBezTo>
                  <a:pt x="338" y="631"/>
                  <a:pt x="336" y="631"/>
                  <a:pt x="336" y="631"/>
                </a:cubicBezTo>
                <a:cubicBezTo>
                  <a:pt x="335" y="630"/>
                  <a:pt x="333" y="624"/>
                  <a:pt x="332" y="628"/>
                </a:cubicBezTo>
                <a:cubicBezTo>
                  <a:pt x="332" y="629"/>
                  <a:pt x="333" y="630"/>
                  <a:pt x="332" y="631"/>
                </a:cubicBezTo>
                <a:cubicBezTo>
                  <a:pt x="331" y="632"/>
                  <a:pt x="331" y="632"/>
                  <a:pt x="331" y="634"/>
                </a:cubicBezTo>
                <a:cubicBezTo>
                  <a:pt x="332" y="635"/>
                  <a:pt x="333" y="635"/>
                  <a:pt x="332" y="636"/>
                </a:cubicBezTo>
                <a:cubicBezTo>
                  <a:pt x="331" y="637"/>
                  <a:pt x="330" y="637"/>
                  <a:pt x="329" y="636"/>
                </a:cubicBezTo>
                <a:cubicBezTo>
                  <a:pt x="329" y="634"/>
                  <a:pt x="327" y="634"/>
                  <a:pt x="326" y="633"/>
                </a:cubicBezTo>
                <a:cubicBezTo>
                  <a:pt x="326" y="632"/>
                  <a:pt x="326" y="631"/>
                  <a:pt x="326" y="631"/>
                </a:cubicBezTo>
                <a:cubicBezTo>
                  <a:pt x="325" y="631"/>
                  <a:pt x="324" y="631"/>
                  <a:pt x="324" y="632"/>
                </a:cubicBezTo>
                <a:cubicBezTo>
                  <a:pt x="324" y="634"/>
                  <a:pt x="325" y="636"/>
                  <a:pt x="324" y="636"/>
                </a:cubicBezTo>
                <a:cubicBezTo>
                  <a:pt x="322" y="637"/>
                  <a:pt x="321" y="635"/>
                  <a:pt x="319" y="636"/>
                </a:cubicBezTo>
                <a:cubicBezTo>
                  <a:pt x="319" y="638"/>
                  <a:pt x="322" y="638"/>
                  <a:pt x="323" y="639"/>
                </a:cubicBezTo>
                <a:cubicBezTo>
                  <a:pt x="324" y="640"/>
                  <a:pt x="324" y="641"/>
                  <a:pt x="325" y="641"/>
                </a:cubicBezTo>
                <a:cubicBezTo>
                  <a:pt x="326" y="642"/>
                  <a:pt x="326" y="641"/>
                  <a:pt x="326" y="640"/>
                </a:cubicBezTo>
                <a:cubicBezTo>
                  <a:pt x="327" y="639"/>
                  <a:pt x="328" y="641"/>
                  <a:pt x="329" y="642"/>
                </a:cubicBezTo>
                <a:cubicBezTo>
                  <a:pt x="330" y="642"/>
                  <a:pt x="332" y="642"/>
                  <a:pt x="331" y="643"/>
                </a:cubicBezTo>
                <a:cubicBezTo>
                  <a:pt x="331" y="644"/>
                  <a:pt x="329" y="643"/>
                  <a:pt x="329" y="645"/>
                </a:cubicBezTo>
                <a:cubicBezTo>
                  <a:pt x="329" y="646"/>
                  <a:pt x="332" y="646"/>
                  <a:pt x="333" y="647"/>
                </a:cubicBezTo>
                <a:cubicBezTo>
                  <a:pt x="334" y="647"/>
                  <a:pt x="333" y="649"/>
                  <a:pt x="334" y="649"/>
                </a:cubicBezTo>
                <a:cubicBezTo>
                  <a:pt x="335" y="650"/>
                  <a:pt x="336" y="649"/>
                  <a:pt x="337" y="650"/>
                </a:cubicBezTo>
                <a:cubicBezTo>
                  <a:pt x="338" y="650"/>
                  <a:pt x="337" y="652"/>
                  <a:pt x="339" y="651"/>
                </a:cubicBezTo>
                <a:cubicBezTo>
                  <a:pt x="340" y="650"/>
                  <a:pt x="340" y="650"/>
                  <a:pt x="341" y="649"/>
                </a:cubicBezTo>
                <a:cubicBezTo>
                  <a:pt x="343" y="649"/>
                  <a:pt x="346" y="650"/>
                  <a:pt x="344" y="652"/>
                </a:cubicBezTo>
                <a:cubicBezTo>
                  <a:pt x="343" y="654"/>
                  <a:pt x="341" y="655"/>
                  <a:pt x="342" y="657"/>
                </a:cubicBezTo>
                <a:cubicBezTo>
                  <a:pt x="344" y="657"/>
                  <a:pt x="344" y="655"/>
                  <a:pt x="345" y="654"/>
                </a:cubicBezTo>
                <a:cubicBezTo>
                  <a:pt x="346" y="653"/>
                  <a:pt x="347" y="653"/>
                  <a:pt x="348" y="652"/>
                </a:cubicBezTo>
                <a:cubicBezTo>
                  <a:pt x="348" y="651"/>
                  <a:pt x="348" y="650"/>
                  <a:pt x="348" y="650"/>
                </a:cubicBezTo>
                <a:cubicBezTo>
                  <a:pt x="348" y="649"/>
                  <a:pt x="349" y="649"/>
                  <a:pt x="349" y="649"/>
                </a:cubicBezTo>
                <a:cubicBezTo>
                  <a:pt x="349" y="648"/>
                  <a:pt x="350" y="648"/>
                  <a:pt x="350" y="647"/>
                </a:cubicBezTo>
                <a:cubicBezTo>
                  <a:pt x="349" y="646"/>
                  <a:pt x="347" y="647"/>
                  <a:pt x="347" y="647"/>
                </a:cubicBezTo>
                <a:cubicBezTo>
                  <a:pt x="346" y="647"/>
                  <a:pt x="345" y="647"/>
                  <a:pt x="344" y="647"/>
                </a:cubicBezTo>
                <a:cubicBezTo>
                  <a:pt x="344" y="646"/>
                  <a:pt x="343" y="646"/>
                  <a:pt x="343" y="645"/>
                </a:cubicBezTo>
                <a:cubicBezTo>
                  <a:pt x="341" y="644"/>
                  <a:pt x="339" y="646"/>
                  <a:pt x="339" y="643"/>
                </a:cubicBezTo>
                <a:cubicBezTo>
                  <a:pt x="339" y="643"/>
                  <a:pt x="339" y="642"/>
                  <a:pt x="339" y="641"/>
                </a:cubicBezTo>
                <a:cubicBezTo>
                  <a:pt x="339" y="640"/>
                  <a:pt x="339" y="639"/>
                  <a:pt x="338" y="639"/>
                </a:cubicBezTo>
                <a:cubicBezTo>
                  <a:pt x="338" y="637"/>
                  <a:pt x="338" y="636"/>
                  <a:pt x="339" y="635"/>
                </a:cubicBezTo>
                <a:close/>
                <a:moveTo>
                  <a:pt x="317" y="680"/>
                </a:moveTo>
                <a:cubicBezTo>
                  <a:pt x="317" y="681"/>
                  <a:pt x="319" y="680"/>
                  <a:pt x="320" y="680"/>
                </a:cubicBezTo>
                <a:cubicBezTo>
                  <a:pt x="320" y="679"/>
                  <a:pt x="321" y="678"/>
                  <a:pt x="321" y="677"/>
                </a:cubicBezTo>
                <a:cubicBezTo>
                  <a:pt x="319" y="677"/>
                  <a:pt x="317" y="679"/>
                  <a:pt x="317" y="680"/>
                </a:cubicBezTo>
                <a:close/>
                <a:moveTo>
                  <a:pt x="346" y="706"/>
                </a:moveTo>
                <a:cubicBezTo>
                  <a:pt x="346" y="704"/>
                  <a:pt x="348" y="702"/>
                  <a:pt x="349" y="700"/>
                </a:cubicBezTo>
                <a:cubicBezTo>
                  <a:pt x="350" y="699"/>
                  <a:pt x="352" y="696"/>
                  <a:pt x="352" y="694"/>
                </a:cubicBezTo>
                <a:cubicBezTo>
                  <a:pt x="350" y="693"/>
                  <a:pt x="349" y="696"/>
                  <a:pt x="347" y="696"/>
                </a:cubicBezTo>
                <a:cubicBezTo>
                  <a:pt x="347" y="697"/>
                  <a:pt x="345" y="697"/>
                  <a:pt x="345" y="698"/>
                </a:cubicBezTo>
                <a:cubicBezTo>
                  <a:pt x="344" y="699"/>
                  <a:pt x="346" y="699"/>
                  <a:pt x="345" y="700"/>
                </a:cubicBezTo>
                <a:cubicBezTo>
                  <a:pt x="344" y="701"/>
                  <a:pt x="340" y="700"/>
                  <a:pt x="340" y="703"/>
                </a:cubicBezTo>
                <a:cubicBezTo>
                  <a:pt x="340" y="704"/>
                  <a:pt x="342" y="704"/>
                  <a:pt x="342" y="705"/>
                </a:cubicBezTo>
                <a:cubicBezTo>
                  <a:pt x="344" y="706"/>
                  <a:pt x="344" y="709"/>
                  <a:pt x="346" y="706"/>
                </a:cubicBezTo>
                <a:close/>
                <a:moveTo>
                  <a:pt x="326" y="673"/>
                </a:moveTo>
                <a:cubicBezTo>
                  <a:pt x="326" y="673"/>
                  <a:pt x="323" y="676"/>
                  <a:pt x="324" y="676"/>
                </a:cubicBezTo>
                <a:cubicBezTo>
                  <a:pt x="326" y="676"/>
                  <a:pt x="328" y="674"/>
                  <a:pt x="329" y="673"/>
                </a:cubicBezTo>
                <a:cubicBezTo>
                  <a:pt x="329" y="672"/>
                  <a:pt x="330" y="671"/>
                  <a:pt x="328" y="671"/>
                </a:cubicBezTo>
                <a:cubicBezTo>
                  <a:pt x="328" y="671"/>
                  <a:pt x="327" y="672"/>
                  <a:pt x="326" y="673"/>
                </a:cubicBezTo>
                <a:close/>
                <a:moveTo>
                  <a:pt x="306" y="637"/>
                </a:moveTo>
                <a:cubicBezTo>
                  <a:pt x="306" y="637"/>
                  <a:pt x="304" y="637"/>
                  <a:pt x="303" y="637"/>
                </a:cubicBezTo>
                <a:cubicBezTo>
                  <a:pt x="302" y="637"/>
                  <a:pt x="300" y="637"/>
                  <a:pt x="301" y="638"/>
                </a:cubicBezTo>
                <a:cubicBezTo>
                  <a:pt x="302" y="639"/>
                  <a:pt x="303" y="639"/>
                  <a:pt x="304" y="639"/>
                </a:cubicBezTo>
                <a:cubicBezTo>
                  <a:pt x="304" y="640"/>
                  <a:pt x="305" y="641"/>
                  <a:pt x="306" y="641"/>
                </a:cubicBezTo>
                <a:cubicBezTo>
                  <a:pt x="307" y="640"/>
                  <a:pt x="305" y="639"/>
                  <a:pt x="305" y="639"/>
                </a:cubicBezTo>
                <a:cubicBezTo>
                  <a:pt x="305" y="639"/>
                  <a:pt x="308" y="639"/>
                  <a:pt x="306" y="637"/>
                </a:cubicBezTo>
                <a:close/>
                <a:moveTo>
                  <a:pt x="299" y="632"/>
                </a:moveTo>
                <a:cubicBezTo>
                  <a:pt x="300" y="633"/>
                  <a:pt x="302" y="632"/>
                  <a:pt x="303" y="633"/>
                </a:cubicBezTo>
                <a:cubicBezTo>
                  <a:pt x="304" y="633"/>
                  <a:pt x="303" y="634"/>
                  <a:pt x="304" y="635"/>
                </a:cubicBezTo>
                <a:cubicBezTo>
                  <a:pt x="305" y="636"/>
                  <a:pt x="305" y="634"/>
                  <a:pt x="307" y="635"/>
                </a:cubicBezTo>
                <a:cubicBezTo>
                  <a:pt x="307" y="635"/>
                  <a:pt x="308" y="637"/>
                  <a:pt x="309" y="636"/>
                </a:cubicBezTo>
                <a:cubicBezTo>
                  <a:pt x="310" y="635"/>
                  <a:pt x="308" y="634"/>
                  <a:pt x="309" y="633"/>
                </a:cubicBezTo>
                <a:cubicBezTo>
                  <a:pt x="309" y="632"/>
                  <a:pt x="310" y="631"/>
                  <a:pt x="311" y="631"/>
                </a:cubicBezTo>
                <a:cubicBezTo>
                  <a:pt x="311" y="629"/>
                  <a:pt x="308" y="629"/>
                  <a:pt x="306" y="629"/>
                </a:cubicBezTo>
                <a:cubicBezTo>
                  <a:pt x="305" y="629"/>
                  <a:pt x="303" y="630"/>
                  <a:pt x="301" y="630"/>
                </a:cubicBezTo>
                <a:cubicBezTo>
                  <a:pt x="300" y="630"/>
                  <a:pt x="299" y="630"/>
                  <a:pt x="298" y="631"/>
                </a:cubicBezTo>
                <a:cubicBezTo>
                  <a:pt x="297" y="632"/>
                  <a:pt x="299" y="632"/>
                  <a:pt x="299" y="632"/>
                </a:cubicBezTo>
                <a:close/>
                <a:moveTo>
                  <a:pt x="219" y="856"/>
                </a:moveTo>
                <a:cubicBezTo>
                  <a:pt x="221" y="856"/>
                  <a:pt x="223" y="858"/>
                  <a:pt x="226" y="857"/>
                </a:cubicBezTo>
                <a:cubicBezTo>
                  <a:pt x="227" y="857"/>
                  <a:pt x="227" y="856"/>
                  <a:pt x="228" y="855"/>
                </a:cubicBezTo>
                <a:cubicBezTo>
                  <a:pt x="229" y="855"/>
                  <a:pt x="230" y="855"/>
                  <a:pt x="231" y="855"/>
                </a:cubicBezTo>
                <a:cubicBezTo>
                  <a:pt x="231" y="856"/>
                  <a:pt x="230" y="856"/>
                  <a:pt x="229" y="856"/>
                </a:cubicBezTo>
                <a:cubicBezTo>
                  <a:pt x="228" y="857"/>
                  <a:pt x="228" y="858"/>
                  <a:pt x="227" y="858"/>
                </a:cubicBezTo>
                <a:cubicBezTo>
                  <a:pt x="225" y="860"/>
                  <a:pt x="223" y="860"/>
                  <a:pt x="221" y="860"/>
                </a:cubicBezTo>
                <a:cubicBezTo>
                  <a:pt x="219" y="861"/>
                  <a:pt x="218" y="861"/>
                  <a:pt x="217" y="864"/>
                </a:cubicBezTo>
                <a:cubicBezTo>
                  <a:pt x="216" y="865"/>
                  <a:pt x="216" y="865"/>
                  <a:pt x="215" y="866"/>
                </a:cubicBezTo>
                <a:cubicBezTo>
                  <a:pt x="214" y="866"/>
                  <a:pt x="214" y="867"/>
                  <a:pt x="214" y="868"/>
                </a:cubicBezTo>
                <a:cubicBezTo>
                  <a:pt x="216" y="870"/>
                  <a:pt x="218" y="866"/>
                  <a:pt x="220" y="867"/>
                </a:cubicBezTo>
                <a:cubicBezTo>
                  <a:pt x="222" y="867"/>
                  <a:pt x="221" y="868"/>
                  <a:pt x="221" y="869"/>
                </a:cubicBezTo>
                <a:cubicBezTo>
                  <a:pt x="221" y="870"/>
                  <a:pt x="222" y="871"/>
                  <a:pt x="223" y="871"/>
                </a:cubicBezTo>
                <a:cubicBezTo>
                  <a:pt x="224" y="871"/>
                  <a:pt x="225" y="870"/>
                  <a:pt x="226" y="870"/>
                </a:cubicBezTo>
                <a:cubicBezTo>
                  <a:pt x="227" y="869"/>
                  <a:pt x="228" y="869"/>
                  <a:pt x="230" y="869"/>
                </a:cubicBezTo>
                <a:cubicBezTo>
                  <a:pt x="232" y="869"/>
                  <a:pt x="234" y="867"/>
                  <a:pt x="237" y="868"/>
                </a:cubicBezTo>
                <a:cubicBezTo>
                  <a:pt x="237" y="869"/>
                  <a:pt x="235" y="868"/>
                  <a:pt x="235" y="869"/>
                </a:cubicBezTo>
                <a:cubicBezTo>
                  <a:pt x="234" y="869"/>
                  <a:pt x="233" y="869"/>
                  <a:pt x="232" y="870"/>
                </a:cubicBezTo>
                <a:cubicBezTo>
                  <a:pt x="232" y="871"/>
                  <a:pt x="231" y="871"/>
                  <a:pt x="230" y="872"/>
                </a:cubicBezTo>
                <a:cubicBezTo>
                  <a:pt x="229" y="872"/>
                  <a:pt x="228" y="872"/>
                  <a:pt x="227" y="872"/>
                </a:cubicBezTo>
                <a:cubicBezTo>
                  <a:pt x="225" y="873"/>
                  <a:pt x="225" y="876"/>
                  <a:pt x="223" y="877"/>
                </a:cubicBezTo>
                <a:cubicBezTo>
                  <a:pt x="222" y="877"/>
                  <a:pt x="221" y="877"/>
                  <a:pt x="220" y="877"/>
                </a:cubicBezTo>
                <a:cubicBezTo>
                  <a:pt x="219" y="879"/>
                  <a:pt x="220" y="879"/>
                  <a:pt x="221" y="879"/>
                </a:cubicBezTo>
                <a:cubicBezTo>
                  <a:pt x="223" y="878"/>
                  <a:pt x="226" y="877"/>
                  <a:pt x="228" y="878"/>
                </a:cubicBezTo>
                <a:cubicBezTo>
                  <a:pt x="230" y="878"/>
                  <a:pt x="232" y="877"/>
                  <a:pt x="234" y="877"/>
                </a:cubicBezTo>
                <a:cubicBezTo>
                  <a:pt x="235" y="877"/>
                  <a:pt x="236" y="876"/>
                  <a:pt x="237" y="876"/>
                </a:cubicBezTo>
                <a:cubicBezTo>
                  <a:pt x="237" y="875"/>
                  <a:pt x="238" y="874"/>
                  <a:pt x="238" y="875"/>
                </a:cubicBezTo>
                <a:cubicBezTo>
                  <a:pt x="239" y="875"/>
                  <a:pt x="238" y="876"/>
                  <a:pt x="237" y="876"/>
                </a:cubicBezTo>
                <a:cubicBezTo>
                  <a:pt x="236" y="877"/>
                  <a:pt x="234" y="878"/>
                  <a:pt x="232" y="878"/>
                </a:cubicBezTo>
                <a:cubicBezTo>
                  <a:pt x="232" y="879"/>
                  <a:pt x="227" y="881"/>
                  <a:pt x="230" y="882"/>
                </a:cubicBezTo>
                <a:cubicBezTo>
                  <a:pt x="232" y="882"/>
                  <a:pt x="233" y="878"/>
                  <a:pt x="235" y="880"/>
                </a:cubicBezTo>
                <a:cubicBezTo>
                  <a:pt x="234" y="881"/>
                  <a:pt x="232" y="881"/>
                  <a:pt x="230" y="882"/>
                </a:cubicBezTo>
                <a:cubicBezTo>
                  <a:pt x="227" y="884"/>
                  <a:pt x="231" y="884"/>
                  <a:pt x="232" y="885"/>
                </a:cubicBezTo>
                <a:cubicBezTo>
                  <a:pt x="234" y="885"/>
                  <a:pt x="236" y="885"/>
                  <a:pt x="238" y="883"/>
                </a:cubicBezTo>
                <a:cubicBezTo>
                  <a:pt x="239" y="882"/>
                  <a:pt x="239" y="882"/>
                  <a:pt x="240" y="882"/>
                </a:cubicBezTo>
                <a:cubicBezTo>
                  <a:pt x="241" y="883"/>
                  <a:pt x="241" y="884"/>
                  <a:pt x="242" y="884"/>
                </a:cubicBezTo>
                <a:cubicBezTo>
                  <a:pt x="244" y="885"/>
                  <a:pt x="246" y="882"/>
                  <a:pt x="248" y="882"/>
                </a:cubicBezTo>
                <a:cubicBezTo>
                  <a:pt x="249" y="882"/>
                  <a:pt x="249" y="882"/>
                  <a:pt x="250" y="883"/>
                </a:cubicBezTo>
                <a:cubicBezTo>
                  <a:pt x="252" y="883"/>
                  <a:pt x="252" y="882"/>
                  <a:pt x="254" y="882"/>
                </a:cubicBezTo>
                <a:cubicBezTo>
                  <a:pt x="257" y="880"/>
                  <a:pt x="262" y="880"/>
                  <a:pt x="266" y="878"/>
                </a:cubicBezTo>
                <a:cubicBezTo>
                  <a:pt x="267" y="877"/>
                  <a:pt x="268" y="876"/>
                  <a:pt x="270" y="875"/>
                </a:cubicBezTo>
                <a:cubicBezTo>
                  <a:pt x="272" y="874"/>
                  <a:pt x="273" y="872"/>
                  <a:pt x="271" y="870"/>
                </a:cubicBezTo>
                <a:cubicBezTo>
                  <a:pt x="272" y="869"/>
                  <a:pt x="274" y="869"/>
                  <a:pt x="275" y="870"/>
                </a:cubicBezTo>
                <a:cubicBezTo>
                  <a:pt x="274" y="871"/>
                  <a:pt x="273" y="871"/>
                  <a:pt x="274" y="872"/>
                </a:cubicBezTo>
                <a:cubicBezTo>
                  <a:pt x="275" y="873"/>
                  <a:pt x="277" y="873"/>
                  <a:pt x="277" y="872"/>
                </a:cubicBezTo>
                <a:cubicBezTo>
                  <a:pt x="279" y="872"/>
                  <a:pt x="280" y="870"/>
                  <a:pt x="281" y="869"/>
                </a:cubicBezTo>
                <a:cubicBezTo>
                  <a:pt x="282" y="869"/>
                  <a:pt x="283" y="868"/>
                  <a:pt x="284" y="868"/>
                </a:cubicBezTo>
                <a:cubicBezTo>
                  <a:pt x="284" y="867"/>
                  <a:pt x="285" y="866"/>
                  <a:pt x="285" y="866"/>
                </a:cubicBezTo>
                <a:cubicBezTo>
                  <a:pt x="286" y="865"/>
                  <a:pt x="287" y="865"/>
                  <a:pt x="288" y="864"/>
                </a:cubicBezTo>
                <a:cubicBezTo>
                  <a:pt x="289" y="864"/>
                  <a:pt x="290" y="865"/>
                  <a:pt x="291" y="864"/>
                </a:cubicBezTo>
                <a:cubicBezTo>
                  <a:pt x="292" y="863"/>
                  <a:pt x="291" y="862"/>
                  <a:pt x="293" y="861"/>
                </a:cubicBezTo>
                <a:cubicBezTo>
                  <a:pt x="294" y="861"/>
                  <a:pt x="295" y="861"/>
                  <a:pt x="296" y="860"/>
                </a:cubicBezTo>
                <a:cubicBezTo>
                  <a:pt x="298" y="859"/>
                  <a:pt x="300" y="859"/>
                  <a:pt x="302" y="859"/>
                </a:cubicBezTo>
                <a:cubicBezTo>
                  <a:pt x="304" y="860"/>
                  <a:pt x="306" y="857"/>
                  <a:pt x="308" y="858"/>
                </a:cubicBezTo>
                <a:cubicBezTo>
                  <a:pt x="309" y="859"/>
                  <a:pt x="309" y="860"/>
                  <a:pt x="310" y="859"/>
                </a:cubicBezTo>
                <a:cubicBezTo>
                  <a:pt x="311" y="858"/>
                  <a:pt x="311" y="857"/>
                  <a:pt x="312" y="857"/>
                </a:cubicBezTo>
                <a:cubicBezTo>
                  <a:pt x="313" y="855"/>
                  <a:pt x="314" y="855"/>
                  <a:pt x="316" y="856"/>
                </a:cubicBezTo>
                <a:cubicBezTo>
                  <a:pt x="318" y="857"/>
                  <a:pt x="318" y="854"/>
                  <a:pt x="320" y="853"/>
                </a:cubicBezTo>
                <a:cubicBezTo>
                  <a:pt x="321" y="852"/>
                  <a:pt x="322" y="852"/>
                  <a:pt x="323" y="852"/>
                </a:cubicBezTo>
                <a:cubicBezTo>
                  <a:pt x="324" y="853"/>
                  <a:pt x="324" y="854"/>
                  <a:pt x="324" y="855"/>
                </a:cubicBezTo>
                <a:cubicBezTo>
                  <a:pt x="325" y="856"/>
                  <a:pt x="326" y="856"/>
                  <a:pt x="327" y="856"/>
                </a:cubicBezTo>
                <a:cubicBezTo>
                  <a:pt x="328" y="855"/>
                  <a:pt x="328" y="855"/>
                  <a:pt x="330" y="856"/>
                </a:cubicBezTo>
                <a:cubicBezTo>
                  <a:pt x="333" y="857"/>
                  <a:pt x="331" y="854"/>
                  <a:pt x="330" y="853"/>
                </a:cubicBezTo>
                <a:cubicBezTo>
                  <a:pt x="329" y="851"/>
                  <a:pt x="330" y="850"/>
                  <a:pt x="332" y="848"/>
                </a:cubicBezTo>
                <a:cubicBezTo>
                  <a:pt x="334" y="847"/>
                  <a:pt x="334" y="845"/>
                  <a:pt x="334" y="843"/>
                </a:cubicBezTo>
                <a:cubicBezTo>
                  <a:pt x="334" y="840"/>
                  <a:pt x="337" y="839"/>
                  <a:pt x="337" y="837"/>
                </a:cubicBezTo>
                <a:cubicBezTo>
                  <a:pt x="338" y="835"/>
                  <a:pt x="338" y="833"/>
                  <a:pt x="339" y="831"/>
                </a:cubicBezTo>
                <a:cubicBezTo>
                  <a:pt x="340" y="829"/>
                  <a:pt x="341" y="828"/>
                  <a:pt x="342" y="826"/>
                </a:cubicBezTo>
                <a:cubicBezTo>
                  <a:pt x="342" y="825"/>
                  <a:pt x="342" y="823"/>
                  <a:pt x="342" y="821"/>
                </a:cubicBezTo>
                <a:cubicBezTo>
                  <a:pt x="342" y="820"/>
                  <a:pt x="341" y="819"/>
                  <a:pt x="340" y="818"/>
                </a:cubicBezTo>
                <a:cubicBezTo>
                  <a:pt x="340" y="817"/>
                  <a:pt x="340" y="815"/>
                  <a:pt x="340" y="814"/>
                </a:cubicBezTo>
                <a:cubicBezTo>
                  <a:pt x="339" y="813"/>
                  <a:pt x="338" y="812"/>
                  <a:pt x="338" y="811"/>
                </a:cubicBezTo>
                <a:cubicBezTo>
                  <a:pt x="338" y="809"/>
                  <a:pt x="339" y="810"/>
                  <a:pt x="340" y="810"/>
                </a:cubicBezTo>
                <a:cubicBezTo>
                  <a:pt x="341" y="809"/>
                  <a:pt x="341" y="806"/>
                  <a:pt x="341" y="804"/>
                </a:cubicBezTo>
                <a:cubicBezTo>
                  <a:pt x="341" y="802"/>
                  <a:pt x="340" y="801"/>
                  <a:pt x="338" y="799"/>
                </a:cubicBezTo>
                <a:cubicBezTo>
                  <a:pt x="338" y="798"/>
                  <a:pt x="338" y="797"/>
                  <a:pt x="337" y="796"/>
                </a:cubicBezTo>
                <a:cubicBezTo>
                  <a:pt x="336" y="795"/>
                  <a:pt x="335" y="794"/>
                  <a:pt x="334" y="791"/>
                </a:cubicBezTo>
                <a:cubicBezTo>
                  <a:pt x="334" y="791"/>
                  <a:pt x="334" y="790"/>
                  <a:pt x="334" y="789"/>
                </a:cubicBezTo>
                <a:cubicBezTo>
                  <a:pt x="333" y="788"/>
                  <a:pt x="332" y="788"/>
                  <a:pt x="332" y="787"/>
                </a:cubicBezTo>
                <a:cubicBezTo>
                  <a:pt x="331" y="784"/>
                  <a:pt x="333" y="783"/>
                  <a:pt x="335" y="783"/>
                </a:cubicBezTo>
                <a:cubicBezTo>
                  <a:pt x="338" y="784"/>
                  <a:pt x="339" y="784"/>
                  <a:pt x="340" y="781"/>
                </a:cubicBezTo>
                <a:cubicBezTo>
                  <a:pt x="342" y="779"/>
                  <a:pt x="343" y="778"/>
                  <a:pt x="345" y="776"/>
                </a:cubicBezTo>
                <a:cubicBezTo>
                  <a:pt x="347" y="775"/>
                  <a:pt x="349" y="774"/>
                  <a:pt x="351" y="773"/>
                </a:cubicBezTo>
                <a:cubicBezTo>
                  <a:pt x="352" y="773"/>
                  <a:pt x="354" y="772"/>
                  <a:pt x="355" y="771"/>
                </a:cubicBezTo>
                <a:cubicBezTo>
                  <a:pt x="356" y="770"/>
                  <a:pt x="356" y="770"/>
                  <a:pt x="355" y="769"/>
                </a:cubicBezTo>
                <a:cubicBezTo>
                  <a:pt x="354" y="768"/>
                  <a:pt x="354" y="769"/>
                  <a:pt x="353" y="769"/>
                </a:cubicBezTo>
                <a:cubicBezTo>
                  <a:pt x="352" y="769"/>
                  <a:pt x="351" y="768"/>
                  <a:pt x="352" y="767"/>
                </a:cubicBezTo>
                <a:cubicBezTo>
                  <a:pt x="352" y="766"/>
                  <a:pt x="353" y="766"/>
                  <a:pt x="353" y="765"/>
                </a:cubicBezTo>
                <a:cubicBezTo>
                  <a:pt x="354" y="764"/>
                  <a:pt x="351" y="761"/>
                  <a:pt x="353" y="760"/>
                </a:cubicBezTo>
                <a:cubicBezTo>
                  <a:pt x="354" y="760"/>
                  <a:pt x="354" y="762"/>
                  <a:pt x="354" y="763"/>
                </a:cubicBezTo>
                <a:cubicBezTo>
                  <a:pt x="354" y="763"/>
                  <a:pt x="354" y="764"/>
                  <a:pt x="355" y="764"/>
                </a:cubicBezTo>
                <a:cubicBezTo>
                  <a:pt x="355" y="765"/>
                  <a:pt x="355" y="765"/>
                  <a:pt x="356" y="765"/>
                </a:cubicBezTo>
                <a:cubicBezTo>
                  <a:pt x="356" y="766"/>
                  <a:pt x="355" y="768"/>
                  <a:pt x="356" y="769"/>
                </a:cubicBezTo>
                <a:cubicBezTo>
                  <a:pt x="357" y="769"/>
                  <a:pt x="358" y="768"/>
                  <a:pt x="358" y="767"/>
                </a:cubicBezTo>
                <a:cubicBezTo>
                  <a:pt x="358" y="766"/>
                  <a:pt x="358" y="765"/>
                  <a:pt x="358" y="764"/>
                </a:cubicBezTo>
                <a:cubicBezTo>
                  <a:pt x="358" y="763"/>
                  <a:pt x="358" y="762"/>
                  <a:pt x="358" y="761"/>
                </a:cubicBezTo>
                <a:cubicBezTo>
                  <a:pt x="357" y="760"/>
                  <a:pt x="357" y="759"/>
                  <a:pt x="357" y="758"/>
                </a:cubicBezTo>
                <a:cubicBezTo>
                  <a:pt x="356" y="757"/>
                  <a:pt x="357" y="756"/>
                  <a:pt x="357" y="755"/>
                </a:cubicBezTo>
                <a:cubicBezTo>
                  <a:pt x="355" y="752"/>
                  <a:pt x="354" y="754"/>
                  <a:pt x="352" y="755"/>
                </a:cubicBezTo>
                <a:cubicBezTo>
                  <a:pt x="352" y="756"/>
                  <a:pt x="348" y="757"/>
                  <a:pt x="347" y="757"/>
                </a:cubicBezTo>
                <a:cubicBezTo>
                  <a:pt x="346" y="756"/>
                  <a:pt x="347" y="754"/>
                  <a:pt x="347" y="754"/>
                </a:cubicBezTo>
                <a:cubicBezTo>
                  <a:pt x="348" y="753"/>
                  <a:pt x="349" y="753"/>
                  <a:pt x="350" y="753"/>
                </a:cubicBezTo>
                <a:cubicBezTo>
                  <a:pt x="350" y="752"/>
                  <a:pt x="351" y="751"/>
                  <a:pt x="351" y="751"/>
                </a:cubicBezTo>
                <a:cubicBezTo>
                  <a:pt x="353" y="750"/>
                  <a:pt x="353" y="751"/>
                  <a:pt x="353" y="749"/>
                </a:cubicBezTo>
                <a:cubicBezTo>
                  <a:pt x="353" y="749"/>
                  <a:pt x="353" y="748"/>
                  <a:pt x="353" y="748"/>
                </a:cubicBezTo>
                <a:cubicBezTo>
                  <a:pt x="352" y="747"/>
                  <a:pt x="352" y="748"/>
                  <a:pt x="352" y="748"/>
                </a:cubicBezTo>
                <a:cubicBezTo>
                  <a:pt x="351" y="749"/>
                  <a:pt x="350" y="747"/>
                  <a:pt x="350" y="747"/>
                </a:cubicBezTo>
                <a:cubicBezTo>
                  <a:pt x="349" y="746"/>
                  <a:pt x="348" y="745"/>
                  <a:pt x="347" y="744"/>
                </a:cubicBezTo>
                <a:cubicBezTo>
                  <a:pt x="346" y="742"/>
                  <a:pt x="346" y="741"/>
                  <a:pt x="344" y="740"/>
                </a:cubicBezTo>
                <a:cubicBezTo>
                  <a:pt x="343" y="739"/>
                  <a:pt x="343" y="739"/>
                  <a:pt x="342" y="738"/>
                </a:cubicBezTo>
                <a:cubicBezTo>
                  <a:pt x="342" y="737"/>
                  <a:pt x="342" y="736"/>
                  <a:pt x="341" y="735"/>
                </a:cubicBezTo>
                <a:cubicBezTo>
                  <a:pt x="341" y="734"/>
                  <a:pt x="340" y="733"/>
                  <a:pt x="339" y="733"/>
                </a:cubicBezTo>
                <a:cubicBezTo>
                  <a:pt x="338" y="732"/>
                  <a:pt x="337" y="732"/>
                  <a:pt x="336" y="731"/>
                </a:cubicBezTo>
                <a:cubicBezTo>
                  <a:pt x="334" y="731"/>
                  <a:pt x="332" y="731"/>
                  <a:pt x="331" y="731"/>
                </a:cubicBezTo>
                <a:cubicBezTo>
                  <a:pt x="329" y="731"/>
                  <a:pt x="327" y="730"/>
                  <a:pt x="325" y="732"/>
                </a:cubicBezTo>
                <a:cubicBezTo>
                  <a:pt x="324" y="732"/>
                  <a:pt x="323" y="733"/>
                  <a:pt x="322" y="732"/>
                </a:cubicBezTo>
                <a:cubicBezTo>
                  <a:pt x="321" y="731"/>
                  <a:pt x="321" y="730"/>
                  <a:pt x="319" y="732"/>
                </a:cubicBezTo>
                <a:cubicBezTo>
                  <a:pt x="319" y="732"/>
                  <a:pt x="319" y="734"/>
                  <a:pt x="318" y="734"/>
                </a:cubicBezTo>
                <a:cubicBezTo>
                  <a:pt x="317" y="735"/>
                  <a:pt x="316" y="734"/>
                  <a:pt x="315" y="735"/>
                </a:cubicBezTo>
                <a:cubicBezTo>
                  <a:pt x="313" y="736"/>
                  <a:pt x="312" y="738"/>
                  <a:pt x="310" y="738"/>
                </a:cubicBezTo>
                <a:cubicBezTo>
                  <a:pt x="308" y="739"/>
                  <a:pt x="307" y="739"/>
                  <a:pt x="308" y="737"/>
                </a:cubicBezTo>
                <a:cubicBezTo>
                  <a:pt x="309" y="737"/>
                  <a:pt x="310" y="736"/>
                  <a:pt x="310" y="735"/>
                </a:cubicBezTo>
                <a:cubicBezTo>
                  <a:pt x="311" y="734"/>
                  <a:pt x="311" y="734"/>
                  <a:pt x="313" y="734"/>
                </a:cubicBezTo>
                <a:cubicBezTo>
                  <a:pt x="314" y="733"/>
                  <a:pt x="315" y="733"/>
                  <a:pt x="315" y="732"/>
                </a:cubicBezTo>
                <a:cubicBezTo>
                  <a:pt x="316" y="731"/>
                  <a:pt x="312" y="730"/>
                  <a:pt x="312" y="729"/>
                </a:cubicBezTo>
                <a:cubicBezTo>
                  <a:pt x="311" y="728"/>
                  <a:pt x="310" y="727"/>
                  <a:pt x="309" y="727"/>
                </a:cubicBezTo>
                <a:cubicBezTo>
                  <a:pt x="308" y="727"/>
                  <a:pt x="306" y="727"/>
                  <a:pt x="306" y="726"/>
                </a:cubicBezTo>
                <a:cubicBezTo>
                  <a:pt x="305" y="726"/>
                  <a:pt x="305" y="725"/>
                  <a:pt x="304" y="724"/>
                </a:cubicBezTo>
                <a:cubicBezTo>
                  <a:pt x="303" y="724"/>
                  <a:pt x="302" y="725"/>
                  <a:pt x="302" y="726"/>
                </a:cubicBezTo>
                <a:cubicBezTo>
                  <a:pt x="302" y="727"/>
                  <a:pt x="306" y="728"/>
                  <a:pt x="303" y="729"/>
                </a:cubicBezTo>
                <a:cubicBezTo>
                  <a:pt x="302" y="730"/>
                  <a:pt x="298" y="727"/>
                  <a:pt x="299" y="730"/>
                </a:cubicBezTo>
                <a:cubicBezTo>
                  <a:pt x="299" y="730"/>
                  <a:pt x="299" y="730"/>
                  <a:pt x="299" y="731"/>
                </a:cubicBezTo>
                <a:cubicBezTo>
                  <a:pt x="300" y="731"/>
                  <a:pt x="299" y="732"/>
                  <a:pt x="299" y="732"/>
                </a:cubicBezTo>
                <a:cubicBezTo>
                  <a:pt x="299" y="734"/>
                  <a:pt x="299" y="734"/>
                  <a:pt x="300" y="735"/>
                </a:cubicBezTo>
                <a:cubicBezTo>
                  <a:pt x="300" y="737"/>
                  <a:pt x="299" y="740"/>
                  <a:pt x="297" y="739"/>
                </a:cubicBezTo>
                <a:cubicBezTo>
                  <a:pt x="296" y="739"/>
                  <a:pt x="296" y="737"/>
                  <a:pt x="296" y="736"/>
                </a:cubicBezTo>
                <a:cubicBezTo>
                  <a:pt x="296" y="735"/>
                  <a:pt x="297" y="735"/>
                  <a:pt x="298" y="733"/>
                </a:cubicBezTo>
                <a:cubicBezTo>
                  <a:pt x="298" y="732"/>
                  <a:pt x="298" y="732"/>
                  <a:pt x="297" y="731"/>
                </a:cubicBezTo>
                <a:cubicBezTo>
                  <a:pt x="295" y="731"/>
                  <a:pt x="295" y="731"/>
                  <a:pt x="294" y="730"/>
                </a:cubicBezTo>
                <a:cubicBezTo>
                  <a:pt x="294" y="729"/>
                  <a:pt x="294" y="728"/>
                  <a:pt x="292" y="729"/>
                </a:cubicBezTo>
                <a:cubicBezTo>
                  <a:pt x="291" y="729"/>
                  <a:pt x="291" y="731"/>
                  <a:pt x="292" y="732"/>
                </a:cubicBezTo>
                <a:cubicBezTo>
                  <a:pt x="292" y="733"/>
                  <a:pt x="293" y="733"/>
                  <a:pt x="293" y="733"/>
                </a:cubicBezTo>
                <a:cubicBezTo>
                  <a:pt x="294" y="734"/>
                  <a:pt x="292" y="736"/>
                  <a:pt x="291" y="735"/>
                </a:cubicBezTo>
                <a:cubicBezTo>
                  <a:pt x="291" y="735"/>
                  <a:pt x="291" y="734"/>
                  <a:pt x="291" y="734"/>
                </a:cubicBezTo>
                <a:cubicBezTo>
                  <a:pt x="291" y="734"/>
                  <a:pt x="290" y="733"/>
                  <a:pt x="290" y="733"/>
                </a:cubicBezTo>
                <a:cubicBezTo>
                  <a:pt x="290" y="732"/>
                  <a:pt x="290" y="731"/>
                  <a:pt x="289" y="731"/>
                </a:cubicBezTo>
                <a:cubicBezTo>
                  <a:pt x="288" y="732"/>
                  <a:pt x="287" y="734"/>
                  <a:pt x="285" y="734"/>
                </a:cubicBezTo>
                <a:cubicBezTo>
                  <a:pt x="285" y="732"/>
                  <a:pt x="286" y="732"/>
                  <a:pt x="284" y="732"/>
                </a:cubicBezTo>
                <a:cubicBezTo>
                  <a:pt x="283" y="732"/>
                  <a:pt x="282" y="732"/>
                  <a:pt x="281" y="733"/>
                </a:cubicBezTo>
                <a:cubicBezTo>
                  <a:pt x="279" y="734"/>
                  <a:pt x="278" y="735"/>
                  <a:pt x="276" y="735"/>
                </a:cubicBezTo>
                <a:cubicBezTo>
                  <a:pt x="274" y="736"/>
                  <a:pt x="273" y="737"/>
                  <a:pt x="272" y="738"/>
                </a:cubicBezTo>
                <a:cubicBezTo>
                  <a:pt x="272" y="739"/>
                  <a:pt x="272" y="740"/>
                  <a:pt x="271" y="741"/>
                </a:cubicBezTo>
                <a:cubicBezTo>
                  <a:pt x="271" y="742"/>
                  <a:pt x="270" y="742"/>
                  <a:pt x="269" y="743"/>
                </a:cubicBezTo>
                <a:cubicBezTo>
                  <a:pt x="266" y="744"/>
                  <a:pt x="268" y="745"/>
                  <a:pt x="269" y="747"/>
                </a:cubicBezTo>
                <a:cubicBezTo>
                  <a:pt x="270" y="748"/>
                  <a:pt x="270" y="749"/>
                  <a:pt x="269" y="749"/>
                </a:cubicBezTo>
                <a:cubicBezTo>
                  <a:pt x="268" y="750"/>
                  <a:pt x="267" y="749"/>
                  <a:pt x="266" y="749"/>
                </a:cubicBezTo>
                <a:cubicBezTo>
                  <a:pt x="265" y="749"/>
                  <a:pt x="265" y="750"/>
                  <a:pt x="263" y="750"/>
                </a:cubicBezTo>
                <a:cubicBezTo>
                  <a:pt x="262" y="751"/>
                  <a:pt x="261" y="751"/>
                  <a:pt x="261" y="751"/>
                </a:cubicBezTo>
                <a:cubicBezTo>
                  <a:pt x="260" y="752"/>
                  <a:pt x="259" y="754"/>
                  <a:pt x="260" y="754"/>
                </a:cubicBezTo>
                <a:cubicBezTo>
                  <a:pt x="261" y="755"/>
                  <a:pt x="263" y="754"/>
                  <a:pt x="264" y="754"/>
                </a:cubicBezTo>
                <a:cubicBezTo>
                  <a:pt x="265" y="754"/>
                  <a:pt x="266" y="754"/>
                  <a:pt x="267" y="755"/>
                </a:cubicBezTo>
                <a:cubicBezTo>
                  <a:pt x="267" y="756"/>
                  <a:pt x="268" y="756"/>
                  <a:pt x="269" y="757"/>
                </a:cubicBezTo>
                <a:cubicBezTo>
                  <a:pt x="271" y="758"/>
                  <a:pt x="273" y="756"/>
                  <a:pt x="275" y="756"/>
                </a:cubicBezTo>
                <a:cubicBezTo>
                  <a:pt x="276" y="756"/>
                  <a:pt x="277" y="756"/>
                  <a:pt x="278" y="757"/>
                </a:cubicBezTo>
                <a:cubicBezTo>
                  <a:pt x="278" y="758"/>
                  <a:pt x="277" y="759"/>
                  <a:pt x="277" y="760"/>
                </a:cubicBezTo>
                <a:cubicBezTo>
                  <a:pt x="275" y="761"/>
                  <a:pt x="273" y="761"/>
                  <a:pt x="273" y="763"/>
                </a:cubicBezTo>
                <a:cubicBezTo>
                  <a:pt x="272" y="764"/>
                  <a:pt x="272" y="765"/>
                  <a:pt x="271" y="766"/>
                </a:cubicBezTo>
                <a:cubicBezTo>
                  <a:pt x="270" y="766"/>
                  <a:pt x="269" y="767"/>
                  <a:pt x="269" y="767"/>
                </a:cubicBezTo>
                <a:cubicBezTo>
                  <a:pt x="267" y="770"/>
                  <a:pt x="272" y="770"/>
                  <a:pt x="271" y="772"/>
                </a:cubicBezTo>
                <a:cubicBezTo>
                  <a:pt x="270" y="772"/>
                  <a:pt x="269" y="772"/>
                  <a:pt x="269" y="772"/>
                </a:cubicBezTo>
                <a:cubicBezTo>
                  <a:pt x="269" y="773"/>
                  <a:pt x="269" y="774"/>
                  <a:pt x="269" y="775"/>
                </a:cubicBezTo>
                <a:cubicBezTo>
                  <a:pt x="267" y="776"/>
                  <a:pt x="267" y="774"/>
                  <a:pt x="267" y="773"/>
                </a:cubicBezTo>
                <a:cubicBezTo>
                  <a:pt x="266" y="772"/>
                  <a:pt x="265" y="772"/>
                  <a:pt x="263" y="772"/>
                </a:cubicBezTo>
                <a:cubicBezTo>
                  <a:pt x="262" y="771"/>
                  <a:pt x="261" y="770"/>
                  <a:pt x="260" y="770"/>
                </a:cubicBezTo>
                <a:cubicBezTo>
                  <a:pt x="258" y="770"/>
                  <a:pt x="257" y="771"/>
                  <a:pt x="256" y="771"/>
                </a:cubicBezTo>
                <a:cubicBezTo>
                  <a:pt x="255" y="771"/>
                  <a:pt x="253" y="770"/>
                  <a:pt x="253" y="771"/>
                </a:cubicBezTo>
                <a:cubicBezTo>
                  <a:pt x="251" y="771"/>
                  <a:pt x="252" y="772"/>
                  <a:pt x="251" y="773"/>
                </a:cubicBezTo>
                <a:cubicBezTo>
                  <a:pt x="251" y="773"/>
                  <a:pt x="250" y="774"/>
                  <a:pt x="249" y="774"/>
                </a:cubicBezTo>
                <a:cubicBezTo>
                  <a:pt x="248" y="774"/>
                  <a:pt x="248" y="773"/>
                  <a:pt x="247" y="772"/>
                </a:cubicBezTo>
                <a:cubicBezTo>
                  <a:pt x="246" y="771"/>
                  <a:pt x="246" y="771"/>
                  <a:pt x="244" y="771"/>
                </a:cubicBezTo>
                <a:cubicBezTo>
                  <a:pt x="243" y="771"/>
                  <a:pt x="244" y="770"/>
                  <a:pt x="243" y="769"/>
                </a:cubicBezTo>
                <a:cubicBezTo>
                  <a:pt x="242" y="768"/>
                  <a:pt x="241" y="769"/>
                  <a:pt x="240" y="769"/>
                </a:cubicBezTo>
                <a:cubicBezTo>
                  <a:pt x="239" y="770"/>
                  <a:pt x="239" y="770"/>
                  <a:pt x="238" y="769"/>
                </a:cubicBezTo>
                <a:cubicBezTo>
                  <a:pt x="236" y="769"/>
                  <a:pt x="236" y="769"/>
                  <a:pt x="235" y="769"/>
                </a:cubicBezTo>
                <a:cubicBezTo>
                  <a:pt x="234" y="769"/>
                  <a:pt x="232" y="769"/>
                  <a:pt x="231" y="769"/>
                </a:cubicBezTo>
                <a:cubicBezTo>
                  <a:pt x="231" y="769"/>
                  <a:pt x="230" y="767"/>
                  <a:pt x="229" y="768"/>
                </a:cubicBezTo>
                <a:cubicBezTo>
                  <a:pt x="228" y="769"/>
                  <a:pt x="229" y="770"/>
                  <a:pt x="228" y="771"/>
                </a:cubicBezTo>
                <a:cubicBezTo>
                  <a:pt x="228" y="772"/>
                  <a:pt x="227" y="773"/>
                  <a:pt x="226" y="772"/>
                </a:cubicBezTo>
                <a:cubicBezTo>
                  <a:pt x="225" y="772"/>
                  <a:pt x="226" y="770"/>
                  <a:pt x="225" y="770"/>
                </a:cubicBezTo>
                <a:cubicBezTo>
                  <a:pt x="223" y="769"/>
                  <a:pt x="219" y="771"/>
                  <a:pt x="221" y="772"/>
                </a:cubicBezTo>
                <a:cubicBezTo>
                  <a:pt x="222" y="773"/>
                  <a:pt x="223" y="773"/>
                  <a:pt x="223" y="773"/>
                </a:cubicBezTo>
                <a:cubicBezTo>
                  <a:pt x="224" y="774"/>
                  <a:pt x="224" y="774"/>
                  <a:pt x="225" y="775"/>
                </a:cubicBezTo>
                <a:cubicBezTo>
                  <a:pt x="227" y="776"/>
                  <a:pt x="226" y="776"/>
                  <a:pt x="227" y="777"/>
                </a:cubicBezTo>
                <a:cubicBezTo>
                  <a:pt x="227" y="778"/>
                  <a:pt x="229" y="778"/>
                  <a:pt x="229" y="779"/>
                </a:cubicBezTo>
                <a:cubicBezTo>
                  <a:pt x="229" y="780"/>
                  <a:pt x="227" y="779"/>
                  <a:pt x="227" y="780"/>
                </a:cubicBezTo>
                <a:cubicBezTo>
                  <a:pt x="226" y="781"/>
                  <a:pt x="227" y="782"/>
                  <a:pt x="227" y="782"/>
                </a:cubicBezTo>
                <a:cubicBezTo>
                  <a:pt x="228" y="783"/>
                  <a:pt x="227" y="784"/>
                  <a:pt x="226" y="784"/>
                </a:cubicBezTo>
                <a:cubicBezTo>
                  <a:pt x="225" y="784"/>
                  <a:pt x="225" y="783"/>
                  <a:pt x="225" y="782"/>
                </a:cubicBezTo>
                <a:cubicBezTo>
                  <a:pt x="223" y="780"/>
                  <a:pt x="221" y="781"/>
                  <a:pt x="219" y="781"/>
                </a:cubicBezTo>
                <a:cubicBezTo>
                  <a:pt x="218" y="781"/>
                  <a:pt x="217" y="781"/>
                  <a:pt x="216" y="782"/>
                </a:cubicBezTo>
                <a:cubicBezTo>
                  <a:pt x="216" y="783"/>
                  <a:pt x="216" y="784"/>
                  <a:pt x="217" y="784"/>
                </a:cubicBezTo>
                <a:cubicBezTo>
                  <a:pt x="218" y="784"/>
                  <a:pt x="219" y="784"/>
                  <a:pt x="220" y="784"/>
                </a:cubicBezTo>
                <a:cubicBezTo>
                  <a:pt x="222" y="784"/>
                  <a:pt x="221" y="784"/>
                  <a:pt x="222" y="785"/>
                </a:cubicBezTo>
                <a:cubicBezTo>
                  <a:pt x="223" y="786"/>
                  <a:pt x="224" y="786"/>
                  <a:pt x="225" y="786"/>
                </a:cubicBezTo>
                <a:cubicBezTo>
                  <a:pt x="226" y="786"/>
                  <a:pt x="227" y="787"/>
                  <a:pt x="228" y="787"/>
                </a:cubicBezTo>
                <a:cubicBezTo>
                  <a:pt x="230" y="788"/>
                  <a:pt x="232" y="786"/>
                  <a:pt x="234" y="787"/>
                </a:cubicBezTo>
                <a:cubicBezTo>
                  <a:pt x="236" y="788"/>
                  <a:pt x="234" y="789"/>
                  <a:pt x="233" y="790"/>
                </a:cubicBezTo>
                <a:cubicBezTo>
                  <a:pt x="232" y="790"/>
                  <a:pt x="232" y="791"/>
                  <a:pt x="231" y="791"/>
                </a:cubicBezTo>
                <a:cubicBezTo>
                  <a:pt x="230" y="791"/>
                  <a:pt x="229" y="791"/>
                  <a:pt x="228" y="792"/>
                </a:cubicBezTo>
                <a:cubicBezTo>
                  <a:pt x="227" y="792"/>
                  <a:pt x="227" y="794"/>
                  <a:pt x="228" y="795"/>
                </a:cubicBezTo>
                <a:cubicBezTo>
                  <a:pt x="229" y="795"/>
                  <a:pt x="230" y="795"/>
                  <a:pt x="231" y="796"/>
                </a:cubicBezTo>
                <a:cubicBezTo>
                  <a:pt x="232" y="798"/>
                  <a:pt x="227" y="798"/>
                  <a:pt x="227" y="798"/>
                </a:cubicBezTo>
                <a:cubicBezTo>
                  <a:pt x="226" y="799"/>
                  <a:pt x="225" y="800"/>
                  <a:pt x="224" y="800"/>
                </a:cubicBezTo>
                <a:cubicBezTo>
                  <a:pt x="223" y="800"/>
                  <a:pt x="223" y="799"/>
                  <a:pt x="222" y="800"/>
                </a:cubicBezTo>
                <a:cubicBezTo>
                  <a:pt x="221" y="800"/>
                  <a:pt x="221" y="801"/>
                  <a:pt x="220" y="801"/>
                </a:cubicBezTo>
                <a:cubicBezTo>
                  <a:pt x="219" y="800"/>
                  <a:pt x="218" y="799"/>
                  <a:pt x="217" y="800"/>
                </a:cubicBezTo>
                <a:cubicBezTo>
                  <a:pt x="217" y="801"/>
                  <a:pt x="218" y="802"/>
                  <a:pt x="218" y="802"/>
                </a:cubicBezTo>
                <a:cubicBezTo>
                  <a:pt x="219" y="803"/>
                  <a:pt x="220" y="802"/>
                  <a:pt x="221" y="803"/>
                </a:cubicBezTo>
                <a:cubicBezTo>
                  <a:pt x="221" y="805"/>
                  <a:pt x="220" y="804"/>
                  <a:pt x="219" y="805"/>
                </a:cubicBezTo>
                <a:cubicBezTo>
                  <a:pt x="218" y="806"/>
                  <a:pt x="218" y="807"/>
                  <a:pt x="220" y="807"/>
                </a:cubicBezTo>
                <a:cubicBezTo>
                  <a:pt x="222" y="808"/>
                  <a:pt x="225" y="806"/>
                  <a:pt x="227" y="806"/>
                </a:cubicBezTo>
                <a:cubicBezTo>
                  <a:pt x="228" y="807"/>
                  <a:pt x="229" y="807"/>
                  <a:pt x="230" y="807"/>
                </a:cubicBezTo>
                <a:cubicBezTo>
                  <a:pt x="231" y="808"/>
                  <a:pt x="231" y="808"/>
                  <a:pt x="232" y="807"/>
                </a:cubicBezTo>
                <a:cubicBezTo>
                  <a:pt x="233" y="807"/>
                  <a:pt x="234" y="806"/>
                  <a:pt x="235" y="807"/>
                </a:cubicBezTo>
                <a:cubicBezTo>
                  <a:pt x="235" y="808"/>
                  <a:pt x="236" y="810"/>
                  <a:pt x="236" y="810"/>
                </a:cubicBezTo>
                <a:cubicBezTo>
                  <a:pt x="235" y="811"/>
                  <a:pt x="234" y="811"/>
                  <a:pt x="234" y="812"/>
                </a:cubicBezTo>
                <a:cubicBezTo>
                  <a:pt x="235" y="813"/>
                  <a:pt x="236" y="813"/>
                  <a:pt x="237" y="813"/>
                </a:cubicBezTo>
                <a:cubicBezTo>
                  <a:pt x="239" y="812"/>
                  <a:pt x="241" y="811"/>
                  <a:pt x="244" y="812"/>
                </a:cubicBezTo>
                <a:cubicBezTo>
                  <a:pt x="246" y="812"/>
                  <a:pt x="248" y="812"/>
                  <a:pt x="250" y="811"/>
                </a:cubicBezTo>
                <a:cubicBezTo>
                  <a:pt x="251" y="811"/>
                  <a:pt x="255" y="810"/>
                  <a:pt x="255" y="812"/>
                </a:cubicBezTo>
                <a:cubicBezTo>
                  <a:pt x="255" y="813"/>
                  <a:pt x="254" y="813"/>
                  <a:pt x="253" y="814"/>
                </a:cubicBezTo>
                <a:cubicBezTo>
                  <a:pt x="252" y="815"/>
                  <a:pt x="252" y="816"/>
                  <a:pt x="251" y="816"/>
                </a:cubicBezTo>
                <a:cubicBezTo>
                  <a:pt x="249" y="816"/>
                  <a:pt x="248" y="816"/>
                  <a:pt x="246" y="817"/>
                </a:cubicBezTo>
                <a:cubicBezTo>
                  <a:pt x="245" y="817"/>
                  <a:pt x="245" y="819"/>
                  <a:pt x="244" y="820"/>
                </a:cubicBezTo>
                <a:cubicBezTo>
                  <a:pt x="243" y="820"/>
                  <a:pt x="240" y="822"/>
                  <a:pt x="240" y="822"/>
                </a:cubicBezTo>
                <a:cubicBezTo>
                  <a:pt x="240" y="823"/>
                  <a:pt x="242" y="823"/>
                  <a:pt x="242" y="824"/>
                </a:cubicBezTo>
                <a:cubicBezTo>
                  <a:pt x="242" y="825"/>
                  <a:pt x="241" y="826"/>
                  <a:pt x="241" y="827"/>
                </a:cubicBezTo>
                <a:cubicBezTo>
                  <a:pt x="240" y="829"/>
                  <a:pt x="240" y="831"/>
                  <a:pt x="239" y="832"/>
                </a:cubicBezTo>
                <a:cubicBezTo>
                  <a:pt x="237" y="833"/>
                  <a:pt x="235" y="834"/>
                  <a:pt x="234" y="836"/>
                </a:cubicBezTo>
                <a:cubicBezTo>
                  <a:pt x="233" y="836"/>
                  <a:pt x="229" y="838"/>
                  <a:pt x="229" y="839"/>
                </a:cubicBezTo>
                <a:cubicBezTo>
                  <a:pt x="230" y="839"/>
                  <a:pt x="231" y="838"/>
                  <a:pt x="232" y="838"/>
                </a:cubicBezTo>
                <a:cubicBezTo>
                  <a:pt x="234" y="838"/>
                  <a:pt x="236" y="838"/>
                  <a:pt x="238" y="837"/>
                </a:cubicBezTo>
                <a:cubicBezTo>
                  <a:pt x="240" y="836"/>
                  <a:pt x="242" y="836"/>
                  <a:pt x="244" y="836"/>
                </a:cubicBezTo>
                <a:cubicBezTo>
                  <a:pt x="246" y="835"/>
                  <a:pt x="247" y="834"/>
                  <a:pt x="250" y="834"/>
                </a:cubicBezTo>
                <a:cubicBezTo>
                  <a:pt x="251" y="834"/>
                  <a:pt x="252" y="834"/>
                  <a:pt x="253" y="834"/>
                </a:cubicBezTo>
                <a:cubicBezTo>
                  <a:pt x="253" y="833"/>
                  <a:pt x="253" y="832"/>
                  <a:pt x="254" y="831"/>
                </a:cubicBezTo>
                <a:cubicBezTo>
                  <a:pt x="255" y="831"/>
                  <a:pt x="256" y="832"/>
                  <a:pt x="256" y="833"/>
                </a:cubicBezTo>
                <a:cubicBezTo>
                  <a:pt x="257" y="834"/>
                  <a:pt x="258" y="833"/>
                  <a:pt x="259" y="834"/>
                </a:cubicBezTo>
                <a:cubicBezTo>
                  <a:pt x="259" y="835"/>
                  <a:pt x="259" y="836"/>
                  <a:pt x="258" y="836"/>
                </a:cubicBezTo>
                <a:cubicBezTo>
                  <a:pt x="257" y="836"/>
                  <a:pt x="256" y="836"/>
                  <a:pt x="255" y="836"/>
                </a:cubicBezTo>
                <a:cubicBezTo>
                  <a:pt x="252" y="836"/>
                  <a:pt x="251" y="837"/>
                  <a:pt x="249" y="838"/>
                </a:cubicBezTo>
                <a:cubicBezTo>
                  <a:pt x="247" y="839"/>
                  <a:pt x="245" y="838"/>
                  <a:pt x="243" y="838"/>
                </a:cubicBezTo>
                <a:cubicBezTo>
                  <a:pt x="241" y="837"/>
                  <a:pt x="240" y="839"/>
                  <a:pt x="238" y="840"/>
                </a:cubicBezTo>
                <a:cubicBezTo>
                  <a:pt x="236" y="841"/>
                  <a:pt x="235" y="840"/>
                  <a:pt x="233" y="842"/>
                </a:cubicBezTo>
                <a:cubicBezTo>
                  <a:pt x="232" y="843"/>
                  <a:pt x="232" y="844"/>
                  <a:pt x="231" y="844"/>
                </a:cubicBezTo>
                <a:cubicBezTo>
                  <a:pt x="230" y="844"/>
                  <a:pt x="229" y="844"/>
                  <a:pt x="228" y="844"/>
                </a:cubicBezTo>
                <a:cubicBezTo>
                  <a:pt x="227" y="844"/>
                  <a:pt x="225" y="845"/>
                  <a:pt x="226" y="846"/>
                </a:cubicBezTo>
                <a:cubicBezTo>
                  <a:pt x="227" y="847"/>
                  <a:pt x="228" y="846"/>
                  <a:pt x="229" y="847"/>
                </a:cubicBezTo>
                <a:cubicBezTo>
                  <a:pt x="229" y="848"/>
                  <a:pt x="228" y="848"/>
                  <a:pt x="228" y="849"/>
                </a:cubicBezTo>
                <a:cubicBezTo>
                  <a:pt x="229" y="849"/>
                  <a:pt x="229" y="849"/>
                  <a:pt x="229" y="850"/>
                </a:cubicBezTo>
                <a:cubicBezTo>
                  <a:pt x="230" y="850"/>
                  <a:pt x="231" y="851"/>
                  <a:pt x="230" y="852"/>
                </a:cubicBezTo>
                <a:cubicBezTo>
                  <a:pt x="229" y="852"/>
                  <a:pt x="227" y="852"/>
                  <a:pt x="226" y="852"/>
                </a:cubicBezTo>
                <a:cubicBezTo>
                  <a:pt x="225" y="853"/>
                  <a:pt x="225" y="853"/>
                  <a:pt x="223" y="853"/>
                </a:cubicBezTo>
                <a:cubicBezTo>
                  <a:pt x="223" y="853"/>
                  <a:pt x="222" y="854"/>
                  <a:pt x="222" y="853"/>
                </a:cubicBezTo>
                <a:cubicBezTo>
                  <a:pt x="222" y="853"/>
                  <a:pt x="222" y="852"/>
                  <a:pt x="222" y="852"/>
                </a:cubicBezTo>
                <a:cubicBezTo>
                  <a:pt x="222" y="851"/>
                  <a:pt x="222" y="850"/>
                  <a:pt x="221" y="850"/>
                </a:cubicBezTo>
                <a:cubicBezTo>
                  <a:pt x="219" y="851"/>
                  <a:pt x="217" y="853"/>
                  <a:pt x="216" y="853"/>
                </a:cubicBezTo>
                <a:cubicBezTo>
                  <a:pt x="215" y="854"/>
                  <a:pt x="211" y="855"/>
                  <a:pt x="213" y="857"/>
                </a:cubicBezTo>
                <a:cubicBezTo>
                  <a:pt x="214" y="858"/>
                  <a:pt x="218" y="857"/>
                  <a:pt x="219" y="856"/>
                </a:cubicBezTo>
                <a:close/>
                <a:moveTo>
                  <a:pt x="306" y="643"/>
                </a:moveTo>
                <a:cubicBezTo>
                  <a:pt x="306" y="641"/>
                  <a:pt x="298" y="638"/>
                  <a:pt x="299" y="642"/>
                </a:cubicBezTo>
                <a:cubicBezTo>
                  <a:pt x="300" y="643"/>
                  <a:pt x="300" y="644"/>
                  <a:pt x="300" y="645"/>
                </a:cubicBezTo>
                <a:cubicBezTo>
                  <a:pt x="301" y="646"/>
                  <a:pt x="300" y="647"/>
                  <a:pt x="299" y="647"/>
                </a:cubicBezTo>
                <a:cubicBezTo>
                  <a:pt x="299" y="650"/>
                  <a:pt x="302" y="650"/>
                  <a:pt x="303" y="651"/>
                </a:cubicBezTo>
                <a:cubicBezTo>
                  <a:pt x="303" y="652"/>
                  <a:pt x="304" y="654"/>
                  <a:pt x="305" y="653"/>
                </a:cubicBezTo>
                <a:cubicBezTo>
                  <a:pt x="305" y="652"/>
                  <a:pt x="304" y="651"/>
                  <a:pt x="303" y="650"/>
                </a:cubicBezTo>
                <a:cubicBezTo>
                  <a:pt x="303" y="650"/>
                  <a:pt x="303" y="648"/>
                  <a:pt x="303" y="647"/>
                </a:cubicBezTo>
                <a:cubicBezTo>
                  <a:pt x="304" y="646"/>
                  <a:pt x="304" y="647"/>
                  <a:pt x="305" y="646"/>
                </a:cubicBezTo>
                <a:cubicBezTo>
                  <a:pt x="306" y="645"/>
                  <a:pt x="304" y="644"/>
                  <a:pt x="306" y="643"/>
                </a:cubicBezTo>
                <a:close/>
                <a:moveTo>
                  <a:pt x="298" y="660"/>
                </a:moveTo>
                <a:cubicBezTo>
                  <a:pt x="298" y="661"/>
                  <a:pt x="298" y="662"/>
                  <a:pt x="299" y="663"/>
                </a:cubicBezTo>
                <a:cubicBezTo>
                  <a:pt x="300" y="664"/>
                  <a:pt x="300" y="661"/>
                  <a:pt x="299" y="661"/>
                </a:cubicBezTo>
                <a:cubicBezTo>
                  <a:pt x="299" y="660"/>
                  <a:pt x="299" y="659"/>
                  <a:pt x="300" y="658"/>
                </a:cubicBezTo>
                <a:cubicBezTo>
                  <a:pt x="301" y="658"/>
                  <a:pt x="301" y="658"/>
                  <a:pt x="301" y="657"/>
                </a:cubicBezTo>
                <a:cubicBezTo>
                  <a:pt x="302" y="656"/>
                  <a:pt x="301" y="655"/>
                  <a:pt x="300" y="655"/>
                </a:cubicBezTo>
                <a:cubicBezTo>
                  <a:pt x="298" y="654"/>
                  <a:pt x="297" y="657"/>
                  <a:pt x="297" y="658"/>
                </a:cubicBezTo>
                <a:cubicBezTo>
                  <a:pt x="297" y="659"/>
                  <a:pt x="298" y="659"/>
                  <a:pt x="298" y="660"/>
                </a:cubicBezTo>
                <a:close/>
                <a:moveTo>
                  <a:pt x="760" y="372"/>
                </a:moveTo>
                <a:cubicBezTo>
                  <a:pt x="761" y="372"/>
                  <a:pt x="761" y="373"/>
                  <a:pt x="762" y="374"/>
                </a:cubicBezTo>
                <a:cubicBezTo>
                  <a:pt x="762" y="375"/>
                  <a:pt x="764" y="375"/>
                  <a:pt x="764" y="374"/>
                </a:cubicBezTo>
                <a:cubicBezTo>
                  <a:pt x="764" y="373"/>
                  <a:pt x="763" y="372"/>
                  <a:pt x="763" y="371"/>
                </a:cubicBezTo>
                <a:cubicBezTo>
                  <a:pt x="762" y="370"/>
                  <a:pt x="762" y="369"/>
                  <a:pt x="761" y="369"/>
                </a:cubicBezTo>
                <a:cubicBezTo>
                  <a:pt x="759" y="369"/>
                  <a:pt x="759" y="369"/>
                  <a:pt x="758" y="370"/>
                </a:cubicBezTo>
                <a:cubicBezTo>
                  <a:pt x="757" y="370"/>
                  <a:pt x="755" y="370"/>
                  <a:pt x="754" y="370"/>
                </a:cubicBezTo>
                <a:cubicBezTo>
                  <a:pt x="754" y="371"/>
                  <a:pt x="754" y="372"/>
                  <a:pt x="755" y="372"/>
                </a:cubicBezTo>
                <a:cubicBezTo>
                  <a:pt x="756" y="373"/>
                  <a:pt x="758" y="372"/>
                  <a:pt x="760" y="372"/>
                </a:cubicBezTo>
                <a:close/>
                <a:moveTo>
                  <a:pt x="772" y="370"/>
                </a:moveTo>
                <a:cubicBezTo>
                  <a:pt x="773" y="370"/>
                  <a:pt x="773" y="371"/>
                  <a:pt x="775" y="371"/>
                </a:cubicBezTo>
                <a:cubicBezTo>
                  <a:pt x="775" y="371"/>
                  <a:pt x="777" y="370"/>
                  <a:pt x="778" y="370"/>
                </a:cubicBezTo>
                <a:cubicBezTo>
                  <a:pt x="779" y="369"/>
                  <a:pt x="779" y="369"/>
                  <a:pt x="780" y="368"/>
                </a:cubicBezTo>
                <a:cubicBezTo>
                  <a:pt x="782" y="368"/>
                  <a:pt x="783" y="368"/>
                  <a:pt x="784" y="368"/>
                </a:cubicBezTo>
                <a:cubicBezTo>
                  <a:pt x="786" y="367"/>
                  <a:pt x="789" y="367"/>
                  <a:pt x="791" y="366"/>
                </a:cubicBezTo>
                <a:cubicBezTo>
                  <a:pt x="794" y="365"/>
                  <a:pt x="794" y="363"/>
                  <a:pt x="791" y="361"/>
                </a:cubicBezTo>
                <a:cubicBezTo>
                  <a:pt x="789" y="360"/>
                  <a:pt x="787" y="361"/>
                  <a:pt x="785" y="361"/>
                </a:cubicBezTo>
                <a:cubicBezTo>
                  <a:pt x="784" y="361"/>
                  <a:pt x="783" y="361"/>
                  <a:pt x="782" y="361"/>
                </a:cubicBezTo>
                <a:cubicBezTo>
                  <a:pt x="781" y="361"/>
                  <a:pt x="780" y="362"/>
                  <a:pt x="779" y="363"/>
                </a:cubicBezTo>
                <a:cubicBezTo>
                  <a:pt x="778" y="364"/>
                  <a:pt x="777" y="365"/>
                  <a:pt x="776" y="365"/>
                </a:cubicBezTo>
                <a:cubicBezTo>
                  <a:pt x="775" y="366"/>
                  <a:pt x="774" y="366"/>
                  <a:pt x="773" y="367"/>
                </a:cubicBezTo>
                <a:cubicBezTo>
                  <a:pt x="772" y="367"/>
                  <a:pt x="772" y="367"/>
                  <a:pt x="771" y="367"/>
                </a:cubicBezTo>
                <a:cubicBezTo>
                  <a:pt x="770" y="368"/>
                  <a:pt x="769" y="367"/>
                  <a:pt x="769" y="369"/>
                </a:cubicBezTo>
                <a:cubicBezTo>
                  <a:pt x="770" y="370"/>
                  <a:pt x="771" y="370"/>
                  <a:pt x="772" y="370"/>
                </a:cubicBezTo>
                <a:close/>
                <a:moveTo>
                  <a:pt x="772" y="360"/>
                </a:moveTo>
                <a:cubicBezTo>
                  <a:pt x="773" y="360"/>
                  <a:pt x="776" y="359"/>
                  <a:pt x="777" y="359"/>
                </a:cubicBezTo>
                <a:cubicBezTo>
                  <a:pt x="779" y="359"/>
                  <a:pt x="783" y="359"/>
                  <a:pt x="783" y="357"/>
                </a:cubicBezTo>
                <a:cubicBezTo>
                  <a:pt x="783" y="354"/>
                  <a:pt x="778" y="357"/>
                  <a:pt x="777" y="358"/>
                </a:cubicBezTo>
                <a:cubicBezTo>
                  <a:pt x="776" y="358"/>
                  <a:pt x="775" y="357"/>
                  <a:pt x="774" y="358"/>
                </a:cubicBezTo>
                <a:cubicBezTo>
                  <a:pt x="773" y="358"/>
                  <a:pt x="770" y="358"/>
                  <a:pt x="770" y="359"/>
                </a:cubicBezTo>
                <a:cubicBezTo>
                  <a:pt x="769" y="360"/>
                  <a:pt x="771" y="360"/>
                  <a:pt x="772" y="360"/>
                </a:cubicBezTo>
                <a:close/>
                <a:moveTo>
                  <a:pt x="758" y="382"/>
                </a:moveTo>
                <a:cubicBezTo>
                  <a:pt x="757" y="384"/>
                  <a:pt x="762" y="384"/>
                  <a:pt x="763" y="383"/>
                </a:cubicBezTo>
                <a:cubicBezTo>
                  <a:pt x="765" y="381"/>
                  <a:pt x="759" y="379"/>
                  <a:pt x="758" y="382"/>
                </a:cubicBezTo>
                <a:close/>
                <a:moveTo>
                  <a:pt x="771" y="381"/>
                </a:moveTo>
                <a:cubicBezTo>
                  <a:pt x="771" y="381"/>
                  <a:pt x="772" y="381"/>
                  <a:pt x="773" y="381"/>
                </a:cubicBezTo>
                <a:cubicBezTo>
                  <a:pt x="774" y="381"/>
                  <a:pt x="776" y="380"/>
                  <a:pt x="775" y="379"/>
                </a:cubicBezTo>
                <a:cubicBezTo>
                  <a:pt x="774" y="378"/>
                  <a:pt x="771" y="377"/>
                  <a:pt x="770" y="377"/>
                </a:cubicBezTo>
                <a:cubicBezTo>
                  <a:pt x="769" y="377"/>
                  <a:pt x="767" y="380"/>
                  <a:pt x="768" y="381"/>
                </a:cubicBezTo>
                <a:cubicBezTo>
                  <a:pt x="769" y="381"/>
                  <a:pt x="770" y="381"/>
                  <a:pt x="771" y="381"/>
                </a:cubicBezTo>
                <a:close/>
                <a:moveTo>
                  <a:pt x="678" y="540"/>
                </a:moveTo>
                <a:cubicBezTo>
                  <a:pt x="678" y="538"/>
                  <a:pt x="678" y="539"/>
                  <a:pt x="676" y="538"/>
                </a:cubicBezTo>
                <a:cubicBezTo>
                  <a:pt x="675" y="538"/>
                  <a:pt x="675" y="535"/>
                  <a:pt x="674" y="535"/>
                </a:cubicBezTo>
                <a:cubicBezTo>
                  <a:pt x="671" y="536"/>
                  <a:pt x="675" y="539"/>
                  <a:pt x="675" y="541"/>
                </a:cubicBezTo>
                <a:cubicBezTo>
                  <a:pt x="675" y="542"/>
                  <a:pt x="674" y="543"/>
                  <a:pt x="675" y="544"/>
                </a:cubicBezTo>
                <a:cubicBezTo>
                  <a:pt x="675" y="545"/>
                  <a:pt x="675" y="547"/>
                  <a:pt x="676" y="545"/>
                </a:cubicBezTo>
                <a:cubicBezTo>
                  <a:pt x="677" y="545"/>
                  <a:pt x="676" y="543"/>
                  <a:pt x="677" y="542"/>
                </a:cubicBezTo>
                <a:cubicBezTo>
                  <a:pt x="677" y="541"/>
                  <a:pt x="678" y="541"/>
                  <a:pt x="678" y="540"/>
                </a:cubicBezTo>
                <a:close/>
                <a:moveTo>
                  <a:pt x="865" y="616"/>
                </a:moveTo>
                <a:cubicBezTo>
                  <a:pt x="865" y="616"/>
                  <a:pt x="865" y="616"/>
                  <a:pt x="865" y="616"/>
                </a:cubicBezTo>
                <a:cubicBezTo>
                  <a:pt x="865" y="616"/>
                  <a:pt x="865" y="616"/>
                  <a:pt x="865" y="616"/>
                </a:cubicBezTo>
                <a:cubicBezTo>
                  <a:pt x="867" y="617"/>
                  <a:pt x="868" y="617"/>
                  <a:pt x="869" y="615"/>
                </a:cubicBezTo>
                <a:cubicBezTo>
                  <a:pt x="869" y="614"/>
                  <a:pt x="870" y="613"/>
                  <a:pt x="869" y="612"/>
                </a:cubicBezTo>
                <a:cubicBezTo>
                  <a:pt x="869" y="611"/>
                  <a:pt x="866" y="611"/>
                  <a:pt x="866" y="611"/>
                </a:cubicBezTo>
                <a:cubicBezTo>
                  <a:pt x="865" y="611"/>
                  <a:pt x="865" y="612"/>
                  <a:pt x="865" y="613"/>
                </a:cubicBezTo>
                <a:cubicBezTo>
                  <a:pt x="864" y="613"/>
                  <a:pt x="864" y="613"/>
                  <a:pt x="863" y="614"/>
                </a:cubicBezTo>
                <a:cubicBezTo>
                  <a:pt x="863" y="615"/>
                  <a:pt x="863" y="616"/>
                  <a:pt x="864" y="616"/>
                </a:cubicBezTo>
                <a:cubicBezTo>
                  <a:pt x="864" y="616"/>
                  <a:pt x="864" y="616"/>
                  <a:pt x="865" y="616"/>
                </a:cubicBezTo>
                <a:close/>
                <a:moveTo>
                  <a:pt x="887" y="740"/>
                </a:moveTo>
                <a:cubicBezTo>
                  <a:pt x="886" y="740"/>
                  <a:pt x="886" y="738"/>
                  <a:pt x="885" y="738"/>
                </a:cubicBezTo>
                <a:cubicBezTo>
                  <a:pt x="884" y="738"/>
                  <a:pt x="884" y="742"/>
                  <a:pt x="884" y="742"/>
                </a:cubicBezTo>
                <a:cubicBezTo>
                  <a:pt x="884" y="743"/>
                  <a:pt x="883" y="745"/>
                  <a:pt x="884" y="746"/>
                </a:cubicBezTo>
                <a:cubicBezTo>
                  <a:pt x="885" y="747"/>
                  <a:pt x="886" y="743"/>
                  <a:pt x="886" y="743"/>
                </a:cubicBezTo>
                <a:cubicBezTo>
                  <a:pt x="887" y="742"/>
                  <a:pt x="888" y="742"/>
                  <a:pt x="889" y="743"/>
                </a:cubicBezTo>
                <a:cubicBezTo>
                  <a:pt x="890" y="744"/>
                  <a:pt x="890" y="745"/>
                  <a:pt x="892" y="744"/>
                </a:cubicBezTo>
                <a:cubicBezTo>
                  <a:pt x="892" y="742"/>
                  <a:pt x="892" y="742"/>
                  <a:pt x="890" y="741"/>
                </a:cubicBezTo>
                <a:cubicBezTo>
                  <a:pt x="889" y="740"/>
                  <a:pt x="888" y="741"/>
                  <a:pt x="887" y="740"/>
                </a:cubicBezTo>
                <a:close/>
                <a:moveTo>
                  <a:pt x="865" y="755"/>
                </a:moveTo>
                <a:cubicBezTo>
                  <a:pt x="866" y="754"/>
                  <a:pt x="867" y="754"/>
                  <a:pt x="868" y="754"/>
                </a:cubicBezTo>
                <a:cubicBezTo>
                  <a:pt x="869" y="754"/>
                  <a:pt x="870" y="755"/>
                  <a:pt x="871" y="754"/>
                </a:cubicBezTo>
                <a:cubicBezTo>
                  <a:pt x="873" y="753"/>
                  <a:pt x="871" y="750"/>
                  <a:pt x="870" y="749"/>
                </a:cubicBezTo>
                <a:cubicBezTo>
                  <a:pt x="868" y="748"/>
                  <a:pt x="865" y="749"/>
                  <a:pt x="863" y="748"/>
                </a:cubicBezTo>
                <a:cubicBezTo>
                  <a:pt x="862" y="748"/>
                  <a:pt x="861" y="748"/>
                  <a:pt x="860" y="747"/>
                </a:cubicBezTo>
                <a:cubicBezTo>
                  <a:pt x="860" y="747"/>
                  <a:pt x="859" y="746"/>
                  <a:pt x="857" y="746"/>
                </a:cubicBezTo>
                <a:cubicBezTo>
                  <a:pt x="856" y="746"/>
                  <a:pt x="855" y="746"/>
                  <a:pt x="854" y="747"/>
                </a:cubicBezTo>
                <a:cubicBezTo>
                  <a:pt x="852" y="748"/>
                  <a:pt x="848" y="746"/>
                  <a:pt x="848" y="749"/>
                </a:cubicBezTo>
                <a:cubicBezTo>
                  <a:pt x="848" y="750"/>
                  <a:pt x="848" y="751"/>
                  <a:pt x="850" y="752"/>
                </a:cubicBezTo>
                <a:cubicBezTo>
                  <a:pt x="851" y="753"/>
                  <a:pt x="851" y="752"/>
                  <a:pt x="852" y="753"/>
                </a:cubicBezTo>
                <a:cubicBezTo>
                  <a:pt x="855" y="753"/>
                  <a:pt x="856" y="754"/>
                  <a:pt x="858" y="756"/>
                </a:cubicBezTo>
                <a:cubicBezTo>
                  <a:pt x="860" y="757"/>
                  <a:pt x="863" y="756"/>
                  <a:pt x="865" y="755"/>
                </a:cubicBezTo>
                <a:close/>
                <a:moveTo>
                  <a:pt x="848" y="647"/>
                </a:moveTo>
                <a:cubicBezTo>
                  <a:pt x="849" y="647"/>
                  <a:pt x="849" y="646"/>
                  <a:pt x="848" y="646"/>
                </a:cubicBezTo>
                <a:cubicBezTo>
                  <a:pt x="847" y="646"/>
                  <a:pt x="846" y="648"/>
                  <a:pt x="848" y="647"/>
                </a:cubicBezTo>
                <a:close/>
                <a:moveTo>
                  <a:pt x="848" y="761"/>
                </a:moveTo>
                <a:cubicBezTo>
                  <a:pt x="848" y="762"/>
                  <a:pt x="849" y="763"/>
                  <a:pt x="850" y="763"/>
                </a:cubicBezTo>
                <a:cubicBezTo>
                  <a:pt x="851" y="764"/>
                  <a:pt x="851" y="764"/>
                  <a:pt x="852" y="765"/>
                </a:cubicBezTo>
                <a:cubicBezTo>
                  <a:pt x="852" y="765"/>
                  <a:pt x="853" y="767"/>
                  <a:pt x="854" y="766"/>
                </a:cubicBezTo>
                <a:cubicBezTo>
                  <a:pt x="855" y="765"/>
                  <a:pt x="853" y="763"/>
                  <a:pt x="853" y="762"/>
                </a:cubicBezTo>
                <a:cubicBezTo>
                  <a:pt x="852" y="762"/>
                  <a:pt x="852" y="761"/>
                  <a:pt x="852" y="760"/>
                </a:cubicBezTo>
                <a:cubicBezTo>
                  <a:pt x="851" y="760"/>
                  <a:pt x="849" y="760"/>
                  <a:pt x="848" y="761"/>
                </a:cubicBezTo>
                <a:close/>
                <a:moveTo>
                  <a:pt x="844" y="711"/>
                </a:moveTo>
                <a:cubicBezTo>
                  <a:pt x="844" y="712"/>
                  <a:pt x="846" y="712"/>
                  <a:pt x="846" y="712"/>
                </a:cubicBezTo>
                <a:cubicBezTo>
                  <a:pt x="848" y="713"/>
                  <a:pt x="848" y="716"/>
                  <a:pt x="850" y="717"/>
                </a:cubicBezTo>
                <a:cubicBezTo>
                  <a:pt x="851" y="718"/>
                  <a:pt x="851" y="718"/>
                  <a:pt x="852" y="719"/>
                </a:cubicBezTo>
                <a:cubicBezTo>
                  <a:pt x="852" y="720"/>
                  <a:pt x="852" y="722"/>
                  <a:pt x="852" y="723"/>
                </a:cubicBezTo>
                <a:cubicBezTo>
                  <a:pt x="853" y="723"/>
                  <a:pt x="854" y="724"/>
                  <a:pt x="853" y="725"/>
                </a:cubicBezTo>
                <a:cubicBezTo>
                  <a:pt x="853" y="726"/>
                  <a:pt x="851" y="725"/>
                  <a:pt x="851" y="727"/>
                </a:cubicBezTo>
                <a:cubicBezTo>
                  <a:pt x="851" y="729"/>
                  <a:pt x="854" y="729"/>
                  <a:pt x="856" y="730"/>
                </a:cubicBezTo>
                <a:cubicBezTo>
                  <a:pt x="858" y="731"/>
                  <a:pt x="860" y="732"/>
                  <a:pt x="862" y="732"/>
                </a:cubicBezTo>
                <a:cubicBezTo>
                  <a:pt x="864" y="733"/>
                  <a:pt x="866" y="733"/>
                  <a:pt x="867" y="734"/>
                </a:cubicBezTo>
                <a:cubicBezTo>
                  <a:pt x="868" y="734"/>
                  <a:pt x="869" y="734"/>
                  <a:pt x="870" y="734"/>
                </a:cubicBezTo>
                <a:cubicBezTo>
                  <a:pt x="871" y="735"/>
                  <a:pt x="871" y="736"/>
                  <a:pt x="870" y="736"/>
                </a:cubicBezTo>
                <a:cubicBezTo>
                  <a:pt x="869" y="736"/>
                  <a:pt x="865" y="737"/>
                  <a:pt x="868" y="739"/>
                </a:cubicBezTo>
                <a:cubicBezTo>
                  <a:pt x="869" y="739"/>
                  <a:pt x="870" y="739"/>
                  <a:pt x="871" y="740"/>
                </a:cubicBezTo>
                <a:cubicBezTo>
                  <a:pt x="871" y="740"/>
                  <a:pt x="872" y="741"/>
                  <a:pt x="871" y="742"/>
                </a:cubicBezTo>
                <a:cubicBezTo>
                  <a:pt x="870" y="743"/>
                  <a:pt x="868" y="742"/>
                  <a:pt x="868" y="744"/>
                </a:cubicBezTo>
                <a:cubicBezTo>
                  <a:pt x="869" y="745"/>
                  <a:pt x="870" y="746"/>
                  <a:pt x="871" y="747"/>
                </a:cubicBezTo>
                <a:cubicBezTo>
                  <a:pt x="871" y="748"/>
                  <a:pt x="871" y="749"/>
                  <a:pt x="872" y="749"/>
                </a:cubicBezTo>
                <a:cubicBezTo>
                  <a:pt x="872" y="750"/>
                  <a:pt x="873" y="751"/>
                  <a:pt x="873" y="752"/>
                </a:cubicBezTo>
                <a:cubicBezTo>
                  <a:pt x="873" y="753"/>
                  <a:pt x="873" y="754"/>
                  <a:pt x="873" y="755"/>
                </a:cubicBezTo>
                <a:cubicBezTo>
                  <a:pt x="873" y="757"/>
                  <a:pt x="874" y="757"/>
                  <a:pt x="875" y="758"/>
                </a:cubicBezTo>
                <a:cubicBezTo>
                  <a:pt x="875" y="759"/>
                  <a:pt x="875" y="761"/>
                  <a:pt x="876" y="760"/>
                </a:cubicBezTo>
                <a:cubicBezTo>
                  <a:pt x="877" y="760"/>
                  <a:pt x="877" y="758"/>
                  <a:pt x="877" y="757"/>
                </a:cubicBezTo>
                <a:cubicBezTo>
                  <a:pt x="877" y="754"/>
                  <a:pt x="878" y="752"/>
                  <a:pt x="879" y="750"/>
                </a:cubicBezTo>
                <a:cubicBezTo>
                  <a:pt x="881" y="749"/>
                  <a:pt x="884" y="748"/>
                  <a:pt x="880" y="747"/>
                </a:cubicBezTo>
                <a:cubicBezTo>
                  <a:pt x="879" y="746"/>
                  <a:pt x="875" y="746"/>
                  <a:pt x="875" y="744"/>
                </a:cubicBezTo>
                <a:cubicBezTo>
                  <a:pt x="875" y="741"/>
                  <a:pt x="879" y="742"/>
                  <a:pt x="879" y="740"/>
                </a:cubicBezTo>
                <a:cubicBezTo>
                  <a:pt x="880" y="738"/>
                  <a:pt x="876" y="736"/>
                  <a:pt x="879" y="734"/>
                </a:cubicBezTo>
                <a:cubicBezTo>
                  <a:pt x="880" y="734"/>
                  <a:pt x="881" y="733"/>
                  <a:pt x="882" y="733"/>
                </a:cubicBezTo>
                <a:cubicBezTo>
                  <a:pt x="883" y="732"/>
                  <a:pt x="884" y="732"/>
                  <a:pt x="885" y="732"/>
                </a:cubicBezTo>
                <a:cubicBezTo>
                  <a:pt x="887" y="731"/>
                  <a:pt x="891" y="732"/>
                  <a:pt x="890" y="729"/>
                </a:cubicBezTo>
                <a:cubicBezTo>
                  <a:pt x="890" y="727"/>
                  <a:pt x="886" y="725"/>
                  <a:pt x="885" y="724"/>
                </a:cubicBezTo>
                <a:cubicBezTo>
                  <a:pt x="883" y="723"/>
                  <a:pt x="881" y="723"/>
                  <a:pt x="883" y="721"/>
                </a:cubicBezTo>
                <a:cubicBezTo>
                  <a:pt x="884" y="719"/>
                  <a:pt x="885" y="719"/>
                  <a:pt x="887" y="717"/>
                </a:cubicBezTo>
                <a:cubicBezTo>
                  <a:pt x="888" y="716"/>
                  <a:pt x="889" y="715"/>
                  <a:pt x="891" y="715"/>
                </a:cubicBezTo>
                <a:cubicBezTo>
                  <a:pt x="892" y="715"/>
                  <a:pt x="893" y="714"/>
                  <a:pt x="894" y="712"/>
                </a:cubicBezTo>
                <a:cubicBezTo>
                  <a:pt x="894" y="712"/>
                  <a:pt x="893" y="711"/>
                  <a:pt x="893" y="710"/>
                </a:cubicBezTo>
                <a:cubicBezTo>
                  <a:pt x="893" y="709"/>
                  <a:pt x="893" y="708"/>
                  <a:pt x="894" y="708"/>
                </a:cubicBezTo>
                <a:cubicBezTo>
                  <a:pt x="894" y="706"/>
                  <a:pt x="894" y="705"/>
                  <a:pt x="894" y="704"/>
                </a:cubicBezTo>
                <a:cubicBezTo>
                  <a:pt x="893" y="702"/>
                  <a:pt x="893" y="700"/>
                  <a:pt x="892" y="698"/>
                </a:cubicBezTo>
                <a:cubicBezTo>
                  <a:pt x="891" y="696"/>
                  <a:pt x="889" y="695"/>
                  <a:pt x="887" y="695"/>
                </a:cubicBezTo>
                <a:cubicBezTo>
                  <a:pt x="885" y="695"/>
                  <a:pt x="882" y="695"/>
                  <a:pt x="880" y="696"/>
                </a:cubicBezTo>
                <a:cubicBezTo>
                  <a:pt x="879" y="696"/>
                  <a:pt x="879" y="697"/>
                  <a:pt x="878" y="697"/>
                </a:cubicBezTo>
                <a:cubicBezTo>
                  <a:pt x="877" y="698"/>
                  <a:pt x="876" y="698"/>
                  <a:pt x="875" y="698"/>
                </a:cubicBezTo>
                <a:cubicBezTo>
                  <a:pt x="874" y="700"/>
                  <a:pt x="875" y="700"/>
                  <a:pt x="876" y="701"/>
                </a:cubicBezTo>
                <a:cubicBezTo>
                  <a:pt x="876" y="702"/>
                  <a:pt x="877" y="703"/>
                  <a:pt x="877" y="704"/>
                </a:cubicBezTo>
                <a:cubicBezTo>
                  <a:pt x="878" y="705"/>
                  <a:pt x="878" y="705"/>
                  <a:pt x="878" y="707"/>
                </a:cubicBezTo>
                <a:cubicBezTo>
                  <a:pt x="878" y="708"/>
                  <a:pt x="879" y="709"/>
                  <a:pt x="879" y="710"/>
                </a:cubicBezTo>
                <a:cubicBezTo>
                  <a:pt x="879" y="711"/>
                  <a:pt x="876" y="715"/>
                  <a:pt x="875" y="712"/>
                </a:cubicBezTo>
                <a:cubicBezTo>
                  <a:pt x="875" y="711"/>
                  <a:pt x="876" y="711"/>
                  <a:pt x="876" y="710"/>
                </a:cubicBezTo>
                <a:cubicBezTo>
                  <a:pt x="877" y="709"/>
                  <a:pt x="877" y="708"/>
                  <a:pt x="877" y="707"/>
                </a:cubicBezTo>
                <a:cubicBezTo>
                  <a:pt x="877" y="705"/>
                  <a:pt x="876" y="701"/>
                  <a:pt x="874" y="703"/>
                </a:cubicBezTo>
                <a:cubicBezTo>
                  <a:pt x="873" y="704"/>
                  <a:pt x="873" y="705"/>
                  <a:pt x="874" y="706"/>
                </a:cubicBezTo>
                <a:cubicBezTo>
                  <a:pt x="875" y="707"/>
                  <a:pt x="875" y="707"/>
                  <a:pt x="873" y="708"/>
                </a:cubicBezTo>
                <a:cubicBezTo>
                  <a:pt x="872" y="709"/>
                  <a:pt x="872" y="709"/>
                  <a:pt x="872" y="711"/>
                </a:cubicBezTo>
                <a:cubicBezTo>
                  <a:pt x="872" y="712"/>
                  <a:pt x="871" y="713"/>
                  <a:pt x="870" y="713"/>
                </a:cubicBezTo>
                <a:cubicBezTo>
                  <a:pt x="870" y="713"/>
                  <a:pt x="869" y="713"/>
                  <a:pt x="869" y="713"/>
                </a:cubicBezTo>
                <a:cubicBezTo>
                  <a:pt x="869" y="712"/>
                  <a:pt x="869" y="711"/>
                  <a:pt x="868" y="710"/>
                </a:cubicBezTo>
                <a:cubicBezTo>
                  <a:pt x="867" y="709"/>
                  <a:pt x="866" y="710"/>
                  <a:pt x="866" y="708"/>
                </a:cubicBezTo>
                <a:cubicBezTo>
                  <a:pt x="866" y="707"/>
                  <a:pt x="867" y="706"/>
                  <a:pt x="867" y="705"/>
                </a:cubicBezTo>
                <a:cubicBezTo>
                  <a:pt x="868" y="704"/>
                  <a:pt x="868" y="703"/>
                  <a:pt x="869" y="702"/>
                </a:cubicBezTo>
                <a:cubicBezTo>
                  <a:pt x="870" y="702"/>
                  <a:pt x="870" y="701"/>
                  <a:pt x="869" y="700"/>
                </a:cubicBezTo>
                <a:cubicBezTo>
                  <a:pt x="868" y="700"/>
                  <a:pt x="866" y="701"/>
                  <a:pt x="865" y="701"/>
                </a:cubicBezTo>
                <a:cubicBezTo>
                  <a:pt x="863" y="702"/>
                  <a:pt x="862" y="701"/>
                  <a:pt x="860" y="700"/>
                </a:cubicBezTo>
                <a:cubicBezTo>
                  <a:pt x="858" y="700"/>
                  <a:pt x="857" y="699"/>
                  <a:pt x="856" y="701"/>
                </a:cubicBezTo>
                <a:cubicBezTo>
                  <a:pt x="857" y="702"/>
                  <a:pt x="858" y="702"/>
                  <a:pt x="859" y="702"/>
                </a:cubicBezTo>
                <a:cubicBezTo>
                  <a:pt x="860" y="703"/>
                  <a:pt x="861" y="703"/>
                  <a:pt x="861" y="704"/>
                </a:cubicBezTo>
                <a:cubicBezTo>
                  <a:pt x="862" y="707"/>
                  <a:pt x="858" y="709"/>
                  <a:pt x="856" y="710"/>
                </a:cubicBezTo>
                <a:cubicBezTo>
                  <a:pt x="855" y="711"/>
                  <a:pt x="855" y="711"/>
                  <a:pt x="853" y="712"/>
                </a:cubicBezTo>
                <a:cubicBezTo>
                  <a:pt x="851" y="712"/>
                  <a:pt x="850" y="712"/>
                  <a:pt x="847" y="711"/>
                </a:cubicBezTo>
                <a:cubicBezTo>
                  <a:pt x="847" y="711"/>
                  <a:pt x="845" y="709"/>
                  <a:pt x="844" y="711"/>
                </a:cubicBezTo>
                <a:close/>
                <a:moveTo>
                  <a:pt x="843" y="743"/>
                </a:moveTo>
                <a:cubicBezTo>
                  <a:pt x="844" y="742"/>
                  <a:pt x="844" y="741"/>
                  <a:pt x="844" y="739"/>
                </a:cubicBezTo>
                <a:cubicBezTo>
                  <a:pt x="845" y="738"/>
                  <a:pt x="846" y="735"/>
                  <a:pt x="845" y="734"/>
                </a:cubicBezTo>
                <a:cubicBezTo>
                  <a:pt x="844" y="734"/>
                  <a:pt x="844" y="737"/>
                  <a:pt x="843" y="738"/>
                </a:cubicBezTo>
                <a:cubicBezTo>
                  <a:pt x="842" y="740"/>
                  <a:pt x="841" y="742"/>
                  <a:pt x="839" y="744"/>
                </a:cubicBezTo>
                <a:cubicBezTo>
                  <a:pt x="839" y="745"/>
                  <a:pt x="839" y="745"/>
                  <a:pt x="838" y="747"/>
                </a:cubicBezTo>
                <a:cubicBezTo>
                  <a:pt x="838" y="747"/>
                  <a:pt x="836" y="748"/>
                  <a:pt x="836" y="749"/>
                </a:cubicBezTo>
                <a:cubicBezTo>
                  <a:pt x="836" y="750"/>
                  <a:pt x="837" y="751"/>
                  <a:pt x="838" y="752"/>
                </a:cubicBezTo>
                <a:cubicBezTo>
                  <a:pt x="838" y="752"/>
                  <a:pt x="838" y="754"/>
                  <a:pt x="839" y="754"/>
                </a:cubicBezTo>
                <a:cubicBezTo>
                  <a:pt x="840" y="754"/>
                  <a:pt x="840" y="751"/>
                  <a:pt x="840" y="750"/>
                </a:cubicBezTo>
                <a:cubicBezTo>
                  <a:pt x="840" y="749"/>
                  <a:pt x="840" y="748"/>
                  <a:pt x="841" y="747"/>
                </a:cubicBezTo>
                <a:cubicBezTo>
                  <a:pt x="841" y="746"/>
                  <a:pt x="842" y="745"/>
                  <a:pt x="843" y="743"/>
                </a:cubicBezTo>
                <a:close/>
                <a:moveTo>
                  <a:pt x="678" y="565"/>
                </a:moveTo>
                <a:cubicBezTo>
                  <a:pt x="679" y="564"/>
                  <a:pt x="678" y="563"/>
                  <a:pt x="678" y="562"/>
                </a:cubicBezTo>
                <a:cubicBezTo>
                  <a:pt x="679" y="561"/>
                  <a:pt x="680" y="561"/>
                  <a:pt x="680" y="560"/>
                </a:cubicBezTo>
                <a:cubicBezTo>
                  <a:pt x="681" y="558"/>
                  <a:pt x="680" y="558"/>
                  <a:pt x="679" y="557"/>
                </a:cubicBezTo>
                <a:cubicBezTo>
                  <a:pt x="678" y="556"/>
                  <a:pt x="678" y="554"/>
                  <a:pt x="677" y="554"/>
                </a:cubicBezTo>
                <a:cubicBezTo>
                  <a:pt x="677" y="554"/>
                  <a:pt x="675" y="556"/>
                  <a:pt x="675" y="557"/>
                </a:cubicBezTo>
                <a:cubicBezTo>
                  <a:pt x="675" y="558"/>
                  <a:pt x="675" y="559"/>
                  <a:pt x="675" y="560"/>
                </a:cubicBezTo>
                <a:cubicBezTo>
                  <a:pt x="675" y="561"/>
                  <a:pt x="675" y="566"/>
                  <a:pt x="678" y="565"/>
                </a:cubicBezTo>
                <a:close/>
                <a:moveTo>
                  <a:pt x="832" y="720"/>
                </a:moveTo>
                <a:cubicBezTo>
                  <a:pt x="833" y="719"/>
                  <a:pt x="832" y="718"/>
                  <a:pt x="831" y="718"/>
                </a:cubicBezTo>
                <a:cubicBezTo>
                  <a:pt x="829" y="717"/>
                  <a:pt x="827" y="717"/>
                  <a:pt x="825" y="717"/>
                </a:cubicBezTo>
                <a:cubicBezTo>
                  <a:pt x="823" y="718"/>
                  <a:pt x="820" y="718"/>
                  <a:pt x="818" y="718"/>
                </a:cubicBezTo>
                <a:cubicBezTo>
                  <a:pt x="816" y="719"/>
                  <a:pt x="815" y="720"/>
                  <a:pt x="812" y="720"/>
                </a:cubicBezTo>
                <a:cubicBezTo>
                  <a:pt x="811" y="720"/>
                  <a:pt x="809" y="719"/>
                  <a:pt x="808" y="720"/>
                </a:cubicBezTo>
                <a:cubicBezTo>
                  <a:pt x="808" y="721"/>
                  <a:pt x="810" y="723"/>
                  <a:pt x="810" y="723"/>
                </a:cubicBezTo>
                <a:cubicBezTo>
                  <a:pt x="812" y="724"/>
                  <a:pt x="813" y="725"/>
                  <a:pt x="814" y="727"/>
                </a:cubicBezTo>
                <a:cubicBezTo>
                  <a:pt x="815" y="729"/>
                  <a:pt x="815" y="731"/>
                  <a:pt x="817" y="733"/>
                </a:cubicBezTo>
                <a:cubicBezTo>
                  <a:pt x="818" y="735"/>
                  <a:pt x="820" y="734"/>
                  <a:pt x="822" y="735"/>
                </a:cubicBezTo>
                <a:cubicBezTo>
                  <a:pt x="824" y="735"/>
                  <a:pt x="825" y="737"/>
                  <a:pt x="827" y="738"/>
                </a:cubicBezTo>
                <a:cubicBezTo>
                  <a:pt x="829" y="740"/>
                  <a:pt x="830" y="740"/>
                  <a:pt x="832" y="740"/>
                </a:cubicBezTo>
                <a:cubicBezTo>
                  <a:pt x="835" y="740"/>
                  <a:pt x="837" y="740"/>
                  <a:pt x="839" y="738"/>
                </a:cubicBezTo>
                <a:cubicBezTo>
                  <a:pt x="840" y="737"/>
                  <a:pt x="841" y="735"/>
                  <a:pt x="841" y="733"/>
                </a:cubicBezTo>
                <a:cubicBezTo>
                  <a:pt x="841" y="731"/>
                  <a:pt x="841" y="728"/>
                  <a:pt x="840" y="726"/>
                </a:cubicBezTo>
                <a:cubicBezTo>
                  <a:pt x="840" y="725"/>
                  <a:pt x="837" y="723"/>
                  <a:pt x="839" y="722"/>
                </a:cubicBezTo>
                <a:cubicBezTo>
                  <a:pt x="840" y="721"/>
                  <a:pt x="840" y="722"/>
                  <a:pt x="840" y="721"/>
                </a:cubicBezTo>
                <a:cubicBezTo>
                  <a:pt x="840" y="721"/>
                  <a:pt x="839" y="720"/>
                  <a:pt x="839" y="720"/>
                </a:cubicBezTo>
                <a:cubicBezTo>
                  <a:pt x="838" y="719"/>
                  <a:pt x="837" y="719"/>
                  <a:pt x="837" y="718"/>
                </a:cubicBezTo>
                <a:cubicBezTo>
                  <a:pt x="836" y="718"/>
                  <a:pt x="837" y="716"/>
                  <a:pt x="835" y="716"/>
                </a:cubicBezTo>
                <a:cubicBezTo>
                  <a:pt x="834" y="716"/>
                  <a:pt x="834" y="718"/>
                  <a:pt x="834" y="718"/>
                </a:cubicBezTo>
                <a:cubicBezTo>
                  <a:pt x="834" y="720"/>
                  <a:pt x="833" y="724"/>
                  <a:pt x="831" y="722"/>
                </a:cubicBezTo>
                <a:cubicBezTo>
                  <a:pt x="831" y="722"/>
                  <a:pt x="831" y="721"/>
                  <a:pt x="831" y="721"/>
                </a:cubicBezTo>
                <a:cubicBezTo>
                  <a:pt x="831" y="720"/>
                  <a:pt x="832" y="720"/>
                  <a:pt x="832" y="720"/>
                </a:cubicBezTo>
                <a:close/>
                <a:moveTo>
                  <a:pt x="1121" y="513"/>
                </a:moveTo>
                <a:cubicBezTo>
                  <a:pt x="1121" y="513"/>
                  <a:pt x="1120" y="511"/>
                  <a:pt x="1119" y="511"/>
                </a:cubicBezTo>
                <a:cubicBezTo>
                  <a:pt x="1117" y="510"/>
                  <a:pt x="1115" y="511"/>
                  <a:pt x="1113" y="509"/>
                </a:cubicBezTo>
                <a:cubicBezTo>
                  <a:pt x="1112" y="508"/>
                  <a:pt x="1112" y="507"/>
                  <a:pt x="1110" y="507"/>
                </a:cubicBezTo>
                <a:cubicBezTo>
                  <a:pt x="1110" y="508"/>
                  <a:pt x="1109" y="509"/>
                  <a:pt x="1109" y="510"/>
                </a:cubicBezTo>
                <a:cubicBezTo>
                  <a:pt x="1108" y="511"/>
                  <a:pt x="1109" y="515"/>
                  <a:pt x="1105" y="514"/>
                </a:cubicBezTo>
                <a:cubicBezTo>
                  <a:pt x="1104" y="513"/>
                  <a:pt x="1104" y="513"/>
                  <a:pt x="1103" y="514"/>
                </a:cubicBezTo>
                <a:cubicBezTo>
                  <a:pt x="1102" y="515"/>
                  <a:pt x="1102" y="516"/>
                  <a:pt x="1102" y="517"/>
                </a:cubicBezTo>
                <a:cubicBezTo>
                  <a:pt x="1103" y="518"/>
                  <a:pt x="1103" y="521"/>
                  <a:pt x="1105" y="520"/>
                </a:cubicBezTo>
                <a:cubicBezTo>
                  <a:pt x="1107" y="519"/>
                  <a:pt x="1104" y="517"/>
                  <a:pt x="1106" y="515"/>
                </a:cubicBezTo>
                <a:cubicBezTo>
                  <a:pt x="1106" y="516"/>
                  <a:pt x="1107" y="516"/>
                  <a:pt x="1107" y="516"/>
                </a:cubicBezTo>
                <a:cubicBezTo>
                  <a:pt x="1108" y="517"/>
                  <a:pt x="1109" y="519"/>
                  <a:pt x="1110" y="520"/>
                </a:cubicBezTo>
                <a:cubicBezTo>
                  <a:pt x="1111" y="521"/>
                  <a:pt x="1111" y="521"/>
                  <a:pt x="1112" y="523"/>
                </a:cubicBezTo>
                <a:cubicBezTo>
                  <a:pt x="1113" y="523"/>
                  <a:pt x="1114" y="524"/>
                  <a:pt x="1115" y="525"/>
                </a:cubicBezTo>
                <a:cubicBezTo>
                  <a:pt x="1116" y="525"/>
                  <a:pt x="1117" y="525"/>
                  <a:pt x="1118" y="526"/>
                </a:cubicBezTo>
                <a:cubicBezTo>
                  <a:pt x="1119" y="527"/>
                  <a:pt x="1118" y="529"/>
                  <a:pt x="1119" y="529"/>
                </a:cubicBezTo>
                <a:cubicBezTo>
                  <a:pt x="1121" y="528"/>
                  <a:pt x="1121" y="525"/>
                  <a:pt x="1121" y="524"/>
                </a:cubicBezTo>
                <a:cubicBezTo>
                  <a:pt x="1120" y="522"/>
                  <a:pt x="1118" y="524"/>
                  <a:pt x="1116" y="522"/>
                </a:cubicBezTo>
                <a:cubicBezTo>
                  <a:pt x="1116" y="522"/>
                  <a:pt x="1116" y="521"/>
                  <a:pt x="1116" y="521"/>
                </a:cubicBezTo>
                <a:cubicBezTo>
                  <a:pt x="1116" y="519"/>
                  <a:pt x="1114" y="516"/>
                  <a:pt x="1116" y="514"/>
                </a:cubicBezTo>
                <a:cubicBezTo>
                  <a:pt x="1117" y="513"/>
                  <a:pt x="1118" y="518"/>
                  <a:pt x="1119" y="519"/>
                </a:cubicBezTo>
                <a:cubicBezTo>
                  <a:pt x="1120" y="519"/>
                  <a:pt x="1121" y="520"/>
                  <a:pt x="1121" y="521"/>
                </a:cubicBezTo>
                <a:cubicBezTo>
                  <a:pt x="1121" y="522"/>
                  <a:pt x="1122" y="523"/>
                  <a:pt x="1123" y="523"/>
                </a:cubicBezTo>
                <a:cubicBezTo>
                  <a:pt x="1123" y="522"/>
                  <a:pt x="1122" y="521"/>
                  <a:pt x="1122" y="520"/>
                </a:cubicBezTo>
                <a:cubicBezTo>
                  <a:pt x="1121" y="518"/>
                  <a:pt x="1122" y="518"/>
                  <a:pt x="1122" y="516"/>
                </a:cubicBezTo>
                <a:cubicBezTo>
                  <a:pt x="1123" y="515"/>
                  <a:pt x="1122" y="514"/>
                  <a:pt x="1121" y="513"/>
                </a:cubicBezTo>
                <a:close/>
                <a:moveTo>
                  <a:pt x="1168" y="593"/>
                </a:moveTo>
                <a:cubicBezTo>
                  <a:pt x="1168" y="594"/>
                  <a:pt x="1172" y="595"/>
                  <a:pt x="1172" y="597"/>
                </a:cubicBezTo>
                <a:cubicBezTo>
                  <a:pt x="1173" y="599"/>
                  <a:pt x="1170" y="600"/>
                  <a:pt x="1169" y="601"/>
                </a:cubicBezTo>
                <a:cubicBezTo>
                  <a:pt x="1168" y="604"/>
                  <a:pt x="1171" y="603"/>
                  <a:pt x="1173" y="604"/>
                </a:cubicBezTo>
                <a:cubicBezTo>
                  <a:pt x="1174" y="605"/>
                  <a:pt x="1174" y="606"/>
                  <a:pt x="1175" y="606"/>
                </a:cubicBezTo>
                <a:cubicBezTo>
                  <a:pt x="1176" y="606"/>
                  <a:pt x="1177" y="606"/>
                  <a:pt x="1177" y="607"/>
                </a:cubicBezTo>
                <a:cubicBezTo>
                  <a:pt x="1179" y="610"/>
                  <a:pt x="1176" y="611"/>
                  <a:pt x="1175" y="613"/>
                </a:cubicBezTo>
                <a:cubicBezTo>
                  <a:pt x="1174" y="614"/>
                  <a:pt x="1174" y="615"/>
                  <a:pt x="1174" y="616"/>
                </a:cubicBezTo>
                <a:cubicBezTo>
                  <a:pt x="1173" y="618"/>
                  <a:pt x="1175" y="618"/>
                  <a:pt x="1175" y="619"/>
                </a:cubicBezTo>
                <a:cubicBezTo>
                  <a:pt x="1176" y="620"/>
                  <a:pt x="1177" y="618"/>
                  <a:pt x="1177" y="617"/>
                </a:cubicBezTo>
                <a:cubicBezTo>
                  <a:pt x="1178" y="615"/>
                  <a:pt x="1179" y="614"/>
                  <a:pt x="1180" y="613"/>
                </a:cubicBezTo>
                <a:cubicBezTo>
                  <a:pt x="1182" y="610"/>
                  <a:pt x="1183" y="606"/>
                  <a:pt x="1186" y="604"/>
                </a:cubicBezTo>
                <a:cubicBezTo>
                  <a:pt x="1188" y="603"/>
                  <a:pt x="1191" y="603"/>
                  <a:pt x="1193" y="603"/>
                </a:cubicBezTo>
                <a:cubicBezTo>
                  <a:pt x="1195" y="603"/>
                  <a:pt x="1198" y="602"/>
                  <a:pt x="1199" y="601"/>
                </a:cubicBezTo>
                <a:cubicBezTo>
                  <a:pt x="1201" y="600"/>
                  <a:pt x="1202" y="598"/>
                  <a:pt x="1203" y="597"/>
                </a:cubicBezTo>
                <a:cubicBezTo>
                  <a:pt x="1205" y="596"/>
                  <a:pt x="1207" y="596"/>
                  <a:pt x="1208" y="595"/>
                </a:cubicBezTo>
                <a:cubicBezTo>
                  <a:pt x="1210" y="595"/>
                  <a:pt x="1213" y="596"/>
                  <a:pt x="1212" y="594"/>
                </a:cubicBezTo>
                <a:cubicBezTo>
                  <a:pt x="1211" y="593"/>
                  <a:pt x="1211" y="592"/>
                  <a:pt x="1210" y="592"/>
                </a:cubicBezTo>
                <a:cubicBezTo>
                  <a:pt x="1210" y="591"/>
                  <a:pt x="1207" y="591"/>
                  <a:pt x="1209" y="590"/>
                </a:cubicBezTo>
                <a:cubicBezTo>
                  <a:pt x="1210" y="590"/>
                  <a:pt x="1215" y="593"/>
                  <a:pt x="1214" y="589"/>
                </a:cubicBezTo>
                <a:cubicBezTo>
                  <a:pt x="1213" y="588"/>
                  <a:pt x="1211" y="586"/>
                  <a:pt x="1209" y="586"/>
                </a:cubicBezTo>
                <a:cubicBezTo>
                  <a:pt x="1208" y="586"/>
                  <a:pt x="1207" y="586"/>
                  <a:pt x="1206" y="587"/>
                </a:cubicBezTo>
                <a:cubicBezTo>
                  <a:pt x="1206" y="588"/>
                  <a:pt x="1207" y="589"/>
                  <a:pt x="1206" y="590"/>
                </a:cubicBezTo>
                <a:cubicBezTo>
                  <a:pt x="1204" y="592"/>
                  <a:pt x="1202" y="589"/>
                  <a:pt x="1200" y="588"/>
                </a:cubicBezTo>
                <a:cubicBezTo>
                  <a:pt x="1198" y="588"/>
                  <a:pt x="1196" y="588"/>
                  <a:pt x="1194" y="588"/>
                </a:cubicBezTo>
                <a:cubicBezTo>
                  <a:pt x="1190" y="589"/>
                  <a:pt x="1186" y="590"/>
                  <a:pt x="1182" y="592"/>
                </a:cubicBezTo>
                <a:cubicBezTo>
                  <a:pt x="1179" y="592"/>
                  <a:pt x="1177" y="594"/>
                  <a:pt x="1175" y="594"/>
                </a:cubicBezTo>
                <a:cubicBezTo>
                  <a:pt x="1173" y="594"/>
                  <a:pt x="1170" y="591"/>
                  <a:pt x="1168" y="593"/>
                </a:cubicBezTo>
                <a:close/>
                <a:moveTo>
                  <a:pt x="1162" y="523"/>
                </a:moveTo>
                <a:cubicBezTo>
                  <a:pt x="1162" y="522"/>
                  <a:pt x="1162" y="522"/>
                  <a:pt x="1161" y="522"/>
                </a:cubicBezTo>
                <a:cubicBezTo>
                  <a:pt x="1160" y="522"/>
                  <a:pt x="1160" y="522"/>
                  <a:pt x="1160" y="522"/>
                </a:cubicBezTo>
                <a:cubicBezTo>
                  <a:pt x="1160" y="523"/>
                  <a:pt x="1160" y="523"/>
                  <a:pt x="1161" y="523"/>
                </a:cubicBezTo>
                <a:cubicBezTo>
                  <a:pt x="1162" y="523"/>
                  <a:pt x="1162" y="523"/>
                  <a:pt x="1162" y="523"/>
                </a:cubicBezTo>
                <a:close/>
                <a:moveTo>
                  <a:pt x="1175" y="519"/>
                </a:moveTo>
                <a:cubicBezTo>
                  <a:pt x="1174" y="519"/>
                  <a:pt x="1173" y="520"/>
                  <a:pt x="1173" y="520"/>
                </a:cubicBezTo>
                <a:cubicBezTo>
                  <a:pt x="1173" y="521"/>
                  <a:pt x="1175" y="521"/>
                  <a:pt x="1176" y="520"/>
                </a:cubicBezTo>
                <a:cubicBezTo>
                  <a:pt x="1177" y="520"/>
                  <a:pt x="1178" y="519"/>
                  <a:pt x="1177" y="519"/>
                </a:cubicBezTo>
                <a:cubicBezTo>
                  <a:pt x="1177" y="518"/>
                  <a:pt x="1176" y="518"/>
                  <a:pt x="1175" y="519"/>
                </a:cubicBezTo>
                <a:close/>
                <a:moveTo>
                  <a:pt x="1183" y="515"/>
                </a:moveTo>
                <a:cubicBezTo>
                  <a:pt x="1183" y="514"/>
                  <a:pt x="1182" y="514"/>
                  <a:pt x="1181" y="514"/>
                </a:cubicBezTo>
                <a:cubicBezTo>
                  <a:pt x="1179" y="514"/>
                  <a:pt x="1178" y="514"/>
                  <a:pt x="1178" y="514"/>
                </a:cubicBezTo>
                <a:cubicBezTo>
                  <a:pt x="1178" y="515"/>
                  <a:pt x="1179" y="515"/>
                  <a:pt x="1180" y="515"/>
                </a:cubicBezTo>
                <a:cubicBezTo>
                  <a:pt x="1182" y="516"/>
                  <a:pt x="1183" y="515"/>
                  <a:pt x="1183" y="515"/>
                </a:cubicBezTo>
                <a:close/>
                <a:moveTo>
                  <a:pt x="1175" y="574"/>
                </a:moveTo>
                <a:cubicBezTo>
                  <a:pt x="1175" y="575"/>
                  <a:pt x="1177" y="575"/>
                  <a:pt x="1178" y="575"/>
                </a:cubicBezTo>
                <a:cubicBezTo>
                  <a:pt x="1179" y="575"/>
                  <a:pt x="1180" y="575"/>
                  <a:pt x="1181" y="576"/>
                </a:cubicBezTo>
                <a:cubicBezTo>
                  <a:pt x="1182" y="576"/>
                  <a:pt x="1183" y="577"/>
                  <a:pt x="1184" y="578"/>
                </a:cubicBezTo>
                <a:cubicBezTo>
                  <a:pt x="1187" y="579"/>
                  <a:pt x="1188" y="579"/>
                  <a:pt x="1188" y="582"/>
                </a:cubicBezTo>
                <a:cubicBezTo>
                  <a:pt x="1188" y="583"/>
                  <a:pt x="1187" y="584"/>
                  <a:pt x="1189" y="584"/>
                </a:cubicBezTo>
                <a:cubicBezTo>
                  <a:pt x="1190" y="585"/>
                  <a:pt x="1190" y="584"/>
                  <a:pt x="1191" y="583"/>
                </a:cubicBezTo>
                <a:cubicBezTo>
                  <a:pt x="1193" y="582"/>
                  <a:pt x="1195" y="580"/>
                  <a:pt x="1197" y="580"/>
                </a:cubicBezTo>
                <a:cubicBezTo>
                  <a:pt x="1199" y="579"/>
                  <a:pt x="1204" y="580"/>
                  <a:pt x="1201" y="577"/>
                </a:cubicBezTo>
                <a:cubicBezTo>
                  <a:pt x="1200" y="576"/>
                  <a:pt x="1200" y="575"/>
                  <a:pt x="1199" y="575"/>
                </a:cubicBezTo>
                <a:cubicBezTo>
                  <a:pt x="1198" y="574"/>
                  <a:pt x="1197" y="573"/>
                  <a:pt x="1196" y="573"/>
                </a:cubicBezTo>
                <a:cubicBezTo>
                  <a:pt x="1195" y="572"/>
                  <a:pt x="1195" y="569"/>
                  <a:pt x="1194" y="568"/>
                </a:cubicBezTo>
                <a:cubicBezTo>
                  <a:pt x="1192" y="568"/>
                  <a:pt x="1189" y="571"/>
                  <a:pt x="1188" y="571"/>
                </a:cubicBezTo>
                <a:cubicBezTo>
                  <a:pt x="1186" y="572"/>
                  <a:pt x="1184" y="572"/>
                  <a:pt x="1183" y="573"/>
                </a:cubicBezTo>
                <a:cubicBezTo>
                  <a:pt x="1182" y="573"/>
                  <a:pt x="1181" y="573"/>
                  <a:pt x="1181" y="574"/>
                </a:cubicBezTo>
                <a:cubicBezTo>
                  <a:pt x="1180" y="574"/>
                  <a:pt x="1179" y="574"/>
                  <a:pt x="1178" y="574"/>
                </a:cubicBezTo>
                <a:cubicBezTo>
                  <a:pt x="1178" y="574"/>
                  <a:pt x="1175" y="573"/>
                  <a:pt x="1175" y="574"/>
                </a:cubicBezTo>
                <a:close/>
                <a:moveTo>
                  <a:pt x="959" y="738"/>
                </a:moveTo>
                <a:cubicBezTo>
                  <a:pt x="960" y="739"/>
                  <a:pt x="961" y="739"/>
                  <a:pt x="963" y="739"/>
                </a:cubicBezTo>
                <a:cubicBezTo>
                  <a:pt x="964" y="740"/>
                  <a:pt x="965" y="741"/>
                  <a:pt x="965" y="742"/>
                </a:cubicBezTo>
                <a:cubicBezTo>
                  <a:pt x="968" y="743"/>
                  <a:pt x="967" y="738"/>
                  <a:pt x="967" y="737"/>
                </a:cubicBezTo>
                <a:cubicBezTo>
                  <a:pt x="969" y="735"/>
                  <a:pt x="969" y="734"/>
                  <a:pt x="966" y="733"/>
                </a:cubicBezTo>
                <a:cubicBezTo>
                  <a:pt x="964" y="732"/>
                  <a:pt x="963" y="731"/>
                  <a:pt x="961" y="730"/>
                </a:cubicBezTo>
                <a:cubicBezTo>
                  <a:pt x="960" y="730"/>
                  <a:pt x="959" y="729"/>
                  <a:pt x="958" y="729"/>
                </a:cubicBezTo>
                <a:cubicBezTo>
                  <a:pt x="957" y="730"/>
                  <a:pt x="958" y="731"/>
                  <a:pt x="958" y="732"/>
                </a:cubicBezTo>
                <a:cubicBezTo>
                  <a:pt x="958" y="734"/>
                  <a:pt x="956" y="737"/>
                  <a:pt x="959" y="738"/>
                </a:cubicBezTo>
                <a:close/>
                <a:moveTo>
                  <a:pt x="1084" y="625"/>
                </a:moveTo>
                <a:cubicBezTo>
                  <a:pt x="1085" y="624"/>
                  <a:pt x="1085" y="623"/>
                  <a:pt x="1086" y="623"/>
                </a:cubicBezTo>
                <a:cubicBezTo>
                  <a:pt x="1087" y="623"/>
                  <a:pt x="1088" y="622"/>
                  <a:pt x="1087" y="621"/>
                </a:cubicBezTo>
                <a:cubicBezTo>
                  <a:pt x="1087" y="621"/>
                  <a:pt x="1086" y="621"/>
                  <a:pt x="1086" y="620"/>
                </a:cubicBezTo>
                <a:cubicBezTo>
                  <a:pt x="1086" y="620"/>
                  <a:pt x="1085" y="619"/>
                  <a:pt x="1085" y="619"/>
                </a:cubicBezTo>
                <a:cubicBezTo>
                  <a:pt x="1084" y="618"/>
                  <a:pt x="1083" y="617"/>
                  <a:pt x="1082" y="618"/>
                </a:cubicBezTo>
                <a:cubicBezTo>
                  <a:pt x="1081" y="618"/>
                  <a:pt x="1080" y="619"/>
                  <a:pt x="1079" y="619"/>
                </a:cubicBezTo>
                <a:cubicBezTo>
                  <a:pt x="1078" y="619"/>
                  <a:pt x="1077" y="619"/>
                  <a:pt x="1076" y="619"/>
                </a:cubicBezTo>
                <a:cubicBezTo>
                  <a:pt x="1075" y="619"/>
                  <a:pt x="1074" y="618"/>
                  <a:pt x="1073" y="619"/>
                </a:cubicBezTo>
                <a:cubicBezTo>
                  <a:pt x="1072" y="619"/>
                  <a:pt x="1072" y="620"/>
                  <a:pt x="1071" y="621"/>
                </a:cubicBezTo>
                <a:cubicBezTo>
                  <a:pt x="1069" y="622"/>
                  <a:pt x="1067" y="622"/>
                  <a:pt x="1067" y="624"/>
                </a:cubicBezTo>
                <a:cubicBezTo>
                  <a:pt x="1066" y="627"/>
                  <a:pt x="1065" y="628"/>
                  <a:pt x="1063" y="629"/>
                </a:cubicBezTo>
                <a:cubicBezTo>
                  <a:pt x="1062" y="630"/>
                  <a:pt x="1060" y="631"/>
                  <a:pt x="1059" y="633"/>
                </a:cubicBezTo>
                <a:cubicBezTo>
                  <a:pt x="1058" y="634"/>
                  <a:pt x="1058" y="636"/>
                  <a:pt x="1058" y="638"/>
                </a:cubicBezTo>
                <a:cubicBezTo>
                  <a:pt x="1057" y="641"/>
                  <a:pt x="1057" y="645"/>
                  <a:pt x="1058" y="648"/>
                </a:cubicBezTo>
                <a:cubicBezTo>
                  <a:pt x="1059" y="649"/>
                  <a:pt x="1059" y="649"/>
                  <a:pt x="1060" y="651"/>
                </a:cubicBezTo>
                <a:cubicBezTo>
                  <a:pt x="1060" y="652"/>
                  <a:pt x="1060" y="653"/>
                  <a:pt x="1060" y="654"/>
                </a:cubicBezTo>
                <a:cubicBezTo>
                  <a:pt x="1060" y="655"/>
                  <a:pt x="1061" y="655"/>
                  <a:pt x="1061" y="656"/>
                </a:cubicBezTo>
                <a:cubicBezTo>
                  <a:pt x="1061" y="658"/>
                  <a:pt x="1059" y="658"/>
                  <a:pt x="1059" y="659"/>
                </a:cubicBezTo>
                <a:cubicBezTo>
                  <a:pt x="1058" y="662"/>
                  <a:pt x="1063" y="659"/>
                  <a:pt x="1064" y="658"/>
                </a:cubicBezTo>
                <a:cubicBezTo>
                  <a:pt x="1066" y="657"/>
                  <a:pt x="1067" y="656"/>
                  <a:pt x="1068" y="653"/>
                </a:cubicBezTo>
                <a:cubicBezTo>
                  <a:pt x="1069" y="651"/>
                  <a:pt x="1070" y="649"/>
                  <a:pt x="1073" y="649"/>
                </a:cubicBezTo>
                <a:cubicBezTo>
                  <a:pt x="1075" y="648"/>
                  <a:pt x="1077" y="649"/>
                  <a:pt x="1078" y="646"/>
                </a:cubicBezTo>
                <a:cubicBezTo>
                  <a:pt x="1078" y="645"/>
                  <a:pt x="1077" y="644"/>
                  <a:pt x="1078" y="643"/>
                </a:cubicBezTo>
                <a:cubicBezTo>
                  <a:pt x="1078" y="642"/>
                  <a:pt x="1080" y="642"/>
                  <a:pt x="1081" y="642"/>
                </a:cubicBezTo>
                <a:cubicBezTo>
                  <a:pt x="1082" y="642"/>
                  <a:pt x="1082" y="641"/>
                  <a:pt x="1082" y="640"/>
                </a:cubicBezTo>
                <a:cubicBezTo>
                  <a:pt x="1082" y="638"/>
                  <a:pt x="1081" y="638"/>
                  <a:pt x="1080" y="638"/>
                </a:cubicBezTo>
                <a:cubicBezTo>
                  <a:pt x="1079" y="637"/>
                  <a:pt x="1078" y="637"/>
                  <a:pt x="1078" y="636"/>
                </a:cubicBezTo>
                <a:cubicBezTo>
                  <a:pt x="1078" y="634"/>
                  <a:pt x="1079" y="634"/>
                  <a:pt x="1079" y="633"/>
                </a:cubicBezTo>
                <a:cubicBezTo>
                  <a:pt x="1080" y="631"/>
                  <a:pt x="1078" y="629"/>
                  <a:pt x="1079" y="627"/>
                </a:cubicBezTo>
                <a:cubicBezTo>
                  <a:pt x="1080" y="626"/>
                  <a:pt x="1083" y="627"/>
                  <a:pt x="1084" y="625"/>
                </a:cubicBezTo>
                <a:close/>
                <a:moveTo>
                  <a:pt x="1012" y="688"/>
                </a:moveTo>
                <a:cubicBezTo>
                  <a:pt x="1013" y="688"/>
                  <a:pt x="1013" y="684"/>
                  <a:pt x="1014" y="682"/>
                </a:cubicBezTo>
                <a:cubicBezTo>
                  <a:pt x="1014" y="680"/>
                  <a:pt x="1015" y="678"/>
                  <a:pt x="1016" y="676"/>
                </a:cubicBezTo>
                <a:cubicBezTo>
                  <a:pt x="1018" y="674"/>
                  <a:pt x="1018" y="672"/>
                  <a:pt x="1019" y="670"/>
                </a:cubicBezTo>
                <a:cubicBezTo>
                  <a:pt x="1019" y="669"/>
                  <a:pt x="1020" y="668"/>
                  <a:pt x="1020" y="667"/>
                </a:cubicBezTo>
                <a:cubicBezTo>
                  <a:pt x="1021" y="666"/>
                  <a:pt x="1021" y="665"/>
                  <a:pt x="1022" y="663"/>
                </a:cubicBezTo>
                <a:cubicBezTo>
                  <a:pt x="1023" y="660"/>
                  <a:pt x="1025" y="658"/>
                  <a:pt x="1026" y="655"/>
                </a:cubicBezTo>
                <a:cubicBezTo>
                  <a:pt x="1026" y="652"/>
                  <a:pt x="1027" y="650"/>
                  <a:pt x="1028" y="647"/>
                </a:cubicBezTo>
                <a:cubicBezTo>
                  <a:pt x="1028" y="646"/>
                  <a:pt x="1029" y="642"/>
                  <a:pt x="1028" y="641"/>
                </a:cubicBezTo>
                <a:cubicBezTo>
                  <a:pt x="1025" y="640"/>
                  <a:pt x="1022" y="650"/>
                  <a:pt x="1022" y="651"/>
                </a:cubicBezTo>
                <a:cubicBezTo>
                  <a:pt x="1021" y="655"/>
                  <a:pt x="1018" y="658"/>
                  <a:pt x="1016" y="661"/>
                </a:cubicBezTo>
                <a:cubicBezTo>
                  <a:pt x="1015" y="664"/>
                  <a:pt x="1014" y="665"/>
                  <a:pt x="1012" y="666"/>
                </a:cubicBezTo>
                <a:cubicBezTo>
                  <a:pt x="1010" y="667"/>
                  <a:pt x="1010" y="669"/>
                  <a:pt x="1009" y="671"/>
                </a:cubicBezTo>
                <a:cubicBezTo>
                  <a:pt x="1008" y="673"/>
                  <a:pt x="1008" y="675"/>
                  <a:pt x="1007" y="677"/>
                </a:cubicBezTo>
                <a:cubicBezTo>
                  <a:pt x="1007" y="679"/>
                  <a:pt x="1008" y="681"/>
                  <a:pt x="1009" y="683"/>
                </a:cubicBezTo>
                <a:cubicBezTo>
                  <a:pt x="1009" y="685"/>
                  <a:pt x="1010" y="689"/>
                  <a:pt x="1012" y="688"/>
                </a:cubicBezTo>
                <a:close/>
                <a:moveTo>
                  <a:pt x="833" y="708"/>
                </a:moveTo>
                <a:cubicBezTo>
                  <a:pt x="834" y="711"/>
                  <a:pt x="835" y="706"/>
                  <a:pt x="836" y="706"/>
                </a:cubicBezTo>
                <a:cubicBezTo>
                  <a:pt x="837" y="705"/>
                  <a:pt x="838" y="706"/>
                  <a:pt x="838" y="704"/>
                </a:cubicBezTo>
                <a:cubicBezTo>
                  <a:pt x="837" y="703"/>
                  <a:pt x="836" y="703"/>
                  <a:pt x="836" y="702"/>
                </a:cubicBezTo>
                <a:cubicBezTo>
                  <a:pt x="835" y="702"/>
                  <a:pt x="835" y="701"/>
                  <a:pt x="834" y="700"/>
                </a:cubicBezTo>
                <a:cubicBezTo>
                  <a:pt x="832" y="698"/>
                  <a:pt x="833" y="704"/>
                  <a:pt x="833" y="704"/>
                </a:cubicBezTo>
                <a:cubicBezTo>
                  <a:pt x="833" y="705"/>
                  <a:pt x="833" y="707"/>
                  <a:pt x="833" y="708"/>
                </a:cubicBezTo>
                <a:close/>
                <a:moveTo>
                  <a:pt x="1211" y="572"/>
                </a:moveTo>
                <a:cubicBezTo>
                  <a:pt x="1212" y="573"/>
                  <a:pt x="1212" y="573"/>
                  <a:pt x="1212" y="574"/>
                </a:cubicBezTo>
                <a:cubicBezTo>
                  <a:pt x="1213" y="574"/>
                  <a:pt x="1214" y="574"/>
                  <a:pt x="1214" y="573"/>
                </a:cubicBezTo>
                <a:cubicBezTo>
                  <a:pt x="1214" y="572"/>
                  <a:pt x="1213" y="572"/>
                  <a:pt x="1213" y="572"/>
                </a:cubicBezTo>
                <a:cubicBezTo>
                  <a:pt x="1212" y="571"/>
                  <a:pt x="1212" y="569"/>
                  <a:pt x="1211" y="569"/>
                </a:cubicBezTo>
                <a:cubicBezTo>
                  <a:pt x="1210" y="569"/>
                  <a:pt x="1209" y="570"/>
                  <a:pt x="1210" y="571"/>
                </a:cubicBezTo>
                <a:cubicBezTo>
                  <a:pt x="1210" y="572"/>
                  <a:pt x="1211" y="572"/>
                  <a:pt x="1211" y="572"/>
                </a:cubicBezTo>
                <a:close/>
                <a:moveTo>
                  <a:pt x="1187" y="511"/>
                </a:moveTo>
                <a:cubicBezTo>
                  <a:pt x="1187" y="511"/>
                  <a:pt x="1186" y="511"/>
                  <a:pt x="1186" y="511"/>
                </a:cubicBezTo>
                <a:cubicBezTo>
                  <a:pt x="1185" y="511"/>
                  <a:pt x="1184" y="511"/>
                  <a:pt x="1184" y="512"/>
                </a:cubicBezTo>
                <a:cubicBezTo>
                  <a:pt x="1184" y="512"/>
                  <a:pt x="1185" y="512"/>
                  <a:pt x="1186" y="512"/>
                </a:cubicBezTo>
                <a:cubicBezTo>
                  <a:pt x="1186" y="512"/>
                  <a:pt x="1187" y="512"/>
                  <a:pt x="1187" y="511"/>
                </a:cubicBezTo>
                <a:close/>
                <a:moveTo>
                  <a:pt x="1167" y="520"/>
                </a:moveTo>
                <a:cubicBezTo>
                  <a:pt x="1167" y="520"/>
                  <a:pt x="1166" y="521"/>
                  <a:pt x="1166" y="521"/>
                </a:cubicBezTo>
                <a:cubicBezTo>
                  <a:pt x="1166" y="522"/>
                  <a:pt x="1167" y="522"/>
                  <a:pt x="1167" y="522"/>
                </a:cubicBezTo>
                <a:cubicBezTo>
                  <a:pt x="1168" y="522"/>
                  <a:pt x="1169" y="522"/>
                  <a:pt x="1169" y="521"/>
                </a:cubicBezTo>
                <a:cubicBezTo>
                  <a:pt x="1169" y="521"/>
                  <a:pt x="1168" y="520"/>
                  <a:pt x="1167" y="520"/>
                </a:cubicBezTo>
                <a:close/>
                <a:moveTo>
                  <a:pt x="681" y="530"/>
                </a:moveTo>
                <a:cubicBezTo>
                  <a:pt x="681" y="530"/>
                  <a:pt x="680" y="528"/>
                  <a:pt x="679" y="528"/>
                </a:cubicBezTo>
                <a:cubicBezTo>
                  <a:pt x="678" y="528"/>
                  <a:pt x="679" y="530"/>
                  <a:pt x="679" y="531"/>
                </a:cubicBezTo>
                <a:cubicBezTo>
                  <a:pt x="680" y="532"/>
                  <a:pt x="680" y="534"/>
                  <a:pt x="682" y="535"/>
                </a:cubicBezTo>
                <a:cubicBezTo>
                  <a:pt x="683" y="536"/>
                  <a:pt x="685" y="536"/>
                  <a:pt x="686" y="536"/>
                </a:cubicBezTo>
                <a:cubicBezTo>
                  <a:pt x="687" y="535"/>
                  <a:pt x="685" y="534"/>
                  <a:pt x="685" y="534"/>
                </a:cubicBezTo>
                <a:cubicBezTo>
                  <a:pt x="684" y="532"/>
                  <a:pt x="685" y="532"/>
                  <a:pt x="686" y="532"/>
                </a:cubicBezTo>
                <a:cubicBezTo>
                  <a:pt x="687" y="532"/>
                  <a:pt x="688" y="532"/>
                  <a:pt x="689" y="531"/>
                </a:cubicBezTo>
                <a:cubicBezTo>
                  <a:pt x="690" y="530"/>
                  <a:pt x="690" y="529"/>
                  <a:pt x="690" y="528"/>
                </a:cubicBezTo>
                <a:cubicBezTo>
                  <a:pt x="690" y="527"/>
                  <a:pt x="691" y="526"/>
                  <a:pt x="691" y="525"/>
                </a:cubicBezTo>
                <a:cubicBezTo>
                  <a:pt x="690" y="523"/>
                  <a:pt x="690" y="523"/>
                  <a:pt x="689" y="524"/>
                </a:cubicBezTo>
                <a:cubicBezTo>
                  <a:pt x="687" y="524"/>
                  <a:pt x="682" y="525"/>
                  <a:pt x="683" y="528"/>
                </a:cubicBezTo>
                <a:cubicBezTo>
                  <a:pt x="683" y="528"/>
                  <a:pt x="684" y="529"/>
                  <a:pt x="683" y="530"/>
                </a:cubicBezTo>
                <a:cubicBezTo>
                  <a:pt x="683" y="530"/>
                  <a:pt x="682" y="530"/>
                  <a:pt x="681" y="530"/>
                </a:cubicBezTo>
                <a:close/>
                <a:moveTo>
                  <a:pt x="974" y="1387"/>
                </a:moveTo>
                <a:cubicBezTo>
                  <a:pt x="974" y="1386"/>
                  <a:pt x="975" y="1385"/>
                  <a:pt x="975" y="1384"/>
                </a:cubicBezTo>
                <a:cubicBezTo>
                  <a:pt x="976" y="1382"/>
                  <a:pt x="976" y="1380"/>
                  <a:pt x="978" y="1379"/>
                </a:cubicBezTo>
                <a:cubicBezTo>
                  <a:pt x="980" y="1378"/>
                  <a:pt x="980" y="1376"/>
                  <a:pt x="981" y="1374"/>
                </a:cubicBezTo>
                <a:cubicBezTo>
                  <a:pt x="981" y="1373"/>
                  <a:pt x="982" y="1372"/>
                  <a:pt x="983" y="1372"/>
                </a:cubicBezTo>
                <a:cubicBezTo>
                  <a:pt x="984" y="1371"/>
                  <a:pt x="986" y="1371"/>
                  <a:pt x="985" y="1370"/>
                </a:cubicBezTo>
                <a:cubicBezTo>
                  <a:pt x="983" y="1370"/>
                  <a:pt x="981" y="1370"/>
                  <a:pt x="979" y="1370"/>
                </a:cubicBezTo>
                <a:cubicBezTo>
                  <a:pt x="977" y="1371"/>
                  <a:pt x="976" y="1372"/>
                  <a:pt x="974" y="1372"/>
                </a:cubicBezTo>
                <a:cubicBezTo>
                  <a:pt x="971" y="1372"/>
                  <a:pt x="970" y="1372"/>
                  <a:pt x="968" y="1373"/>
                </a:cubicBezTo>
                <a:cubicBezTo>
                  <a:pt x="966" y="1375"/>
                  <a:pt x="965" y="1376"/>
                  <a:pt x="963" y="1376"/>
                </a:cubicBezTo>
                <a:cubicBezTo>
                  <a:pt x="960" y="1376"/>
                  <a:pt x="959" y="1374"/>
                  <a:pt x="957" y="1374"/>
                </a:cubicBezTo>
                <a:cubicBezTo>
                  <a:pt x="955" y="1374"/>
                  <a:pt x="954" y="1376"/>
                  <a:pt x="953" y="1376"/>
                </a:cubicBezTo>
                <a:cubicBezTo>
                  <a:pt x="952" y="1377"/>
                  <a:pt x="951" y="1377"/>
                  <a:pt x="949" y="1378"/>
                </a:cubicBezTo>
                <a:cubicBezTo>
                  <a:pt x="947" y="1379"/>
                  <a:pt x="945" y="1379"/>
                  <a:pt x="942" y="1379"/>
                </a:cubicBezTo>
                <a:cubicBezTo>
                  <a:pt x="940" y="1378"/>
                  <a:pt x="938" y="1377"/>
                  <a:pt x="936" y="1377"/>
                </a:cubicBezTo>
                <a:cubicBezTo>
                  <a:pt x="935" y="1377"/>
                  <a:pt x="934" y="1378"/>
                  <a:pt x="932" y="1377"/>
                </a:cubicBezTo>
                <a:cubicBezTo>
                  <a:pt x="931" y="1376"/>
                  <a:pt x="930" y="1376"/>
                  <a:pt x="929" y="1376"/>
                </a:cubicBezTo>
                <a:cubicBezTo>
                  <a:pt x="927" y="1375"/>
                  <a:pt x="925" y="1375"/>
                  <a:pt x="922" y="1375"/>
                </a:cubicBezTo>
                <a:cubicBezTo>
                  <a:pt x="922" y="1375"/>
                  <a:pt x="920" y="1375"/>
                  <a:pt x="919" y="1375"/>
                </a:cubicBezTo>
                <a:cubicBezTo>
                  <a:pt x="918" y="1374"/>
                  <a:pt x="918" y="1373"/>
                  <a:pt x="918" y="1372"/>
                </a:cubicBezTo>
                <a:cubicBezTo>
                  <a:pt x="917" y="1371"/>
                  <a:pt x="916" y="1371"/>
                  <a:pt x="915" y="1372"/>
                </a:cubicBezTo>
                <a:cubicBezTo>
                  <a:pt x="914" y="1372"/>
                  <a:pt x="913" y="1373"/>
                  <a:pt x="912" y="1373"/>
                </a:cubicBezTo>
                <a:cubicBezTo>
                  <a:pt x="910" y="1374"/>
                  <a:pt x="909" y="1376"/>
                  <a:pt x="907" y="1377"/>
                </a:cubicBezTo>
                <a:cubicBezTo>
                  <a:pt x="905" y="1377"/>
                  <a:pt x="903" y="1377"/>
                  <a:pt x="901" y="1375"/>
                </a:cubicBezTo>
                <a:cubicBezTo>
                  <a:pt x="901" y="1374"/>
                  <a:pt x="901" y="1373"/>
                  <a:pt x="899" y="1373"/>
                </a:cubicBezTo>
                <a:cubicBezTo>
                  <a:pt x="898" y="1373"/>
                  <a:pt x="897" y="1374"/>
                  <a:pt x="897" y="1375"/>
                </a:cubicBezTo>
                <a:cubicBezTo>
                  <a:pt x="896" y="1376"/>
                  <a:pt x="895" y="1378"/>
                  <a:pt x="894" y="1379"/>
                </a:cubicBezTo>
                <a:cubicBezTo>
                  <a:pt x="892" y="1381"/>
                  <a:pt x="890" y="1382"/>
                  <a:pt x="889" y="1384"/>
                </a:cubicBezTo>
                <a:cubicBezTo>
                  <a:pt x="888" y="1386"/>
                  <a:pt x="891" y="1387"/>
                  <a:pt x="892" y="1388"/>
                </a:cubicBezTo>
                <a:cubicBezTo>
                  <a:pt x="893" y="1389"/>
                  <a:pt x="894" y="1390"/>
                  <a:pt x="894" y="1391"/>
                </a:cubicBezTo>
                <a:cubicBezTo>
                  <a:pt x="895" y="1392"/>
                  <a:pt x="895" y="1392"/>
                  <a:pt x="896" y="1393"/>
                </a:cubicBezTo>
                <a:cubicBezTo>
                  <a:pt x="896" y="1394"/>
                  <a:pt x="896" y="1395"/>
                  <a:pt x="897" y="1396"/>
                </a:cubicBezTo>
                <a:cubicBezTo>
                  <a:pt x="898" y="1397"/>
                  <a:pt x="901" y="1393"/>
                  <a:pt x="903" y="1392"/>
                </a:cubicBezTo>
                <a:cubicBezTo>
                  <a:pt x="904" y="1392"/>
                  <a:pt x="904" y="1393"/>
                  <a:pt x="905" y="1393"/>
                </a:cubicBezTo>
                <a:cubicBezTo>
                  <a:pt x="906" y="1394"/>
                  <a:pt x="906" y="1394"/>
                  <a:pt x="907" y="1395"/>
                </a:cubicBezTo>
                <a:cubicBezTo>
                  <a:pt x="908" y="1395"/>
                  <a:pt x="909" y="1395"/>
                  <a:pt x="910" y="1396"/>
                </a:cubicBezTo>
                <a:cubicBezTo>
                  <a:pt x="912" y="1396"/>
                  <a:pt x="913" y="1398"/>
                  <a:pt x="915" y="1399"/>
                </a:cubicBezTo>
                <a:cubicBezTo>
                  <a:pt x="917" y="1400"/>
                  <a:pt x="919" y="1401"/>
                  <a:pt x="921" y="1401"/>
                </a:cubicBezTo>
                <a:cubicBezTo>
                  <a:pt x="923" y="1402"/>
                  <a:pt x="924" y="1404"/>
                  <a:pt x="926" y="1405"/>
                </a:cubicBezTo>
                <a:cubicBezTo>
                  <a:pt x="928" y="1406"/>
                  <a:pt x="930" y="1405"/>
                  <a:pt x="932" y="1406"/>
                </a:cubicBezTo>
                <a:cubicBezTo>
                  <a:pt x="933" y="1407"/>
                  <a:pt x="933" y="1408"/>
                  <a:pt x="933" y="1409"/>
                </a:cubicBezTo>
                <a:cubicBezTo>
                  <a:pt x="934" y="1409"/>
                  <a:pt x="935" y="1410"/>
                  <a:pt x="936" y="1410"/>
                </a:cubicBezTo>
                <a:cubicBezTo>
                  <a:pt x="940" y="1410"/>
                  <a:pt x="943" y="1411"/>
                  <a:pt x="946" y="1414"/>
                </a:cubicBezTo>
                <a:cubicBezTo>
                  <a:pt x="948" y="1415"/>
                  <a:pt x="948" y="1417"/>
                  <a:pt x="949" y="1418"/>
                </a:cubicBezTo>
                <a:cubicBezTo>
                  <a:pt x="950" y="1419"/>
                  <a:pt x="950" y="1420"/>
                  <a:pt x="951" y="1421"/>
                </a:cubicBezTo>
                <a:cubicBezTo>
                  <a:pt x="951" y="1421"/>
                  <a:pt x="952" y="1422"/>
                  <a:pt x="953" y="1422"/>
                </a:cubicBezTo>
                <a:cubicBezTo>
                  <a:pt x="955" y="1423"/>
                  <a:pt x="957" y="1422"/>
                  <a:pt x="960" y="1423"/>
                </a:cubicBezTo>
                <a:cubicBezTo>
                  <a:pt x="961" y="1423"/>
                  <a:pt x="961" y="1423"/>
                  <a:pt x="962" y="1424"/>
                </a:cubicBezTo>
                <a:cubicBezTo>
                  <a:pt x="964" y="1424"/>
                  <a:pt x="967" y="1423"/>
                  <a:pt x="968" y="1424"/>
                </a:cubicBezTo>
                <a:cubicBezTo>
                  <a:pt x="969" y="1425"/>
                  <a:pt x="969" y="1426"/>
                  <a:pt x="970" y="1425"/>
                </a:cubicBezTo>
                <a:cubicBezTo>
                  <a:pt x="970" y="1425"/>
                  <a:pt x="970" y="1423"/>
                  <a:pt x="970" y="1422"/>
                </a:cubicBezTo>
                <a:cubicBezTo>
                  <a:pt x="970" y="1421"/>
                  <a:pt x="968" y="1419"/>
                  <a:pt x="970" y="1419"/>
                </a:cubicBezTo>
                <a:cubicBezTo>
                  <a:pt x="971" y="1418"/>
                  <a:pt x="972" y="1419"/>
                  <a:pt x="972" y="1418"/>
                </a:cubicBezTo>
                <a:cubicBezTo>
                  <a:pt x="972" y="1416"/>
                  <a:pt x="969" y="1413"/>
                  <a:pt x="973" y="1413"/>
                </a:cubicBezTo>
                <a:cubicBezTo>
                  <a:pt x="973" y="1413"/>
                  <a:pt x="974" y="1414"/>
                  <a:pt x="975" y="1413"/>
                </a:cubicBezTo>
                <a:cubicBezTo>
                  <a:pt x="975" y="1413"/>
                  <a:pt x="975" y="1412"/>
                  <a:pt x="975" y="1411"/>
                </a:cubicBezTo>
                <a:cubicBezTo>
                  <a:pt x="974" y="1410"/>
                  <a:pt x="974" y="1410"/>
                  <a:pt x="973" y="1409"/>
                </a:cubicBezTo>
                <a:cubicBezTo>
                  <a:pt x="973" y="1408"/>
                  <a:pt x="973" y="1408"/>
                  <a:pt x="972" y="1407"/>
                </a:cubicBezTo>
                <a:cubicBezTo>
                  <a:pt x="971" y="1406"/>
                  <a:pt x="972" y="1405"/>
                  <a:pt x="971" y="1404"/>
                </a:cubicBezTo>
                <a:cubicBezTo>
                  <a:pt x="970" y="1404"/>
                  <a:pt x="969" y="1404"/>
                  <a:pt x="969" y="1403"/>
                </a:cubicBezTo>
                <a:cubicBezTo>
                  <a:pt x="968" y="1402"/>
                  <a:pt x="968" y="1400"/>
                  <a:pt x="968" y="1399"/>
                </a:cubicBezTo>
                <a:cubicBezTo>
                  <a:pt x="968" y="1398"/>
                  <a:pt x="968" y="1397"/>
                  <a:pt x="969" y="1396"/>
                </a:cubicBezTo>
                <a:cubicBezTo>
                  <a:pt x="970" y="1396"/>
                  <a:pt x="971" y="1396"/>
                  <a:pt x="971" y="1395"/>
                </a:cubicBezTo>
                <a:cubicBezTo>
                  <a:pt x="972" y="1393"/>
                  <a:pt x="971" y="1391"/>
                  <a:pt x="971" y="1390"/>
                </a:cubicBezTo>
                <a:cubicBezTo>
                  <a:pt x="972" y="1388"/>
                  <a:pt x="973" y="1388"/>
                  <a:pt x="974" y="1387"/>
                </a:cubicBezTo>
                <a:close/>
                <a:moveTo>
                  <a:pt x="616" y="1310"/>
                </a:moveTo>
                <a:cubicBezTo>
                  <a:pt x="615" y="1310"/>
                  <a:pt x="614" y="1310"/>
                  <a:pt x="613" y="1310"/>
                </a:cubicBezTo>
                <a:cubicBezTo>
                  <a:pt x="611" y="1311"/>
                  <a:pt x="609" y="1311"/>
                  <a:pt x="607" y="1312"/>
                </a:cubicBezTo>
                <a:cubicBezTo>
                  <a:pt x="605" y="1313"/>
                  <a:pt x="603" y="1315"/>
                  <a:pt x="602" y="1317"/>
                </a:cubicBezTo>
                <a:cubicBezTo>
                  <a:pt x="599" y="1318"/>
                  <a:pt x="596" y="1319"/>
                  <a:pt x="593" y="1321"/>
                </a:cubicBezTo>
                <a:cubicBezTo>
                  <a:pt x="591" y="1322"/>
                  <a:pt x="590" y="1324"/>
                  <a:pt x="593" y="1326"/>
                </a:cubicBezTo>
                <a:cubicBezTo>
                  <a:pt x="595" y="1326"/>
                  <a:pt x="598" y="1325"/>
                  <a:pt x="600" y="1326"/>
                </a:cubicBezTo>
                <a:cubicBezTo>
                  <a:pt x="602" y="1327"/>
                  <a:pt x="601" y="1330"/>
                  <a:pt x="602" y="1331"/>
                </a:cubicBezTo>
                <a:cubicBezTo>
                  <a:pt x="603" y="1332"/>
                  <a:pt x="604" y="1332"/>
                  <a:pt x="605" y="1332"/>
                </a:cubicBezTo>
                <a:cubicBezTo>
                  <a:pt x="606" y="1333"/>
                  <a:pt x="607" y="1334"/>
                  <a:pt x="607" y="1334"/>
                </a:cubicBezTo>
                <a:cubicBezTo>
                  <a:pt x="609" y="1336"/>
                  <a:pt x="611" y="1334"/>
                  <a:pt x="613" y="1334"/>
                </a:cubicBezTo>
                <a:cubicBezTo>
                  <a:pt x="616" y="1333"/>
                  <a:pt x="617" y="1331"/>
                  <a:pt x="618" y="1329"/>
                </a:cubicBezTo>
                <a:cubicBezTo>
                  <a:pt x="619" y="1327"/>
                  <a:pt x="620" y="1325"/>
                  <a:pt x="622" y="1324"/>
                </a:cubicBezTo>
                <a:cubicBezTo>
                  <a:pt x="624" y="1323"/>
                  <a:pt x="625" y="1320"/>
                  <a:pt x="624" y="1318"/>
                </a:cubicBezTo>
                <a:cubicBezTo>
                  <a:pt x="622" y="1316"/>
                  <a:pt x="619" y="1317"/>
                  <a:pt x="617" y="1318"/>
                </a:cubicBezTo>
                <a:cubicBezTo>
                  <a:pt x="616" y="1318"/>
                  <a:pt x="615" y="1318"/>
                  <a:pt x="615" y="1316"/>
                </a:cubicBezTo>
                <a:cubicBezTo>
                  <a:pt x="615" y="1315"/>
                  <a:pt x="615" y="1314"/>
                  <a:pt x="615" y="1313"/>
                </a:cubicBezTo>
                <a:cubicBezTo>
                  <a:pt x="616" y="1312"/>
                  <a:pt x="617" y="1311"/>
                  <a:pt x="616" y="1310"/>
                </a:cubicBezTo>
                <a:close/>
                <a:moveTo>
                  <a:pt x="637" y="1310"/>
                </a:moveTo>
                <a:cubicBezTo>
                  <a:pt x="638" y="1311"/>
                  <a:pt x="638" y="1312"/>
                  <a:pt x="639" y="1312"/>
                </a:cubicBezTo>
                <a:cubicBezTo>
                  <a:pt x="640" y="1313"/>
                  <a:pt x="641" y="1313"/>
                  <a:pt x="641" y="1313"/>
                </a:cubicBezTo>
                <a:cubicBezTo>
                  <a:pt x="643" y="1313"/>
                  <a:pt x="645" y="1314"/>
                  <a:pt x="645" y="1316"/>
                </a:cubicBezTo>
                <a:cubicBezTo>
                  <a:pt x="647" y="1317"/>
                  <a:pt x="648" y="1315"/>
                  <a:pt x="648" y="1314"/>
                </a:cubicBezTo>
                <a:cubicBezTo>
                  <a:pt x="648" y="1313"/>
                  <a:pt x="648" y="1312"/>
                  <a:pt x="648" y="1311"/>
                </a:cubicBezTo>
                <a:cubicBezTo>
                  <a:pt x="648" y="1310"/>
                  <a:pt x="647" y="1310"/>
                  <a:pt x="647" y="1309"/>
                </a:cubicBezTo>
                <a:cubicBezTo>
                  <a:pt x="646" y="1308"/>
                  <a:pt x="646" y="1307"/>
                  <a:pt x="645" y="1307"/>
                </a:cubicBezTo>
                <a:cubicBezTo>
                  <a:pt x="644" y="1306"/>
                  <a:pt x="643" y="1307"/>
                  <a:pt x="642" y="1307"/>
                </a:cubicBezTo>
                <a:cubicBezTo>
                  <a:pt x="640" y="1307"/>
                  <a:pt x="639" y="1306"/>
                  <a:pt x="637" y="1306"/>
                </a:cubicBezTo>
                <a:cubicBezTo>
                  <a:pt x="635" y="1306"/>
                  <a:pt x="633" y="1307"/>
                  <a:pt x="634" y="1309"/>
                </a:cubicBezTo>
                <a:cubicBezTo>
                  <a:pt x="634" y="1310"/>
                  <a:pt x="636" y="1310"/>
                  <a:pt x="637" y="1310"/>
                </a:cubicBezTo>
                <a:close/>
                <a:moveTo>
                  <a:pt x="793" y="1213"/>
                </a:moveTo>
                <a:cubicBezTo>
                  <a:pt x="791" y="1213"/>
                  <a:pt x="788" y="1213"/>
                  <a:pt x="787" y="1214"/>
                </a:cubicBezTo>
                <a:cubicBezTo>
                  <a:pt x="785" y="1215"/>
                  <a:pt x="784" y="1217"/>
                  <a:pt x="783" y="1219"/>
                </a:cubicBezTo>
                <a:cubicBezTo>
                  <a:pt x="781" y="1220"/>
                  <a:pt x="780" y="1221"/>
                  <a:pt x="778" y="1222"/>
                </a:cubicBezTo>
                <a:cubicBezTo>
                  <a:pt x="776" y="1223"/>
                  <a:pt x="774" y="1225"/>
                  <a:pt x="774" y="1227"/>
                </a:cubicBezTo>
                <a:cubicBezTo>
                  <a:pt x="774" y="1229"/>
                  <a:pt x="775" y="1231"/>
                  <a:pt x="776" y="1233"/>
                </a:cubicBezTo>
                <a:cubicBezTo>
                  <a:pt x="776" y="1235"/>
                  <a:pt x="776" y="1237"/>
                  <a:pt x="776" y="1239"/>
                </a:cubicBezTo>
                <a:cubicBezTo>
                  <a:pt x="776" y="1242"/>
                  <a:pt x="780" y="1240"/>
                  <a:pt x="781" y="1242"/>
                </a:cubicBezTo>
                <a:cubicBezTo>
                  <a:pt x="782" y="1245"/>
                  <a:pt x="779" y="1245"/>
                  <a:pt x="778" y="1246"/>
                </a:cubicBezTo>
                <a:cubicBezTo>
                  <a:pt x="777" y="1249"/>
                  <a:pt x="780" y="1248"/>
                  <a:pt x="781" y="1249"/>
                </a:cubicBezTo>
                <a:cubicBezTo>
                  <a:pt x="782" y="1250"/>
                  <a:pt x="781" y="1252"/>
                  <a:pt x="781" y="1252"/>
                </a:cubicBezTo>
                <a:cubicBezTo>
                  <a:pt x="782" y="1254"/>
                  <a:pt x="782" y="1254"/>
                  <a:pt x="783" y="1254"/>
                </a:cubicBezTo>
                <a:cubicBezTo>
                  <a:pt x="784" y="1256"/>
                  <a:pt x="785" y="1257"/>
                  <a:pt x="787" y="1258"/>
                </a:cubicBezTo>
                <a:cubicBezTo>
                  <a:pt x="789" y="1258"/>
                  <a:pt x="788" y="1258"/>
                  <a:pt x="789" y="1259"/>
                </a:cubicBezTo>
                <a:cubicBezTo>
                  <a:pt x="790" y="1260"/>
                  <a:pt x="791" y="1260"/>
                  <a:pt x="792" y="1260"/>
                </a:cubicBezTo>
                <a:cubicBezTo>
                  <a:pt x="793" y="1261"/>
                  <a:pt x="793" y="1262"/>
                  <a:pt x="794" y="1262"/>
                </a:cubicBezTo>
                <a:cubicBezTo>
                  <a:pt x="795" y="1263"/>
                  <a:pt x="795" y="1261"/>
                  <a:pt x="795" y="1260"/>
                </a:cubicBezTo>
                <a:cubicBezTo>
                  <a:pt x="795" y="1258"/>
                  <a:pt x="795" y="1256"/>
                  <a:pt x="796" y="1254"/>
                </a:cubicBezTo>
                <a:cubicBezTo>
                  <a:pt x="797" y="1252"/>
                  <a:pt x="798" y="1250"/>
                  <a:pt x="798" y="1249"/>
                </a:cubicBezTo>
                <a:cubicBezTo>
                  <a:pt x="799" y="1247"/>
                  <a:pt x="799" y="1245"/>
                  <a:pt x="800" y="1243"/>
                </a:cubicBezTo>
                <a:cubicBezTo>
                  <a:pt x="800" y="1242"/>
                  <a:pt x="801" y="1241"/>
                  <a:pt x="801" y="1240"/>
                </a:cubicBezTo>
                <a:cubicBezTo>
                  <a:pt x="802" y="1239"/>
                  <a:pt x="802" y="1238"/>
                  <a:pt x="802" y="1237"/>
                </a:cubicBezTo>
                <a:cubicBezTo>
                  <a:pt x="802" y="1235"/>
                  <a:pt x="802" y="1233"/>
                  <a:pt x="804" y="1232"/>
                </a:cubicBezTo>
                <a:cubicBezTo>
                  <a:pt x="805" y="1231"/>
                  <a:pt x="805" y="1229"/>
                  <a:pt x="805" y="1227"/>
                </a:cubicBezTo>
                <a:cubicBezTo>
                  <a:pt x="806" y="1225"/>
                  <a:pt x="805" y="1223"/>
                  <a:pt x="805" y="1221"/>
                </a:cubicBezTo>
                <a:cubicBezTo>
                  <a:pt x="804" y="1219"/>
                  <a:pt x="804" y="1217"/>
                  <a:pt x="804" y="1215"/>
                </a:cubicBezTo>
                <a:cubicBezTo>
                  <a:pt x="804" y="1214"/>
                  <a:pt x="804" y="1212"/>
                  <a:pt x="804" y="1211"/>
                </a:cubicBezTo>
                <a:cubicBezTo>
                  <a:pt x="804" y="1210"/>
                  <a:pt x="803" y="1210"/>
                  <a:pt x="803" y="1209"/>
                </a:cubicBezTo>
                <a:cubicBezTo>
                  <a:pt x="802" y="1207"/>
                  <a:pt x="803" y="1205"/>
                  <a:pt x="801" y="1203"/>
                </a:cubicBezTo>
                <a:cubicBezTo>
                  <a:pt x="800" y="1203"/>
                  <a:pt x="800" y="1203"/>
                  <a:pt x="800" y="1202"/>
                </a:cubicBezTo>
                <a:cubicBezTo>
                  <a:pt x="799" y="1202"/>
                  <a:pt x="800" y="1201"/>
                  <a:pt x="799" y="1201"/>
                </a:cubicBezTo>
                <a:cubicBezTo>
                  <a:pt x="798" y="1201"/>
                  <a:pt x="798" y="1203"/>
                  <a:pt x="798" y="1204"/>
                </a:cubicBezTo>
                <a:cubicBezTo>
                  <a:pt x="798" y="1206"/>
                  <a:pt x="798" y="1209"/>
                  <a:pt x="797" y="1211"/>
                </a:cubicBezTo>
                <a:cubicBezTo>
                  <a:pt x="797" y="1213"/>
                  <a:pt x="795" y="1213"/>
                  <a:pt x="793" y="1213"/>
                </a:cubicBezTo>
                <a:close/>
                <a:moveTo>
                  <a:pt x="761" y="1288"/>
                </a:moveTo>
                <a:cubicBezTo>
                  <a:pt x="762" y="1290"/>
                  <a:pt x="764" y="1288"/>
                  <a:pt x="765" y="1288"/>
                </a:cubicBezTo>
                <a:cubicBezTo>
                  <a:pt x="766" y="1288"/>
                  <a:pt x="768" y="1289"/>
                  <a:pt x="768" y="1290"/>
                </a:cubicBezTo>
                <a:cubicBezTo>
                  <a:pt x="769" y="1291"/>
                  <a:pt x="769" y="1293"/>
                  <a:pt x="770" y="1294"/>
                </a:cubicBezTo>
                <a:cubicBezTo>
                  <a:pt x="770" y="1296"/>
                  <a:pt x="771" y="1297"/>
                  <a:pt x="772" y="1298"/>
                </a:cubicBezTo>
                <a:cubicBezTo>
                  <a:pt x="773" y="1301"/>
                  <a:pt x="770" y="1303"/>
                  <a:pt x="770" y="1306"/>
                </a:cubicBezTo>
                <a:cubicBezTo>
                  <a:pt x="769" y="1308"/>
                  <a:pt x="770" y="1309"/>
                  <a:pt x="771" y="1312"/>
                </a:cubicBezTo>
                <a:cubicBezTo>
                  <a:pt x="771" y="1313"/>
                  <a:pt x="770" y="1314"/>
                  <a:pt x="771" y="1315"/>
                </a:cubicBezTo>
                <a:cubicBezTo>
                  <a:pt x="771" y="1315"/>
                  <a:pt x="772" y="1316"/>
                  <a:pt x="772" y="1317"/>
                </a:cubicBezTo>
                <a:cubicBezTo>
                  <a:pt x="775" y="1320"/>
                  <a:pt x="773" y="1322"/>
                  <a:pt x="771" y="1326"/>
                </a:cubicBezTo>
                <a:cubicBezTo>
                  <a:pt x="770" y="1327"/>
                  <a:pt x="769" y="1328"/>
                  <a:pt x="769" y="1330"/>
                </a:cubicBezTo>
                <a:cubicBezTo>
                  <a:pt x="769" y="1331"/>
                  <a:pt x="769" y="1333"/>
                  <a:pt x="769" y="1334"/>
                </a:cubicBezTo>
                <a:cubicBezTo>
                  <a:pt x="769" y="1337"/>
                  <a:pt x="767" y="1340"/>
                  <a:pt x="770" y="1342"/>
                </a:cubicBezTo>
                <a:cubicBezTo>
                  <a:pt x="772" y="1342"/>
                  <a:pt x="772" y="1342"/>
                  <a:pt x="774" y="1344"/>
                </a:cubicBezTo>
                <a:cubicBezTo>
                  <a:pt x="775" y="1344"/>
                  <a:pt x="775" y="1346"/>
                  <a:pt x="776" y="1347"/>
                </a:cubicBezTo>
                <a:cubicBezTo>
                  <a:pt x="780" y="1351"/>
                  <a:pt x="785" y="1347"/>
                  <a:pt x="787" y="1343"/>
                </a:cubicBezTo>
                <a:cubicBezTo>
                  <a:pt x="789" y="1342"/>
                  <a:pt x="787" y="1341"/>
                  <a:pt x="788" y="1339"/>
                </a:cubicBezTo>
                <a:cubicBezTo>
                  <a:pt x="789" y="1335"/>
                  <a:pt x="794" y="1337"/>
                  <a:pt x="797" y="1337"/>
                </a:cubicBezTo>
                <a:cubicBezTo>
                  <a:pt x="798" y="1338"/>
                  <a:pt x="799" y="1338"/>
                  <a:pt x="800" y="1339"/>
                </a:cubicBezTo>
                <a:cubicBezTo>
                  <a:pt x="802" y="1341"/>
                  <a:pt x="802" y="1341"/>
                  <a:pt x="803" y="1339"/>
                </a:cubicBezTo>
                <a:cubicBezTo>
                  <a:pt x="804" y="1338"/>
                  <a:pt x="804" y="1336"/>
                  <a:pt x="804" y="1335"/>
                </a:cubicBezTo>
                <a:cubicBezTo>
                  <a:pt x="804" y="1333"/>
                  <a:pt x="804" y="1332"/>
                  <a:pt x="805" y="1330"/>
                </a:cubicBezTo>
                <a:cubicBezTo>
                  <a:pt x="805" y="1327"/>
                  <a:pt x="806" y="1324"/>
                  <a:pt x="807" y="1322"/>
                </a:cubicBezTo>
                <a:cubicBezTo>
                  <a:pt x="807" y="1320"/>
                  <a:pt x="808" y="1319"/>
                  <a:pt x="808" y="1317"/>
                </a:cubicBezTo>
                <a:cubicBezTo>
                  <a:pt x="809" y="1316"/>
                  <a:pt x="809" y="1314"/>
                  <a:pt x="809" y="1313"/>
                </a:cubicBezTo>
                <a:cubicBezTo>
                  <a:pt x="809" y="1311"/>
                  <a:pt x="809" y="1309"/>
                  <a:pt x="809" y="1308"/>
                </a:cubicBezTo>
                <a:cubicBezTo>
                  <a:pt x="809" y="1306"/>
                  <a:pt x="810" y="1305"/>
                  <a:pt x="810" y="1303"/>
                </a:cubicBezTo>
                <a:cubicBezTo>
                  <a:pt x="811" y="1301"/>
                  <a:pt x="811" y="1300"/>
                  <a:pt x="811" y="1298"/>
                </a:cubicBezTo>
                <a:cubicBezTo>
                  <a:pt x="812" y="1297"/>
                  <a:pt x="813" y="1295"/>
                  <a:pt x="813" y="1293"/>
                </a:cubicBezTo>
                <a:cubicBezTo>
                  <a:pt x="813" y="1290"/>
                  <a:pt x="811" y="1288"/>
                  <a:pt x="810" y="1285"/>
                </a:cubicBezTo>
                <a:cubicBezTo>
                  <a:pt x="809" y="1282"/>
                  <a:pt x="809" y="1280"/>
                  <a:pt x="806" y="1278"/>
                </a:cubicBezTo>
                <a:cubicBezTo>
                  <a:pt x="805" y="1278"/>
                  <a:pt x="803" y="1278"/>
                  <a:pt x="803" y="1276"/>
                </a:cubicBezTo>
                <a:cubicBezTo>
                  <a:pt x="802" y="1274"/>
                  <a:pt x="804" y="1273"/>
                  <a:pt x="804" y="1272"/>
                </a:cubicBezTo>
                <a:cubicBezTo>
                  <a:pt x="805" y="1267"/>
                  <a:pt x="800" y="1270"/>
                  <a:pt x="797" y="1268"/>
                </a:cubicBezTo>
                <a:cubicBezTo>
                  <a:pt x="796" y="1266"/>
                  <a:pt x="797" y="1265"/>
                  <a:pt x="795" y="1265"/>
                </a:cubicBezTo>
                <a:cubicBezTo>
                  <a:pt x="793" y="1265"/>
                  <a:pt x="792" y="1267"/>
                  <a:pt x="792" y="1268"/>
                </a:cubicBezTo>
                <a:cubicBezTo>
                  <a:pt x="789" y="1270"/>
                  <a:pt x="787" y="1271"/>
                  <a:pt x="785" y="1273"/>
                </a:cubicBezTo>
                <a:cubicBezTo>
                  <a:pt x="783" y="1275"/>
                  <a:pt x="781" y="1279"/>
                  <a:pt x="778" y="1280"/>
                </a:cubicBezTo>
                <a:cubicBezTo>
                  <a:pt x="776" y="1281"/>
                  <a:pt x="775" y="1280"/>
                  <a:pt x="773" y="1279"/>
                </a:cubicBezTo>
                <a:cubicBezTo>
                  <a:pt x="771" y="1279"/>
                  <a:pt x="770" y="1279"/>
                  <a:pt x="768" y="1279"/>
                </a:cubicBezTo>
                <a:cubicBezTo>
                  <a:pt x="767" y="1278"/>
                  <a:pt x="767" y="1276"/>
                  <a:pt x="766" y="1276"/>
                </a:cubicBezTo>
                <a:cubicBezTo>
                  <a:pt x="764" y="1275"/>
                  <a:pt x="764" y="1278"/>
                  <a:pt x="764" y="1279"/>
                </a:cubicBezTo>
                <a:cubicBezTo>
                  <a:pt x="764" y="1281"/>
                  <a:pt x="764" y="1282"/>
                  <a:pt x="763" y="1284"/>
                </a:cubicBezTo>
                <a:cubicBezTo>
                  <a:pt x="762" y="1285"/>
                  <a:pt x="761" y="1286"/>
                  <a:pt x="761" y="1288"/>
                </a:cubicBezTo>
                <a:close/>
                <a:moveTo>
                  <a:pt x="822" y="1211"/>
                </a:moveTo>
                <a:cubicBezTo>
                  <a:pt x="822" y="1211"/>
                  <a:pt x="824" y="1212"/>
                  <a:pt x="825" y="1212"/>
                </a:cubicBezTo>
                <a:cubicBezTo>
                  <a:pt x="825" y="1213"/>
                  <a:pt x="827" y="1212"/>
                  <a:pt x="827" y="1213"/>
                </a:cubicBezTo>
                <a:cubicBezTo>
                  <a:pt x="828" y="1213"/>
                  <a:pt x="828" y="1215"/>
                  <a:pt x="830" y="1214"/>
                </a:cubicBezTo>
                <a:cubicBezTo>
                  <a:pt x="830" y="1213"/>
                  <a:pt x="830" y="1212"/>
                  <a:pt x="830" y="1211"/>
                </a:cubicBezTo>
                <a:cubicBezTo>
                  <a:pt x="831" y="1210"/>
                  <a:pt x="831" y="1209"/>
                  <a:pt x="830" y="1208"/>
                </a:cubicBezTo>
                <a:cubicBezTo>
                  <a:pt x="829" y="1207"/>
                  <a:pt x="829" y="1208"/>
                  <a:pt x="828" y="1209"/>
                </a:cubicBezTo>
                <a:cubicBezTo>
                  <a:pt x="826" y="1211"/>
                  <a:pt x="823" y="1208"/>
                  <a:pt x="821" y="1209"/>
                </a:cubicBezTo>
                <a:cubicBezTo>
                  <a:pt x="820" y="1210"/>
                  <a:pt x="821" y="1210"/>
                  <a:pt x="822" y="1211"/>
                </a:cubicBezTo>
                <a:close/>
                <a:moveTo>
                  <a:pt x="561" y="1349"/>
                </a:moveTo>
                <a:cubicBezTo>
                  <a:pt x="562" y="1352"/>
                  <a:pt x="564" y="1348"/>
                  <a:pt x="565" y="1347"/>
                </a:cubicBezTo>
                <a:cubicBezTo>
                  <a:pt x="566" y="1346"/>
                  <a:pt x="567" y="1344"/>
                  <a:pt x="569" y="1343"/>
                </a:cubicBezTo>
                <a:cubicBezTo>
                  <a:pt x="569" y="1343"/>
                  <a:pt x="570" y="1342"/>
                  <a:pt x="570" y="1342"/>
                </a:cubicBezTo>
                <a:cubicBezTo>
                  <a:pt x="569" y="1341"/>
                  <a:pt x="568" y="1341"/>
                  <a:pt x="567" y="1341"/>
                </a:cubicBezTo>
                <a:cubicBezTo>
                  <a:pt x="566" y="1340"/>
                  <a:pt x="566" y="1339"/>
                  <a:pt x="565" y="1339"/>
                </a:cubicBezTo>
                <a:cubicBezTo>
                  <a:pt x="564" y="1339"/>
                  <a:pt x="563" y="1341"/>
                  <a:pt x="562" y="1342"/>
                </a:cubicBezTo>
                <a:cubicBezTo>
                  <a:pt x="560" y="1342"/>
                  <a:pt x="559" y="1343"/>
                  <a:pt x="559" y="1344"/>
                </a:cubicBezTo>
                <a:cubicBezTo>
                  <a:pt x="558" y="1346"/>
                  <a:pt x="559" y="1346"/>
                  <a:pt x="560" y="1347"/>
                </a:cubicBezTo>
                <a:cubicBezTo>
                  <a:pt x="561" y="1348"/>
                  <a:pt x="560" y="1348"/>
                  <a:pt x="561" y="1349"/>
                </a:cubicBezTo>
                <a:close/>
                <a:moveTo>
                  <a:pt x="877" y="1420"/>
                </a:moveTo>
                <a:cubicBezTo>
                  <a:pt x="877" y="1419"/>
                  <a:pt x="876" y="1419"/>
                  <a:pt x="876" y="1419"/>
                </a:cubicBezTo>
                <a:cubicBezTo>
                  <a:pt x="875" y="1419"/>
                  <a:pt x="875" y="1419"/>
                  <a:pt x="875" y="1420"/>
                </a:cubicBezTo>
                <a:cubicBezTo>
                  <a:pt x="875" y="1420"/>
                  <a:pt x="875" y="1420"/>
                  <a:pt x="875" y="1420"/>
                </a:cubicBezTo>
                <a:cubicBezTo>
                  <a:pt x="875" y="1422"/>
                  <a:pt x="877" y="1422"/>
                  <a:pt x="877" y="1420"/>
                </a:cubicBezTo>
                <a:close/>
                <a:moveTo>
                  <a:pt x="973" y="1165"/>
                </a:moveTo>
                <a:cubicBezTo>
                  <a:pt x="974" y="1166"/>
                  <a:pt x="975" y="1168"/>
                  <a:pt x="976" y="1169"/>
                </a:cubicBezTo>
                <a:cubicBezTo>
                  <a:pt x="976" y="1167"/>
                  <a:pt x="974" y="1165"/>
                  <a:pt x="973" y="1164"/>
                </a:cubicBezTo>
                <a:cubicBezTo>
                  <a:pt x="972" y="1163"/>
                  <a:pt x="970" y="1162"/>
                  <a:pt x="969" y="1160"/>
                </a:cubicBezTo>
                <a:cubicBezTo>
                  <a:pt x="969" y="1160"/>
                  <a:pt x="968" y="1160"/>
                  <a:pt x="968" y="1160"/>
                </a:cubicBezTo>
                <a:cubicBezTo>
                  <a:pt x="967" y="1160"/>
                  <a:pt x="968" y="1160"/>
                  <a:pt x="967" y="1160"/>
                </a:cubicBezTo>
                <a:cubicBezTo>
                  <a:pt x="966" y="1161"/>
                  <a:pt x="967" y="1161"/>
                  <a:pt x="966" y="1161"/>
                </a:cubicBezTo>
                <a:cubicBezTo>
                  <a:pt x="966" y="1161"/>
                  <a:pt x="966" y="1160"/>
                  <a:pt x="965" y="1159"/>
                </a:cubicBezTo>
                <a:cubicBezTo>
                  <a:pt x="965" y="1159"/>
                  <a:pt x="964" y="1156"/>
                  <a:pt x="963" y="1157"/>
                </a:cubicBezTo>
                <a:cubicBezTo>
                  <a:pt x="963" y="1158"/>
                  <a:pt x="965" y="1159"/>
                  <a:pt x="965" y="1160"/>
                </a:cubicBezTo>
                <a:cubicBezTo>
                  <a:pt x="966" y="1162"/>
                  <a:pt x="967" y="1163"/>
                  <a:pt x="969" y="1164"/>
                </a:cubicBezTo>
                <a:cubicBezTo>
                  <a:pt x="969" y="1162"/>
                  <a:pt x="967" y="1162"/>
                  <a:pt x="967" y="1161"/>
                </a:cubicBezTo>
                <a:cubicBezTo>
                  <a:pt x="969" y="1160"/>
                  <a:pt x="972" y="1164"/>
                  <a:pt x="973" y="1165"/>
                </a:cubicBezTo>
                <a:close/>
                <a:moveTo>
                  <a:pt x="1319" y="1386"/>
                </a:moveTo>
                <a:cubicBezTo>
                  <a:pt x="1317" y="1386"/>
                  <a:pt x="1317" y="1385"/>
                  <a:pt x="1315" y="1385"/>
                </a:cubicBezTo>
                <a:cubicBezTo>
                  <a:pt x="1314" y="1386"/>
                  <a:pt x="1313" y="1387"/>
                  <a:pt x="1312" y="1387"/>
                </a:cubicBezTo>
                <a:cubicBezTo>
                  <a:pt x="1312" y="1387"/>
                  <a:pt x="1311" y="1386"/>
                  <a:pt x="1310" y="1386"/>
                </a:cubicBezTo>
                <a:cubicBezTo>
                  <a:pt x="1309" y="1387"/>
                  <a:pt x="1311" y="1389"/>
                  <a:pt x="1312" y="1389"/>
                </a:cubicBezTo>
                <a:cubicBezTo>
                  <a:pt x="1313" y="1390"/>
                  <a:pt x="1314" y="1389"/>
                  <a:pt x="1315" y="1390"/>
                </a:cubicBezTo>
                <a:cubicBezTo>
                  <a:pt x="1315" y="1391"/>
                  <a:pt x="1315" y="1391"/>
                  <a:pt x="1315" y="1391"/>
                </a:cubicBezTo>
                <a:cubicBezTo>
                  <a:pt x="1316" y="1392"/>
                  <a:pt x="1317" y="1391"/>
                  <a:pt x="1317" y="1391"/>
                </a:cubicBezTo>
                <a:cubicBezTo>
                  <a:pt x="1318" y="1391"/>
                  <a:pt x="1319" y="1391"/>
                  <a:pt x="1320" y="1390"/>
                </a:cubicBezTo>
                <a:cubicBezTo>
                  <a:pt x="1320" y="1390"/>
                  <a:pt x="1321" y="1389"/>
                  <a:pt x="1321" y="1389"/>
                </a:cubicBezTo>
                <a:cubicBezTo>
                  <a:pt x="1322" y="1389"/>
                  <a:pt x="1322" y="1389"/>
                  <a:pt x="1323" y="1389"/>
                </a:cubicBezTo>
                <a:cubicBezTo>
                  <a:pt x="1325" y="1387"/>
                  <a:pt x="1319" y="1387"/>
                  <a:pt x="1319" y="1386"/>
                </a:cubicBezTo>
                <a:close/>
                <a:moveTo>
                  <a:pt x="941" y="1140"/>
                </a:moveTo>
                <a:cubicBezTo>
                  <a:pt x="941" y="1140"/>
                  <a:pt x="943" y="1141"/>
                  <a:pt x="943" y="1141"/>
                </a:cubicBezTo>
                <a:cubicBezTo>
                  <a:pt x="944" y="1142"/>
                  <a:pt x="943" y="1140"/>
                  <a:pt x="943" y="1140"/>
                </a:cubicBezTo>
                <a:cubicBezTo>
                  <a:pt x="943" y="1139"/>
                  <a:pt x="942" y="1139"/>
                  <a:pt x="943" y="1138"/>
                </a:cubicBezTo>
                <a:cubicBezTo>
                  <a:pt x="942" y="1138"/>
                  <a:pt x="941" y="1139"/>
                  <a:pt x="941" y="1140"/>
                </a:cubicBezTo>
                <a:close/>
                <a:moveTo>
                  <a:pt x="958" y="1130"/>
                </a:moveTo>
                <a:cubicBezTo>
                  <a:pt x="958" y="1129"/>
                  <a:pt x="957" y="1129"/>
                  <a:pt x="957" y="1129"/>
                </a:cubicBezTo>
                <a:cubicBezTo>
                  <a:pt x="957" y="1128"/>
                  <a:pt x="957" y="1127"/>
                  <a:pt x="957" y="1127"/>
                </a:cubicBezTo>
                <a:cubicBezTo>
                  <a:pt x="957" y="1126"/>
                  <a:pt x="956" y="1126"/>
                  <a:pt x="955" y="1125"/>
                </a:cubicBezTo>
                <a:cubicBezTo>
                  <a:pt x="954" y="1125"/>
                  <a:pt x="953" y="1123"/>
                  <a:pt x="952" y="1123"/>
                </a:cubicBezTo>
                <a:cubicBezTo>
                  <a:pt x="951" y="1123"/>
                  <a:pt x="952" y="1123"/>
                  <a:pt x="952" y="1124"/>
                </a:cubicBezTo>
                <a:cubicBezTo>
                  <a:pt x="951" y="1124"/>
                  <a:pt x="950" y="1125"/>
                  <a:pt x="950" y="1125"/>
                </a:cubicBezTo>
                <a:cubicBezTo>
                  <a:pt x="949" y="1126"/>
                  <a:pt x="950" y="1127"/>
                  <a:pt x="951" y="1127"/>
                </a:cubicBezTo>
                <a:cubicBezTo>
                  <a:pt x="952" y="1128"/>
                  <a:pt x="952" y="1129"/>
                  <a:pt x="952" y="1129"/>
                </a:cubicBezTo>
                <a:cubicBezTo>
                  <a:pt x="953" y="1130"/>
                  <a:pt x="954" y="1130"/>
                  <a:pt x="955" y="1131"/>
                </a:cubicBezTo>
                <a:cubicBezTo>
                  <a:pt x="956" y="1131"/>
                  <a:pt x="957" y="1132"/>
                  <a:pt x="957" y="1132"/>
                </a:cubicBezTo>
                <a:cubicBezTo>
                  <a:pt x="959" y="1132"/>
                  <a:pt x="958" y="1131"/>
                  <a:pt x="958" y="1130"/>
                </a:cubicBezTo>
                <a:close/>
                <a:moveTo>
                  <a:pt x="1035" y="1210"/>
                </a:moveTo>
                <a:cubicBezTo>
                  <a:pt x="1035" y="1210"/>
                  <a:pt x="1031" y="1209"/>
                  <a:pt x="1032" y="1210"/>
                </a:cubicBezTo>
                <a:cubicBezTo>
                  <a:pt x="1033" y="1211"/>
                  <a:pt x="1037" y="1211"/>
                  <a:pt x="1038" y="1211"/>
                </a:cubicBezTo>
                <a:cubicBezTo>
                  <a:pt x="1040" y="1212"/>
                  <a:pt x="1043" y="1214"/>
                  <a:pt x="1044" y="1213"/>
                </a:cubicBezTo>
                <a:cubicBezTo>
                  <a:pt x="1045" y="1211"/>
                  <a:pt x="1040" y="1210"/>
                  <a:pt x="1039" y="1210"/>
                </a:cubicBezTo>
                <a:cubicBezTo>
                  <a:pt x="1038" y="1210"/>
                  <a:pt x="1037" y="1210"/>
                  <a:pt x="1035" y="1210"/>
                </a:cubicBezTo>
                <a:close/>
                <a:moveTo>
                  <a:pt x="1023" y="1204"/>
                </a:moveTo>
                <a:cubicBezTo>
                  <a:pt x="1024" y="1205"/>
                  <a:pt x="1025" y="1205"/>
                  <a:pt x="1026" y="1204"/>
                </a:cubicBezTo>
                <a:cubicBezTo>
                  <a:pt x="1026" y="1202"/>
                  <a:pt x="1021" y="1203"/>
                  <a:pt x="1020" y="1204"/>
                </a:cubicBezTo>
                <a:cubicBezTo>
                  <a:pt x="1019" y="1204"/>
                  <a:pt x="1017" y="1204"/>
                  <a:pt x="1016" y="1203"/>
                </a:cubicBezTo>
                <a:cubicBezTo>
                  <a:pt x="1015" y="1203"/>
                  <a:pt x="1014" y="1202"/>
                  <a:pt x="1013" y="1202"/>
                </a:cubicBezTo>
                <a:cubicBezTo>
                  <a:pt x="1013" y="1202"/>
                  <a:pt x="1011" y="1202"/>
                  <a:pt x="1011" y="1202"/>
                </a:cubicBezTo>
                <a:cubicBezTo>
                  <a:pt x="1012" y="1202"/>
                  <a:pt x="1012" y="1202"/>
                  <a:pt x="1013" y="1203"/>
                </a:cubicBezTo>
                <a:cubicBezTo>
                  <a:pt x="1013" y="1204"/>
                  <a:pt x="1012" y="1203"/>
                  <a:pt x="1012" y="1204"/>
                </a:cubicBezTo>
                <a:cubicBezTo>
                  <a:pt x="1014" y="1204"/>
                  <a:pt x="1016" y="1206"/>
                  <a:pt x="1019" y="1205"/>
                </a:cubicBezTo>
                <a:cubicBezTo>
                  <a:pt x="1020" y="1205"/>
                  <a:pt x="1021" y="1204"/>
                  <a:pt x="1023" y="1204"/>
                </a:cubicBezTo>
                <a:close/>
                <a:moveTo>
                  <a:pt x="1036" y="1204"/>
                </a:moveTo>
                <a:cubicBezTo>
                  <a:pt x="1035" y="1204"/>
                  <a:pt x="1033" y="1202"/>
                  <a:pt x="1031" y="1201"/>
                </a:cubicBezTo>
                <a:cubicBezTo>
                  <a:pt x="1031" y="1201"/>
                  <a:pt x="1031" y="1201"/>
                  <a:pt x="1030" y="1201"/>
                </a:cubicBezTo>
                <a:cubicBezTo>
                  <a:pt x="1028" y="1201"/>
                  <a:pt x="1027" y="1202"/>
                  <a:pt x="1025" y="1201"/>
                </a:cubicBezTo>
                <a:cubicBezTo>
                  <a:pt x="1024" y="1200"/>
                  <a:pt x="1024" y="1200"/>
                  <a:pt x="1023" y="1200"/>
                </a:cubicBezTo>
                <a:cubicBezTo>
                  <a:pt x="1022" y="1200"/>
                  <a:pt x="1023" y="1201"/>
                  <a:pt x="1023" y="1201"/>
                </a:cubicBezTo>
                <a:cubicBezTo>
                  <a:pt x="1024" y="1202"/>
                  <a:pt x="1026" y="1202"/>
                  <a:pt x="1027" y="1203"/>
                </a:cubicBezTo>
                <a:cubicBezTo>
                  <a:pt x="1029" y="1203"/>
                  <a:pt x="1032" y="1203"/>
                  <a:pt x="1034" y="1204"/>
                </a:cubicBezTo>
                <a:cubicBezTo>
                  <a:pt x="1036" y="1205"/>
                  <a:pt x="1037" y="1206"/>
                  <a:pt x="1039" y="1207"/>
                </a:cubicBezTo>
                <a:cubicBezTo>
                  <a:pt x="1040" y="1208"/>
                  <a:pt x="1043" y="1210"/>
                  <a:pt x="1045" y="1209"/>
                </a:cubicBezTo>
                <a:cubicBezTo>
                  <a:pt x="1045" y="1206"/>
                  <a:pt x="1038" y="1205"/>
                  <a:pt x="1036" y="1204"/>
                </a:cubicBezTo>
                <a:close/>
                <a:moveTo>
                  <a:pt x="1015" y="1212"/>
                </a:moveTo>
                <a:cubicBezTo>
                  <a:pt x="1016" y="1212"/>
                  <a:pt x="1016" y="1211"/>
                  <a:pt x="1017" y="1211"/>
                </a:cubicBezTo>
                <a:cubicBezTo>
                  <a:pt x="1018" y="1211"/>
                  <a:pt x="1018" y="1212"/>
                  <a:pt x="1019" y="1211"/>
                </a:cubicBezTo>
                <a:cubicBezTo>
                  <a:pt x="1021" y="1211"/>
                  <a:pt x="1019" y="1210"/>
                  <a:pt x="1018" y="1210"/>
                </a:cubicBezTo>
                <a:cubicBezTo>
                  <a:pt x="1017" y="1210"/>
                  <a:pt x="1015" y="1210"/>
                  <a:pt x="1015" y="1212"/>
                </a:cubicBezTo>
                <a:close/>
                <a:moveTo>
                  <a:pt x="1007" y="1191"/>
                </a:moveTo>
                <a:cubicBezTo>
                  <a:pt x="1008" y="1191"/>
                  <a:pt x="1009" y="1191"/>
                  <a:pt x="1010" y="1191"/>
                </a:cubicBezTo>
                <a:cubicBezTo>
                  <a:pt x="1011" y="1192"/>
                  <a:pt x="1012" y="1192"/>
                  <a:pt x="1013" y="1192"/>
                </a:cubicBezTo>
                <a:cubicBezTo>
                  <a:pt x="1014" y="1192"/>
                  <a:pt x="1019" y="1192"/>
                  <a:pt x="1018" y="1190"/>
                </a:cubicBezTo>
                <a:cubicBezTo>
                  <a:pt x="1018" y="1189"/>
                  <a:pt x="1014" y="1188"/>
                  <a:pt x="1013" y="1188"/>
                </a:cubicBezTo>
                <a:cubicBezTo>
                  <a:pt x="1011" y="1188"/>
                  <a:pt x="1010" y="1189"/>
                  <a:pt x="1008" y="1188"/>
                </a:cubicBezTo>
                <a:cubicBezTo>
                  <a:pt x="1007" y="1188"/>
                  <a:pt x="1006" y="1187"/>
                  <a:pt x="1005" y="1188"/>
                </a:cubicBezTo>
                <a:cubicBezTo>
                  <a:pt x="1005" y="1188"/>
                  <a:pt x="1006" y="1189"/>
                  <a:pt x="1006" y="1189"/>
                </a:cubicBezTo>
                <a:cubicBezTo>
                  <a:pt x="1006" y="1189"/>
                  <a:pt x="1005" y="1189"/>
                  <a:pt x="1005" y="1190"/>
                </a:cubicBezTo>
                <a:cubicBezTo>
                  <a:pt x="1005" y="1190"/>
                  <a:pt x="1006" y="1190"/>
                  <a:pt x="1007" y="1191"/>
                </a:cubicBezTo>
                <a:close/>
                <a:moveTo>
                  <a:pt x="1005" y="1194"/>
                </a:moveTo>
                <a:cubicBezTo>
                  <a:pt x="1004" y="1196"/>
                  <a:pt x="1008" y="1196"/>
                  <a:pt x="1009" y="1196"/>
                </a:cubicBezTo>
                <a:cubicBezTo>
                  <a:pt x="1010" y="1196"/>
                  <a:pt x="1011" y="1197"/>
                  <a:pt x="1011" y="1197"/>
                </a:cubicBezTo>
                <a:cubicBezTo>
                  <a:pt x="1012" y="1197"/>
                  <a:pt x="1013" y="1197"/>
                  <a:pt x="1014" y="1197"/>
                </a:cubicBezTo>
                <a:cubicBezTo>
                  <a:pt x="1016" y="1197"/>
                  <a:pt x="1017" y="1197"/>
                  <a:pt x="1019" y="1197"/>
                </a:cubicBezTo>
                <a:cubicBezTo>
                  <a:pt x="1021" y="1197"/>
                  <a:pt x="1023" y="1198"/>
                  <a:pt x="1024" y="1198"/>
                </a:cubicBezTo>
                <a:cubicBezTo>
                  <a:pt x="1025" y="1198"/>
                  <a:pt x="1027" y="1198"/>
                  <a:pt x="1026" y="1197"/>
                </a:cubicBezTo>
                <a:cubicBezTo>
                  <a:pt x="1025" y="1196"/>
                  <a:pt x="1024" y="1196"/>
                  <a:pt x="1023" y="1196"/>
                </a:cubicBezTo>
                <a:cubicBezTo>
                  <a:pt x="1021" y="1196"/>
                  <a:pt x="1019" y="1196"/>
                  <a:pt x="1017" y="1196"/>
                </a:cubicBezTo>
                <a:cubicBezTo>
                  <a:pt x="1016" y="1196"/>
                  <a:pt x="1014" y="1196"/>
                  <a:pt x="1013" y="1195"/>
                </a:cubicBezTo>
                <a:cubicBezTo>
                  <a:pt x="1013" y="1195"/>
                  <a:pt x="1012" y="1193"/>
                  <a:pt x="1011" y="1194"/>
                </a:cubicBezTo>
                <a:cubicBezTo>
                  <a:pt x="1010" y="1194"/>
                  <a:pt x="1010" y="1195"/>
                  <a:pt x="1009" y="1195"/>
                </a:cubicBezTo>
                <a:cubicBezTo>
                  <a:pt x="1008" y="1195"/>
                  <a:pt x="1005" y="1193"/>
                  <a:pt x="1005" y="1194"/>
                </a:cubicBezTo>
                <a:close/>
                <a:moveTo>
                  <a:pt x="1343" y="1444"/>
                </a:moveTo>
                <a:cubicBezTo>
                  <a:pt x="1342" y="1445"/>
                  <a:pt x="1343" y="1445"/>
                  <a:pt x="1344" y="1446"/>
                </a:cubicBezTo>
                <a:cubicBezTo>
                  <a:pt x="1345" y="1447"/>
                  <a:pt x="1343" y="1448"/>
                  <a:pt x="1344" y="1450"/>
                </a:cubicBezTo>
                <a:cubicBezTo>
                  <a:pt x="1344" y="1451"/>
                  <a:pt x="1345" y="1451"/>
                  <a:pt x="1346" y="1450"/>
                </a:cubicBezTo>
                <a:cubicBezTo>
                  <a:pt x="1348" y="1448"/>
                  <a:pt x="1348" y="1446"/>
                  <a:pt x="1351" y="1446"/>
                </a:cubicBezTo>
                <a:cubicBezTo>
                  <a:pt x="1352" y="1446"/>
                  <a:pt x="1353" y="1446"/>
                  <a:pt x="1354" y="1445"/>
                </a:cubicBezTo>
                <a:cubicBezTo>
                  <a:pt x="1355" y="1444"/>
                  <a:pt x="1354" y="1443"/>
                  <a:pt x="1354" y="1442"/>
                </a:cubicBezTo>
                <a:cubicBezTo>
                  <a:pt x="1354" y="1441"/>
                  <a:pt x="1355" y="1440"/>
                  <a:pt x="1355" y="1439"/>
                </a:cubicBezTo>
                <a:cubicBezTo>
                  <a:pt x="1356" y="1439"/>
                  <a:pt x="1356" y="1438"/>
                  <a:pt x="1356" y="1438"/>
                </a:cubicBezTo>
                <a:cubicBezTo>
                  <a:pt x="1357" y="1437"/>
                  <a:pt x="1356" y="1437"/>
                  <a:pt x="1357" y="1436"/>
                </a:cubicBezTo>
                <a:cubicBezTo>
                  <a:pt x="1357" y="1435"/>
                  <a:pt x="1358" y="1435"/>
                  <a:pt x="1359" y="1434"/>
                </a:cubicBezTo>
                <a:cubicBezTo>
                  <a:pt x="1359" y="1433"/>
                  <a:pt x="1358" y="1432"/>
                  <a:pt x="1357" y="1432"/>
                </a:cubicBezTo>
                <a:cubicBezTo>
                  <a:pt x="1355" y="1432"/>
                  <a:pt x="1354" y="1435"/>
                  <a:pt x="1352" y="1435"/>
                </a:cubicBezTo>
                <a:cubicBezTo>
                  <a:pt x="1350" y="1436"/>
                  <a:pt x="1348" y="1435"/>
                  <a:pt x="1347" y="1437"/>
                </a:cubicBezTo>
                <a:cubicBezTo>
                  <a:pt x="1346" y="1438"/>
                  <a:pt x="1345" y="1439"/>
                  <a:pt x="1344" y="1441"/>
                </a:cubicBezTo>
                <a:cubicBezTo>
                  <a:pt x="1344" y="1442"/>
                  <a:pt x="1343" y="1443"/>
                  <a:pt x="1343" y="1444"/>
                </a:cubicBezTo>
                <a:close/>
                <a:moveTo>
                  <a:pt x="1347" y="1429"/>
                </a:moveTo>
                <a:cubicBezTo>
                  <a:pt x="1347" y="1429"/>
                  <a:pt x="1347" y="1429"/>
                  <a:pt x="1347" y="1429"/>
                </a:cubicBezTo>
                <a:cubicBezTo>
                  <a:pt x="1348" y="1428"/>
                  <a:pt x="1347" y="1427"/>
                  <a:pt x="1347" y="1427"/>
                </a:cubicBezTo>
                <a:cubicBezTo>
                  <a:pt x="1346" y="1428"/>
                  <a:pt x="1346" y="1429"/>
                  <a:pt x="1347" y="1429"/>
                </a:cubicBezTo>
                <a:close/>
                <a:moveTo>
                  <a:pt x="1223" y="1337"/>
                </a:moveTo>
                <a:cubicBezTo>
                  <a:pt x="1222" y="1336"/>
                  <a:pt x="1221" y="1336"/>
                  <a:pt x="1221" y="1337"/>
                </a:cubicBezTo>
                <a:cubicBezTo>
                  <a:pt x="1221" y="1339"/>
                  <a:pt x="1223" y="1340"/>
                  <a:pt x="1224" y="1340"/>
                </a:cubicBezTo>
                <a:cubicBezTo>
                  <a:pt x="1225" y="1339"/>
                  <a:pt x="1224" y="1338"/>
                  <a:pt x="1223" y="1337"/>
                </a:cubicBezTo>
                <a:close/>
                <a:moveTo>
                  <a:pt x="1491" y="1473"/>
                </a:moveTo>
                <a:cubicBezTo>
                  <a:pt x="1491" y="1474"/>
                  <a:pt x="1491" y="1474"/>
                  <a:pt x="1490" y="1475"/>
                </a:cubicBezTo>
                <a:cubicBezTo>
                  <a:pt x="1489" y="1475"/>
                  <a:pt x="1489" y="1475"/>
                  <a:pt x="1488" y="1475"/>
                </a:cubicBezTo>
                <a:cubicBezTo>
                  <a:pt x="1487" y="1475"/>
                  <a:pt x="1486" y="1475"/>
                  <a:pt x="1485" y="1476"/>
                </a:cubicBezTo>
                <a:cubicBezTo>
                  <a:pt x="1484" y="1477"/>
                  <a:pt x="1483" y="1480"/>
                  <a:pt x="1480" y="1479"/>
                </a:cubicBezTo>
                <a:cubicBezTo>
                  <a:pt x="1480" y="1479"/>
                  <a:pt x="1479" y="1478"/>
                  <a:pt x="1478" y="1478"/>
                </a:cubicBezTo>
                <a:cubicBezTo>
                  <a:pt x="1477" y="1478"/>
                  <a:pt x="1478" y="1480"/>
                  <a:pt x="1478" y="1480"/>
                </a:cubicBezTo>
                <a:cubicBezTo>
                  <a:pt x="1479" y="1481"/>
                  <a:pt x="1479" y="1483"/>
                  <a:pt x="1479" y="1484"/>
                </a:cubicBezTo>
                <a:cubicBezTo>
                  <a:pt x="1480" y="1485"/>
                  <a:pt x="1480" y="1485"/>
                  <a:pt x="1481" y="1486"/>
                </a:cubicBezTo>
                <a:cubicBezTo>
                  <a:pt x="1481" y="1488"/>
                  <a:pt x="1482" y="1490"/>
                  <a:pt x="1484" y="1491"/>
                </a:cubicBezTo>
                <a:cubicBezTo>
                  <a:pt x="1486" y="1493"/>
                  <a:pt x="1488" y="1492"/>
                  <a:pt x="1491" y="1492"/>
                </a:cubicBezTo>
                <a:cubicBezTo>
                  <a:pt x="1493" y="1492"/>
                  <a:pt x="1495" y="1493"/>
                  <a:pt x="1497" y="1494"/>
                </a:cubicBezTo>
                <a:cubicBezTo>
                  <a:pt x="1499" y="1494"/>
                  <a:pt x="1501" y="1493"/>
                  <a:pt x="1503" y="1492"/>
                </a:cubicBezTo>
                <a:cubicBezTo>
                  <a:pt x="1504" y="1492"/>
                  <a:pt x="1505" y="1492"/>
                  <a:pt x="1506" y="1492"/>
                </a:cubicBezTo>
                <a:cubicBezTo>
                  <a:pt x="1507" y="1492"/>
                  <a:pt x="1508" y="1491"/>
                  <a:pt x="1509" y="1491"/>
                </a:cubicBezTo>
                <a:cubicBezTo>
                  <a:pt x="1510" y="1490"/>
                  <a:pt x="1511" y="1490"/>
                  <a:pt x="1513" y="1489"/>
                </a:cubicBezTo>
                <a:cubicBezTo>
                  <a:pt x="1514" y="1489"/>
                  <a:pt x="1515" y="1488"/>
                  <a:pt x="1516" y="1488"/>
                </a:cubicBezTo>
                <a:cubicBezTo>
                  <a:pt x="1517" y="1487"/>
                  <a:pt x="1518" y="1487"/>
                  <a:pt x="1518" y="1486"/>
                </a:cubicBezTo>
                <a:cubicBezTo>
                  <a:pt x="1519" y="1485"/>
                  <a:pt x="1519" y="1482"/>
                  <a:pt x="1521" y="1482"/>
                </a:cubicBezTo>
                <a:cubicBezTo>
                  <a:pt x="1522" y="1481"/>
                  <a:pt x="1523" y="1482"/>
                  <a:pt x="1524" y="1482"/>
                </a:cubicBezTo>
                <a:cubicBezTo>
                  <a:pt x="1526" y="1482"/>
                  <a:pt x="1527" y="1481"/>
                  <a:pt x="1529" y="1482"/>
                </a:cubicBezTo>
                <a:cubicBezTo>
                  <a:pt x="1530" y="1482"/>
                  <a:pt x="1533" y="1483"/>
                  <a:pt x="1531" y="1480"/>
                </a:cubicBezTo>
                <a:cubicBezTo>
                  <a:pt x="1531" y="1478"/>
                  <a:pt x="1529" y="1477"/>
                  <a:pt x="1528" y="1475"/>
                </a:cubicBezTo>
                <a:cubicBezTo>
                  <a:pt x="1527" y="1474"/>
                  <a:pt x="1526" y="1472"/>
                  <a:pt x="1529" y="1471"/>
                </a:cubicBezTo>
                <a:cubicBezTo>
                  <a:pt x="1530" y="1470"/>
                  <a:pt x="1531" y="1470"/>
                  <a:pt x="1532" y="1470"/>
                </a:cubicBezTo>
                <a:cubicBezTo>
                  <a:pt x="1532" y="1469"/>
                  <a:pt x="1533" y="1468"/>
                  <a:pt x="1533" y="1468"/>
                </a:cubicBezTo>
                <a:cubicBezTo>
                  <a:pt x="1535" y="1466"/>
                  <a:pt x="1537" y="1467"/>
                  <a:pt x="1539" y="1465"/>
                </a:cubicBezTo>
                <a:cubicBezTo>
                  <a:pt x="1540" y="1464"/>
                  <a:pt x="1540" y="1463"/>
                  <a:pt x="1541" y="1462"/>
                </a:cubicBezTo>
                <a:cubicBezTo>
                  <a:pt x="1542" y="1461"/>
                  <a:pt x="1543" y="1461"/>
                  <a:pt x="1544" y="1461"/>
                </a:cubicBezTo>
                <a:cubicBezTo>
                  <a:pt x="1545" y="1460"/>
                  <a:pt x="1549" y="1457"/>
                  <a:pt x="1546" y="1457"/>
                </a:cubicBezTo>
                <a:cubicBezTo>
                  <a:pt x="1546" y="1457"/>
                  <a:pt x="1544" y="1458"/>
                  <a:pt x="1544" y="1458"/>
                </a:cubicBezTo>
                <a:cubicBezTo>
                  <a:pt x="1543" y="1459"/>
                  <a:pt x="1542" y="1459"/>
                  <a:pt x="1541" y="1460"/>
                </a:cubicBezTo>
                <a:cubicBezTo>
                  <a:pt x="1539" y="1460"/>
                  <a:pt x="1537" y="1461"/>
                  <a:pt x="1535" y="1462"/>
                </a:cubicBezTo>
                <a:cubicBezTo>
                  <a:pt x="1533" y="1463"/>
                  <a:pt x="1532" y="1464"/>
                  <a:pt x="1529" y="1465"/>
                </a:cubicBezTo>
                <a:cubicBezTo>
                  <a:pt x="1527" y="1466"/>
                  <a:pt x="1525" y="1466"/>
                  <a:pt x="1523" y="1467"/>
                </a:cubicBezTo>
                <a:cubicBezTo>
                  <a:pt x="1521" y="1468"/>
                  <a:pt x="1520" y="1470"/>
                  <a:pt x="1518" y="1470"/>
                </a:cubicBezTo>
                <a:cubicBezTo>
                  <a:pt x="1515" y="1470"/>
                  <a:pt x="1513" y="1469"/>
                  <a:pt x="1511" y="1470"/>
                </a:cubicBezTo>
                <a:cubicBezTo>
                  <a:pt x="1508" y="1470"/>
                  <a:pt x="1506" y="1469"/>
                  <a:pt x="1504" y="1469"/>
                </a:cubicBezTo>
                <a:cubicBezTo>
                  <a:pt x="1503" y="1469"/>
                  <a:pt x="1502" y="1469"/>
                  <a:pt x="1501" y="1468"/>
                </a:cubicBezTo>
                <a:cubicBezTo>
                  <a:pt x="1500" y="1468"/>
                  <a:pt x="1500" y="1467"/>
                  <a:pt x="1499" y="1467"/>
                </a:cubicBezTo>
                <a:cubicBezTo>
                  <a:pt x="1497" y="1467"/>
                  <a:pt x="1498" y="1468"/>
                  <a:pt x="1498" y="1469"/>
                </a:cubicBezTo>
                <a:cubicBezTo>
                  <a:pt x="1498" y="1470"/>
                  <a:pt x="1498" y="1471"/>
                  <a:pt x="1497" y="1472"/>
                </a:cubicBezTo>
                <a:cubicBezTo>
                  <a:pt x="1495" y="1473"/>
                  <a:pt x="1493" y="1472"/>
                  <a:pt x="1491" y="1473"/>
                </a:cubicBezTo>
                <a:close/>
                <a:moveTo>
                  <a:pt x="997" y="1199"/>
                </a:moveTo>
                <a:cubicBezTo>
                  <a:pt x="996" y="1199"/>
                  <a:pt x="995" y="1198"/>
                  <a:pt x="994" y="1199"/>
                </a:cubicBezTo>
                <a:cubicBezTo>
                  <a:pt x="994" y="1199"/>
                  <a:pt x="994" y="1200"/>
                  <a:pt x="994" y="1200"/>
                </a:cubicBezTo>
                <a:cubicBezTo>
                  <a:pt x="994" y="1200"/>
                  <a:pt x="993" y="1201"/>
                  <a:pt x="993" y="1201"/>
                </a:cubicBezTo>
                <a:cubicBezTo>
                  <a:pt x="994" y="1202"/>
                  <a:pt x="994" y="1201"/>
                  <a:pt x="994" y="1201"/>
                </a:cubicBezTo>
                <a:cubicBezTo>
                  <a:pt x="995" y="1200"/>
                  <a:pt x="995" y="1200"/>
                  <a:pt x="996" y="1200"/>
                </a:cubicBezTo>
                <a:cubicBezTo>
                  <a:pt x="996" y="1201"/>
                  <a:pt x="998" y="1200"/>
                  <a:pt x="999" y="1200"/>
                </a:cubicBezTo>
                <a:cubicBezTo>
                  <a:pt x="999" y="1200"/>
                  <a:pt x="1000" y="1199"/>
                  <a:pt x="999" y="1198"/>
                </a:cubicBezTo>
                <a:cubicBezTo>
                  <a:pt x="999" y="1198"/>
                  <a:pt x="998" y="1199"/>
                  <a:pt x="997" y="1199"/>
                </a:cubicBezTo>
                <a:close/>
                <a:moveTo>
                  <a:pt x="949" y="1129"/>
                </a:moveTo>
                <a:cubicBezTo>
                  <a:pt x="948" y="1127"/>
                  <a:pt x="947" y="1126"/>
                  <a:pt x="947" y="1124"/>
                </a:cubicBezTo>
                <a:cubicBezTo>
                  <a:pt x="947" y="1123"/>
                  <a:pt x="947" y="1122"/>
                  <a:pt x="946" y="1122"/>
                </a:cubicBezTo>
                <a:cubicBezTo>
                  <a:pt x="944" y="1123"/>
                  <a:pt x="946" y="1125"/>
                  <a:pt x="946" y="1126"/>
                </a:cubicBezTo>
                <a:cubicBezTo>
                  <a:pt x="946" y="1127"/>
                  <a:pt x="947" y="1128"/>
                  <a:pt x="947" y="1128"/>
                </a:cubicBezTo>
                <a:cubicBezTo>
                  <a:pt x="946" y="1129"/>
                  <a:pt x="945" y="1129"/>
                  <a:pt x="945" y="1130"/>
                </a:cubicBezTo>
                <a:cubicBezTo>
                  <a:pt x="945" y="1132"/>
                  <a:pt x="946" y="1131"/>
                  <a:pt x="946" y="1132"/>
                </a:cubicBezTo>
                <a:cubicBezTo>
                  <a:pt x="947" y="1133"/>
                  <a:pt x="947" y="1134"/>
                  <a:pt x="947" y="1135"/>
                </a:cubicBezTo>
                <a:cubicBezTo>
                  <a:pt x="947" y="1137"/>
                  <a:pt x="948" y="1138"/>
                  <a:pt x="949" y="1139"/>
                </a:cubicBezTo>
                <a:cubicBezTo>
                  <a:pt x="949" y="1140"/>
                  <a:pt x="950" y="1141"/>
                  <a:pt x="950" y="1142"/>
                </a:cubicBezTo>
                <a:cubicBezTo>
                  <a:pt x="950" y="1143"/>
                  <a:pt x="950" y="1144"/>
                  <a:pt x="950" y="1145"/>
                </a:cubicBezTo>
                <a:cubicBezTo>
                  <a:pt x="951" y="1144"/>
                  <a:pt x="951" y="1141"/>
                  <a:pt x="951" y="1140"/>
                </a:cubicBezTo>
                <a:cubicBezTo>
                  <a:pt x="951" y="1138"/>
                  <a:pt x="951" y="1135"/>
                  <a:pt x="951" y="1133"/>
                </a:cubicBezTo>
                <a:cubicBezTo>
                  <a:pt x="951" y="1131"/>
                  <a:pt x="950" y="1130"/>
                  <a:pt x="949" y="1129"/>
                </a:cubicBezTo>
                <a:close/>
                <a:moveTo>
                  <a:pt x="956" y="1135"/>
                </a:moveTo>
                <a:cubicBezTo>
                  <a:pt x="956" y="1136"/>
                  <a:pt x="956" y="1136"/>
                  <a:pt x="956" y="1136"/>
                </a:cubicBezTo>
                <a:cubicBezTo>
                  <a:pt x="956" y="1136"/>
                  <a:pt x="956" y="1136"/>
                  <a:pt x="956" y="1136"/>
                </a:cubicBezTo>
                <a:cubicBezTo>
                  <a:pt x="956" y="1139"/>
                  <a:pt x="958" y="1135"/>
                  <a:pt x="956" y="1135"/>
                </a:cubicBezTo>
                <a:close/>
                <a:moveTo>
                  <a:pt x="967" y="1151"/>
                </a:moveTo>
                <a:cubicBezTo>
                  <a:pt x="967" y="1152"/>
                  <a:pt x="968" y="1152"/>
                  <a:pt x="968" y="1153"/>
                </a:cubicBezTo>
                <a:cubicBezTo>
                  <a:pt x="968" y="1153"/>
                  <a:pt x="968" y="1155"/>
                  <a:pt x="969" y="1155"/>
                </a:cubicBezTo>
                <a:cubicBezTo>
                  <a:pt x="969" y="1155"/>
                  <a:pt x="970" y="1154"/>
                  <a:pt x="970" y="1154"/>
                </a:cubicBezTo>
                <a:cubicBezTo>
                  <a:pt x="971" y="1153"/>
                  <a:pt x="970" y="1152"/>
                  <a:pt x="969" y="1151"/>
                </a:cubicBezTo>
                <a:cubicBezTo>
                  <a:pt x="968" y="1150"/>
                  <a:pt x="967" y="1149"/>
                  <a:pt x="966" y="1148"/>
                </a:cubicBezTo>
                <a:cubicBezTo>
                  <a:pt x="965" y="1146"/>
                  <a:pt x="963" y="1145"/>
                  <a:pt x="962" y="1144"/>
                </a:cubicBezTo>
                <a:cubicBezTo>
                  <a:pt x="962" y="1144"/>
                  <a:pt x="959" y="1140"/>
                  <a:pt x="958" y="1140"/>
                </a:cubicBezTo>
                <a:cubicBezTo>
                  <a:pt x="957" y="1141"/>
                  <a:pt x="960" y="1143"/>
                  <a:pt x="960" y="1144"/>
                </a:cubicBezTo>
                <a:cubicBezTo>
                  <a:pt x="961" y="1145"/>
                  <a:pt x="963" y="1146"/>
                  <a:pt x="964" y="1147"/>
                </a:cubicBezTo>
                <a:cubicBezTo>
                  <a:pt x="965" y="1149"/>
                  <a:pt x="965" y="1150"/>
                  <a:pt x="967" y="1151"/>
                </a:cubicBezTo>
                <a:close/>
                <a:moveTo>
                  <a:pt x="960" y="1156"/>
                </a:moveTo>
                <a:cubicBezTo>
                  <a:pt x="961" y="1155"/>
                  <a:pt x="960" y="1153"/>
                  <a:pt x="959" y="1151"/>
                </a:cubicBezTo>
                <a:cubicBezTo>
                  <a:pt x="959" y="1151"/>
                  <a:pt x="959" y="1149"/>
                  <a:pt x="958" y="1149"/>
                </a:cubicBezTo>
                <a:cubicBezTo>
                  <a:pt x="957" y="1149"/>
                  <a:pt x="958" y="1151"/>
                  <a:pt x="958" y="1152"/>
                </a:cubicBezTo>
                <a:cubicBezTo>
                  <a:pt x="958" y="1152"/>
                  <a:pt x="959" y="1157"/>
                  <a:pt x="960" y="1156"/>
                </a:cubicBezTo>
                <a:close/>
                <a:moveTo>
                  <a:pt x="957" y="1153"/>
                </a:moveTo>
                <a:cubicBezTo>
                  <a:pt x="957" y="1152"/>
                  <a:pt x="955" y="1150"/>
                  <a:pt x="954" y="1150"/>
                </a:cubicBezTo>
                <a:cubicBezTo>
                  <a:pt x="954" y="1151"/>
                  <a:pt x="957" y="1155"/>
                  <a:pt x="957" y="1153"/>
                </a:cubicBezTo>
                <a:close/>
                <a:moveTo>
                  <a:pt x="953" y="1147"/>
                </a:moveTo>
                <a:cubicBezTo>
                  <a:pt x="953" y="1147"/>
                  <a:pt x="953" y="1148"/>
                  <a:pt x="954" y="1149"/>
                </a:cubicBezTo>
                <a:cubicBezTo>
                  <a:pt x="955" y="1149"/>
                  <a:pt x="954" y="1145"/>
                  <a:pt x="953" y="1145"/>
                </a:cubicBezTo>
                <a:cubicBezTo>
                  <a:pt x="952" y="1144"/>
                  <a:pt x="953" y="1146"/>
                  <a:pt x="953" y="1147"/>
                </a:cubicBezTo>
                <a:close/>
                <a:moveTo>
                  <a:pt x="982" y="1176"/>
                </a:moveTo>
                <a:cubicBezTo>
                  <a:pt x="982" y="1177"/>
                  <a:pt x="985" y="1178"/>
                  <a:pt x="985" y="1177"/>
                </a:cubicBezTo>
                <a:cubicBezTo>
                  <a:pt x="985" y="1177"/>
                  <a:pt x="985" y="1176"/>
                  <a:pt x="984" y="1176"/>
                </a:cubicBezTo>
                <a:cubicBezTo>
                  <a:pt x="984" y="1176"/>
                  <a:pt x="983" y="1175"/>
                  <a:pt x="982" y="1176"/>
                </a:cubicBezTo>
                <a:close/>
                <a:moveTo>
                  <a:pt x="960" y="1137"/>
                </a:moveTo>
                <a:cubicBezTo>
                  <a:pt x="960" y="1135"/>
                  <a:pt x="960" y="1133"/>
                  <a:pt x="959" y="1134"/>
                </a:cubicBezTo>
                <a:cubicBezTo>
                  <a:pt x="958" y="1134"/>
                  <a:pt x="959" y="1137"/>
                  <a:pt x="959" y="1137"/>
                </a:cubicBezTo>
                <a:cubicBezTo>
                  <a:pt x="960" y="1137"/>
                  <a:pt x="960" y="1137"/>
                  <a:pt x="960" y="1137"/>
                </a:cubicBezTo>
                <a:close/>
                <a:moveTo>
                  <a:pt x="1002" y="1189"/>
                </a:moveTo>
                <a:cubicBezTo>
                  <a:pt x="1004" y="1190"/>
                  <a:pt x="1002" y="1187"/>
                  <a:pt x="1001" y="1187"/>
                </a:cubicBezTo>
                <a:cubicBezTo>
                  <a:pt x="1000" y="1186"/>
                  <a:pt x="999" y="1186"/>
                  <a:pt x="998" y="1185"/>
                </a:cubicBezTo>
                <a:cubicBezTo>
                  <a:pt x="997" y="1185"/>
                  <a:pt x="995" y="1185"/>
                  <a:pt x="996" y="1186"/>
                </a:cubicBezTo>
                <a:cubicBezTo>
                  <a:pt x="997" y="1186"/>
                  <a:pt x="998" y="1187"/>
                  <a:pt x="998" y="1187"/>
                </a:cubicBezTo>
                <a:cubicBezTo>
                  <a:pt x="999" y="1187"/>
                  <a:pt x="1000" y="1187"/>
                  <a:pt x="1000" y="1188"/>
                </a:cubicBezTo>
                <a:cubicBezTo>
                  <a:pt x="1001" y="1188"/>
                  <a:pt x="1001" y="1189"/>
                  <a:pt x="1002" y="1189"/>
                </a:cubicBezTo>
                <a:close/>
                <a:moveTo>
                  <a:pt x="968" y="1168"/>
                </a:moveTo>
                <a:cubicBezTo>
                  <a:pt x="969" y="1169"/>
                  <a:pt x="978" y="1176"/>
                  <a:pt x="979" y="1176"/>
                </a:cubicBezTo>
                <a:cubicBezTo>
                  <a:pt x="980" y="1176"/>
                  <a:pt x="972" y="1171"/>
                  <a:pt x="971" y="1170"/>
                </a:cubicBezTo>
                <a:cubicBezTo>
                  <a:pt x="969" y="1169"/>
                  <a:pt x="968" y="1168"/>
                  <a:pt x="967" y="1166"/>
                </a:cubicBezTo>
                <a:cubicBezTo>
                  <a:pt x="967" y="1165"/>
                  <a:pt x="963" y="1161"/>
                  <a:pt x="962" y="1161"/>
                </a:cubicBezTo>
                <a:cubicBezTo>
                  <a:pt x="961" y="1162"/>
                  <a:pt x="963" y="1163"/>
                  <a:pt x="963" y="1164"/>
                </a:cubicBezTo>
                <a:cubicBezTo>
                  <a:pt x="965" y="1165"/>
                  <a:pt x="967" y="1167"/>
                  <a:pt x="968" y="1168"/>
                </a:cubicBezTo>
                <a:close/>
                <a:moveTo>
                  <a:pt x="1331" y="1417"/>
                </a:moveTo>
                <a:cubicBezTo>
                  <a:pt x="1327" y="1415"/>
                  <a:pt x="1326" y="1418"/>
                  <a:pt x="1323" y="1421"/>
                </a:cubicBezTo>
                <a:cubicBezTo>
                  <a:pt x="1322" y="1422"/>
                  <a:pt x="1321" y="1422"/>
                  <a:pt x="1321" y="1424"/>
                </a:cubicBezTo>
                <a:cubicBezTo>
                  <a:pt x="1322" y="1424"/>
                  <a:pt x="1324" y="1421"/>
                  <a:pt x="1325" y="1421"/>
                </a:cubicBezTo>
                <a:cubicBezTo>
                  <a:pt x="1327" y="1420"/>
                  <a:pt x="1328" y="1421"/>
                  <a:pt x="1330" y="1420"/>
                </a:cubicBezTo>
                <a:cubicBezTo>
                  <a:pt x="1331" y="1419"/>
                  <a:pt x="1333" y="1417"/>
                  <a:pt x="1331" y="1417"/>
                </a:cubicBezTo>
                <a:close/>
                <a:moveTo>
                  <a:pt x="1272" y="1311"/>
                </a:moveTo>
                <a:cubicBezTo>
                  <a:pt x="1270" y="1312"/>
                  <a:pt x="1271" y="1310"/>
                  <a:pt x="1269" y="1309"/>
                </a:cubicBezTo>
                <a:cubicBezTo>
                  <a:pt x="1268" y="1309"/>
                  <a:pt x="1268" y="1310"/>
                  <a:pt x="1267" y="1310"/>
                </a:cubicBezTo>
                <a:cubicBezTo>
                  <a:pt x="1267" y="1310"/>
                  <a:pt x="1266" y="1310"/>
                  <a:pt x="1265" y="1310"/>
                </a:cubicBezTo>
                <a:cubicBezTo>
                  <a:pt x="1263" y="1311"/>
                  <a:pt x="1264" y="1316"/>
                  <a:pt x="1267" y="1315"/>
                </a:cubicBezTo>
                <a:cubicBezTo>
                  <a:pt x="1268" y="1315"/>
                  <a:pt x="1268" y="1314"/>
                  <a:pt x="1268" y="1313"/>
                </a:cubicBezTo>
                <a:cubicBezTo>
                  <a:pt x="1271" y="1311"/>
                  <a:pt x="1271" y="1315"/>
                  <a:pt x="1271" y="1316"/>
                </a:cubicBezTo>
                <a:cubicBezTo>
                  <a:pt x="1273" y="1317"/>
                  <a:pt x="1272" y="1315"/>
                  <a:pt x="1273" y="1314"/>
                </a:cubicBezTo>
                <a:cubicBezTo>
                  <a:pt x="1273" y="1313"/>
                  <a:pt x="1274" y="1311"/>
                  <a:pt x="1275" y="1311"/>
                </a:cubicBezTo>
                <a:cubicBezTo>
                  <a:pt x="1276" y="1310"/>
                  <a:pt x="1276" y="1309"/>
                  <a:pt x="1275" y="1309"/>
                </a:cubicBezTo>
                <a:cubicBezTo>
                  <a:pt x="1274" y="1309"/>
                  <a:pt x="1273" y="1311"/>
                  <a:pt x="1272" y="1311"/>
                </a:cubicBezTo>
                <a:close/>
                <a:moveTo>
                  <a:pt x="1272" y="1421"/>
                </a:moveTo>
                <a:cubicBezTo>
                  <a:pt x="1271" y="1421"/>
                  <a:pt x="1271" y="1423"/>
                  <a:pt x="1272" y="1424"/>
                </a:cubicBezTo>
                <a:cubicBezTo>
                  <a:pt x="1272" y="1425"/>
                  <a:pt x="1273" y="1425"/>
                  <a:pt x="1273" y="1424"/>
                </a:cubicBezTo>
                <a:cubicBezTo>
                  <a:pt x="1273" y="1423"/>
                  <a:pt x="1273" y="1421"/>
                  <a:pt x="1273" y="1421"/>
                </a:cubicBezTo>
                <a:cubicBezTo>
                  <a:pt x="1273" y="1420"/>
                  <a:pt x="1272" y="1420"/>
                  <a:pt x="1272" y="1421"/>
                </a:cubicBezTo>
                <a:close/>
                <a:moveTo>
                  <a:pt x="1274" y="1429"/>
                </a:moveTo>
                <a:cubicBezTo>
                  <a:pt x="1273" y="1429"/>
                  <a:pt x="1273" y="1432"/>
                  <a:pt x="1274" y="1432"/>
                </a:cubicBezTo>
                <a:cubicBezTo>
                  <a:pt x="1274" y="1433"/>
                  <a:pt x="1275" y="1433"/>
                  <a:pt x="1275" y="1434"/>
                </a:cubicBezTo>
                <a:cubicBezTo>
                  <a:pt x="1276" y="1434"/>
                  <a:pt x="1276" y="1438"/>
                  <a:pt x="1277" y="1436"/>
                </a:cubicBezTo>
                <a:cubicBezTo>
                  <a:pt x="1278" y="1434"/>
                  <a:pt x="1276" y="1433"/>
                  <a:pt x="1275" y="1432"/>
                </a:cubicBezTo>
                <a:cubicBezTo>
                  <a:pt x="1275" y="1432"/>
                  <a:pt x="1275" y="1428"/>
                  <a:pt x="1274" y="1429"/>
                </a:cubicBezTo>
                <a:close/>
                <a:moveTo>
                  <a:pt x="1275" y="1397"/>
                </a:moveTo>
                <a:cubicBezTo>
                  <a:pt x="1274" y="1397"/>
                  <a:pt x="1273" y="1399"/>
                  <a:pt x="1275" y="1399"/>
                </a:cubicBezTo>
                <a:cubicBezTo>
                  <a:pt x="1277" y="1398"/>
                  <a:pt x="1277" y="1395"/>
                  <a:pt x="1275" y="1397"/>
                </a:cubicBezTo>
                <a:close/>
                <a:moveTo>
                  <a:pt x="1281" y="1293"/>
                </a:moveTo>
                <a:cubicBezTo>
                  <a:pt x="1280" y="1293"/>
                  <a:pt x="1279" y="1293"/>
                  <a:pt x="1279" y="1293"/>
                </a:cubicBezTo>
                <a:cubicBezTo>
                  <a:pt x="1278" y="1293"/>
                  <a:pt x="1277" y="1292"/>
                  <a:pt x="1277" y="1292"/>
                </a:cubicBezTo>
                <a:cubicBezTo>
                  <a:pt x="1276" y="1292"/>
                  <a:pt x="1276" y="1293"/>
                  <a:pt x="1277" y="1294"/>
                </a:cubicBezTo>
                <a:cubicBezTo>
                  <a:pt x="1278" y="1295"/>
                  <a:pt x="1280" y="1295"/>
                  <a:pt x="1281" y="1295"/>
                </a:cubicBezTo>
                <a:cubicBezTo>
                  <a:pt x="1283" y="1294"/>
                  <a:pt x="1283" y="1293"/>
                  <a:pt x="1281" y="1293"/>
                </a:cubicBezTo>
                <a:close/>
                <a:moveTo>
                  <a:pt x="1275" y="1408"/>
                </a:moveTo>
                <a:cubicBezTo>
                  <a:pt x="1274" y="1410"/>
                  <a:pt x="1274" y="1411"/>
                  <a:pt x="1272" y="1411"/>
                </a:cubicBezTo>
                <a:cubicBezTo>
                  <a:pt x="1270" y="1411"/>
                  <a:pt x="1270" y="1407"/>
                  <a:pt x="1268" y="1409"/>
                </a:cubicBezTo>
                <a:cubicBezTo>
                  <a:pt x="1266" y="1410"/>
                  <a:pt x="1266" y="1412"/>
                  <a:pt x="1268" y="1413"/>
                </a:cubicBezTo>
                <a:cubicBezTo>
                  <a:pt x="1270" y="1413"/>
                  <a:pt x="1270" y="1412"/>
                  <a:pt x="1271" y="1412"/>
                </a:cubicBezTo>
                <a:cubicBezTo>
                  <a:pt x="1272" y="1411"/>
                  <a:pt x="1273" y="1412"/>
                  <a:pt x="1274" y="1413"/>
                </a:cubicBezTo>
                <a:cubicBezTo>
                  <a:pt x="1275" y="1414"/>
                  <a:pt x="1276" y="1417"/>
                  <a:pt x="1278" y="1415"/>
                </a:cubicBezTo>
                <a:cubicBezTo>
                  <a:pt x="1279" y="1415"/>
                  <a:pt x="1278" y="1414"/>
                  <a:pt x="1279" y="1412"/>
                </a:cubicBezTo>
                <a:cubicBezTo>
                  <a:pt x="1279" y="1411"/>
                  <a:pt x="1279" y="1411"/>
                  <a:pt x="1280" y="1410"/>
                </a:cubicBezTo>
                <a:cubicBezTo>
                  <a:pt x="1283" y="1406"/>
                  <a:pt x="1276" y="1404"/>
                  <a:pt x="1275" y="1408"/>
                </a:cubicBezTo>
                <a:close/>
                <a:moveTo>
                  <a:pt x="1242" y="1426"/>
                </a:moveTo>
                <a:cubicBezTo>
                  <a:pt x="1244" y="1426"/>
                  <a:pt x="1245" y="1424"/>
                  <a:pt x="1246" y="1424"/>
                </a:cubicBezTo>
                <a:cubicBezTo>
                  <a:pt x="1247" y="1424"/>
                  <a:pt x="1248" y="1424"/>
                  <a:pt x="1249" y="1423"/>
                </a:cubicBezTo>
                <a:cubicBezTo>
                  <a:pt x="1249" y="1423"/>
                  <a:pt x="1249" y="1422"/>
                  <a:pt x="1248" y="1421"/>
                </a:cubicBezTo>
                <a:cubicBezTo>
                  <a:pt x="1247" y="1422"/>
                  <a:pt x="1246" y="1423"/>
                  <a:pt x="1244" y="1423"/>
                </a:cubicBezTo>
                <a:cubicBezTo>
                  <a:pt x="1244" y="1423"/>
                  <a:pt x="1241" y="1425"/>
                  <a:pt x="1242" y="1426"/>
                </a:cubicBezTo>
                <a:close/>
                <a:moveTo>
                  <a:pt x="1245" y="1399"/>
                </a:moveTo>
                <a:cubicBezTo>
                  <a:pt x="1244" y="1400"/>
                  <a:pt x="1245" y="1401"/>
                  <a:pt x="1246" y="1400"/>
                </a:cubicBezTo>
                <a:cubicBezTo>
                  <a:pt x="1246" y="1400"/>
                  <a:pt x="1245" y="1398"/>
                  <a:pt x="1245" y="1399"/>
                </a:cubicBezTo>
                <a:close/>
                <a:moveTo>
                  <a:pt x="1245" y="1390"/>
                </a:moveTo>
                <a:cubicBezTo>
                  <a:pt x="1243" y="1389"/>
                  <a:pt x="1244" y="1391"/>
                  <a:pt x="1243" y="1392"/>
                </a:cubicBezTo>
                <a:cubicBezTo>
                  <a:pt x="1243" y="1393"/>
                  <a:pt x="1241" y="1394"/>
                  <a:pt x="1242" y="1395"/>
                </a:cubicBezTo>
                <a:cubicBezTo>
                  <a:pt x="1243" y="1396"/>
                  <a:pt x="1244" y="1393"/>
                  <a:pt x="1244" y="1392"/>
                </a:cubicBezTo>
                <a:cubicBezTo>
                  <a:pt x="1245" y="1391"/>
                  <a:pt x="1247" y="1390"/>
                  <a:pt x="1245" y="1390"/>
                </a:cubicBezTo>
                <a:close/>
                <a:moveTo>
                  <a:pt x="1260" y="1382"/>
                </a:moveTo>
                <a:cubicBezTo>
                  <a:pt x="1259" y="1382"/>
                  <a:pt x="1258" y="1382"/>
                  <a:pt x="1258" y="1381"/>
                </a:cubicBezTo>
                <a:cubicBezTo>
                  <a:pt x="1258" y="1380"/>
                  <a:pt x="1258" y="1379"/>
                  <a:pt x="1256" y="1379"/>
                </a:cubicBezTo>
                <a:cubicBezTo>
                  <a:pt x="1255" y="1379"/>
                  <a:pt x="1255" y="1379"/>
                  <a:pt x="1255" y="1380"/>
                </a:cubicBezTo>
                <a:cubicBezTo>
                  <a:pt x="1255" y="1381"/>
                  <a:pt x="1256" y="1383"/>
                  <a:pt x="1257" y="1384"/>
                </a:cubicBezTo>
                <a:cubicBezTo>
                  <a:pt x="1259" y="1385"/>
                  <a:pt x="1260" y="1387"/>
                  <a:pt x="1261" y="1389"/>
                </a:cubicBezTo>
                <a:cubicBezTo>
                  <a:pt x="1262" y="1391"/>
                  <a:pt x="1264" y="1391"/>
                  <a:pt x="1265" y="1393"/>
                </a:cubicBezTo>
                <a:cubicBezTo>
                  <a:pt x="1266" y="1393"/>
                  <a:pt x="1267" y="1394"/>
                  <a:pt x="1267" y="1395"/>
                </a:cubicBezTo>
                <a:cubicBezTo>
                  <a:pt x="1269" y="1395"/>
                  <a:pt x="1269" y="1393"/>
                  <a:pt x="1268" y="1393"/>
                </a:cubicBezTo>
                <a:cubicBezTo>
                  <a:pt x="1268" y="1392"/>
                  <a:pt x="1268" y="1392"/>
                  <a:pt x="1268" y="1392"/>
                </a:cubicBezTo>
                <a:cubicBezTo>
                  <a:pt x="1267" y="1391"/>
                  <a:pt x="1267" y="1391"/>
                  <a:pt x="1267" y="1391"/>
                </a:cubicBezTo>
                <a:cubicBezTo>
                  <a:pt x="1267" y="1390"/>
                  <a:pt x="1266" y="1389"/>
                  <a:pt x="1265" y="1389"/>
                </a:cubicBezTo>
                <a:cubicBezTo>
                  <a:pt x="1264" y="1389"/>
                  <a:pt x="1263" y="1390"/>
                  <a:pt x="1262" y="1390"/>
                </a:cubicBezTo>
                <a:cubicBezTo>
                  <a:pt x="1262" y="1389"/>
                  <a:pt x="1262" y="1388"/>
                  <a:pt x="1262" y="1387"/>
                </a:cubicBezTo>
                <a:cubicBezTo>
                  <a:pt x="1262" y="1385"/>
                  <a:pt x="1262" y="1383"/>
                  <a:pt x="1260" y="1382"/>
                </a:cubicBezTo>
                <a:close/>
                <a:moveTo>
                  <a:pt x="1254" y="1282"/>
                </a:moveTo>
                <a:cubicBezTo>
                  <a:pt x="1254" y="1281"/>
                  <a:pt x="1254" y="1281"/>
                  <a:pt x="1252" y="1281"/>
                </a:cubicBezTo>
                <a:cubicBezTo>
                  <a:pt x="1252" y="1281"/>
                  <a:pt x="1252" y="1282"/>
                  <a:pt x="1251" y="1282"/>
                </a:cubicBezTo>
                <a:cubicBezTo>
                  <a:pt x="1251" y="1282"/>
                  <a:pt x="1250" y="1282"/>
                  <a:pt x="1249" y="1282"/>
                </a:cubicBezTo>
                <a:cubicBezTo>
                  <a:pt x="1248" y="1283"/>
                  <a:pt x="1248" y="1284"/>
                  <a:pt x="1249" y="1285"/>
                </a:cubicBezTo>
                <a:cubicBezTo>
                  <a:pt x="1250" y="1286"/>
                  <a:pt x="1251" y="1286"/>
                  <a:pt x="1251" y="1287"/>
                </a:cubicBezTo>
                <a:cubicBezTo>
                  <a:pt x="1252" y="1288"/>
                  <a:pt x="1251" y="1290"/>
                  <a:pt x="1251" y="1290"/>
                </a:cubicBezTo>
                <a:cubicBezTo>
                  <a:pt x="1253" y="1291"/>
                  <a:pt x="1253" y="1289"/>
                  <a:pt x="1253" y="1289"/>
                </a:cubicBezTo>
                <a:cubicBezTo>
                  <a:pt x="1254" y="1288"/>
                  <a:pt x="1254" y="1288"/>
                  <a:pt x="1256" y="1287"/>
                </a:cubicBezTo>
                <a:cubicBezTo>
                  <a:pt x="1256" y="1286"/>
                  <a:pt x="1258" y="1285"/>
                  <a:pt x="1257" y="1284"/>
                </a:cubicBezTo>
                <a:cubicBezTo>
                  <a:pt x="1256" y="1283"/>
                  <a:pt x="1255" y="1284"/>
                  <a:pt x="1254" y="1282"/>
                </a:cubicBezTo>
                <a:close/>
                <a:moveTo>
                  <a:pt x="1286" y="1306"/>
                </a:moveTo>
                <a:cubicBezTo>
                  <a:pt x="1287" y="1306"/>
                  <a:pt x="1288" y="1305"/>
                  <a:pt x="1289" y="1305"/>
                </a:cubicBezTo>
                <a:cubicBezTo>
                  <a:pt x="1289" y="1305"/>
                  <a:pt x="1291" y="1305"/>
                  <a:pt x="1291" y="1304"/>
                </a:cubicBezTo>
                <a:cubicBezTo>
                  <a:pt x="1292" y="1302"/>
                  <a:pt x="1285" y="1303"/>
                  <a:pt x="1286" y="1306"/>
                </a:cubicBezTo>
                <a:close/>
                <a:moveTo>
                  <a:pt x="1292" y="1397"/>
                </a:moveTo>
                <a:cubicBezTo>
                  <a:pt x="1294" y="1397"/>
                  <a:pt x="1295" y="1395"/>
                  <a:pt x="1297" y="1394"/>
                </a:cubicBezTo>
                <a:cubicBezTo>
                  <a:pt x="1298" y="1393"/>
                  <a:pt x="1301" y="1394"/>
                  <a:pt x="1302" y="1392"/>
                </a:cubicBezTo>
                <a:cubicBezTo>
                  <a:pt x="1304" y="1390"/>
                  <a:pt x="1300" y="1391"/>
                  <a:pt x="1299" y="1392"/>
                </a:cubicBezTo>
                <a:cubicBezTo>
                  <a:pt x="1298" y="1392"/>
                  <a:pt x="1297" y="1392"/>
                  <a:pt x="1296" y="1393"/>
                </a:cubicBezTo>
                <a:cubicBezTo>
                  <a:pt x="1295" y="1393"/>
                  <a:pt x="1294" y="1394"/>
                  <a:pt x="1293" y="1395"/>
                </a:cubicBezTo>
                <a:cubicBezTo>
                  <a:pt x="1293" y="1395"/>
                  <a:pt x="1291" y="1397"/>
                  <a:pt x="1292" y="1397"/>
                </a:cubicBezTo>
                <a:close/>
                <a:moveTo>
                  <a:pt x="1321" y="1411"/>
                </a:moveTo>
                <a:cubicBezTo>
                  <a:pt x="1320" y="1411"/>
                  <a:pt x="1320" y="1411"/>
                  <a:pt x="1319" y="1412"/>
                </a:cubicBezTo>
                <a:cubicBezTo>
                  <a:pt x="1319" y="1412"/>
                  <a:pt x="1320" y="1414"/>
                  <a:pt x="1320" y="1414"/>
                </a:cubicBezTo>
                <a:cubicBezTo>
                  <a:pt x="1321" y="1415"/>
                  <a:pt x="1321" y="1416"/>
                  <a:pt x="1322" y="1415"/>
                </a:cubicBezTo>
                <a:cubicBezTo>
                  <a:pt x="1323" y="1414"/>
                  <a:pt x="1322" y="1413"/>
                  <a:pt x="1321" y="1412"/>
                </a:cubicBezTo>
                <a:cubicBezTo>
                  <a:pt x="1321" y="1412"/>
                  <a:pt x="1321" y="1411"/>
                  <a:pt x="1321" y="1411"/>
                </a:cubicBezTo>
                <a:close/>
                <a:moveTo>
                  <a:pt x="1328" y="1453"/>
                </a:moveTo>
                <a:cubicBezTo>
                  <a:pt x="1327" y="1454"/>
                  <a:pt x="1326" y="1456"/>
                  <a:pt x="1326" y="1458"/>
                </a:cubicBezTo>
                <a:cubicBezTo>
                  <a:pt x="1325" y="1459"/>
                  <a:pt x="1325" y="1460"/>
                  <a:pt x="1325" y="1461"/>
                </a:cubicBezTo>
                <a:cubicBezTo>
                  <a:pt x="1325" y="1463"/>
                  <a:pt x="1325" y="1466"/>
                  <a:pt x="1327" y="1467"/>
                </a:cubicBezTo>
                <a:cubicBezTo>
                  <a:pt x="1329" y="1467"/>
                  <a:pt x="1328" y="1462"/>
                  <a:pt x="1327" y="1461"/>
                </a:cubicBezTo>
                <a:cubicBezTo>
                  <a:pt x="1327" y="1458"/>
                  <a:pt x="1327" y="1457"/>
                  <a:pt x="1329" y="1455"/>
                </a:cubicBezTo>
                <a:cubicBezTo>
                  <a:pt x="1329" y="1455"/>
                  <a:pt x="1330" y="1452"/>
                  <a:pt x="1328" y="1453"/>
                </a:cubicBezTo>
                <a:close/>
                <a:moveTo>
                  <a:pt x="1289" y="1370"/>
                </a:moveTo>
                <a:cubicBezTo>
                  <a:pt x="1290" y="1371"/>
                  <a:pt x="1290" y="1371"/>
                  <a:pt x="1290" y="1372"/>
                </a:cubicBezTo>
                <a:cubicBezTo>
                  <a:pt x="1291" y="1373"/>
                  <a:pt x="1291" y="1374"/>
                  <a:pt x="1292" y="1374"/>
                </a:cubicBezTo>
                <a:cubicBezTo>
                  <a:pt x="1295" y="1374"/>
                  <a:pt x="1294" y="1370"/>
                  <a:pt x="1295" y="1369"/>
                </a:cubicBezTo>
                <a:cubicBezTo>
                  <a:pt x="1296" y="1367"/>
                  <a:pt x="1297" y="1367"/>
                  <a:pt x="1297" y="1365"/>
                </a:cubicBezTo>
                <a:cubicBezTo>
                  <a:pt x="1297" y="1363"/>
                  <a:pt x="1296" y="1363"/>
                  <a:pt x="1296" y="1362"/>
                </a:cubicBezTo>
                <a:cubicBezTo>
                  <a:pt x="1295" y="1360"/>
                  <a:pt x="1296" y="1360"/>
                  <a:pt x="1295" y="1359"/>
                </a:cubicBezTo>
                <a:cubicBezTo>
                  <a:pt x="1295" y="1357"/>
                  <a:pt x="1293" y="1357"/>
                  <a:pt x="1291" y="1357"/>
                </a:cubicBezTo>
                <a:cubicBezTo>
                  <a:pt x="1288" y="1357"/>
                  <a:pt x="1288" y="1361"/>
                  <a:pt x="1289" y="1364"/>
                </a:cubicBezTo>
                <a:cubicBezTo>
                  <a:pt x="1289" y="1366"/>
                  <a:pt x="1287" y="1368"/>
                  <a:pt x="1289" y="1370"/>
                </a:cubicBezTo>
                <a:close/>
                <a:moveTo>
                  <a:pt x="1220" y="1387"/>
                </a:moveTo>
                <a:cubicBezTo>
                  <a:pt x="1219" y="1386"/>
                  <a:pt x="1218" y="1387"/>
                  <a:pt x="1218" y="1387"/>
                </a:cubicBezTo>
                <a:cubicBezTo>
                  <a:pt x="1218" y="1385"/>
                  <a:pt x="1216" y="1386"/>
                  <a:pt x="1216" y="1388"/>
                </a:cubicBezTo>
                <a:cubicBezTo>
                  <a:pt x="1216" y="1389"/>
                  <a:pt x="1217" y="1390"/>
                  <a:pt x="1218" y="1390"/>
                </a:cubicBezTo>
                <a:cubicBezTo>
                  <a:pt x="1219" y="1390"/>
                  <a:pt x="1219" y="1390"/>
                  <a:pt x="1219" y="1390"/>
                </a:cubicBezTo>
                <a:cubicBezTo>
                  <a:pt x="1220" y="1389"/>
                  <a:pt x="1220" y="1387"/>
                  <a:pt x="1220" y="1387"/>
                </a:cubicBezTo>
                <a:close/>
                <a:moveTo>
                  <a:pt x="1254" y="1411"/>
                </a:moveTo>
                <a:cubicBezTo>
                  <a:pt x="1253" y="1411"/>
                  <a:pt x="1252" y="1412"/>
                  <a:pt x="1253" y="1413"/>
                </a:cubicBezTo>
                <a:cubicBezTo>
                  <a:pt x="1253" y="1414"/>
                  <a:pt x="1253" y="1415"/>
                  <a:pt x="1254" y="1415"/>
                </a:cubicBezTo>
                <a:cubicBezTo>
                  <a:pt x="1254" y="1416"/>
                  <a:pt x="1254" y="1417"/>
                  <a:pt x="1255" y="1416"/>
                </a:cubicBezTo>
                <a:cubicBezTo>
                  <a:pt x="1256" y="1416"/>
                  <a:pt x="1255" y="1414"/>
                  <a:pt x="1254" y="1414"/>
                </a:cubicBezTo>
                <a:cubicBezTo>
                  <a:pt x="1254" y="1413"/>
                  <a:pt x="1254" y="1411"/>
                  <a:pt x="1254" y="1411"/>
                </a:cubicBezTo>
                <a:close/>
                <a:moveTo>
                  <a:pt x="1260" y="1397"/>
                </a:moveTo>
                <a:cubicBezTo>
                  <a:pt x="1259" y="1398"/>
                  <a:pt x="1259" y="1400"/>
                  <a:pt x="1260" y="1400"/>
                </a:cubicBezTo>
                <a:cubicBezTo>
                  <a:pt x="1262" y="1399"/>
                  <a:pt x="1261" y="1397"/>
                  <a:pt x="1260" y="1397"/>
                </a:cubicBezTo>
                <a:close/>
                <a:moveTo>
                  <a:pt x="1248" y="1345"/>
                </a:moveTo>
                <a:cubicBezTo>
                  <a:pt x="1246" y="1347"/>
                  <a:pt x="1249" y="1349"/>
                  <a:pt x="1249" y="1350"/>
                </a:cubicBezTo>
                <a:cubicBezTo>
                  <a:pt x="1250" y="1351"/>
                  <a:pt x="1250" y="1352"/>
                  <a:pt x="1251" y="1352"/>
                </a:cubicBezTo>
                <a:cubicBezTo>
                  <a:pt x="1251" y="1353"/>
                  <a:pt x="1253" y="1353"/>
                  <a:pt x="1253" y="1352"/>
                </a:cubicBezTo>
                <a:cubicBezTo>
                  <a:pt x="1253" y="1352"/>
                  <a:pt x="1251" y="1350"/>
                  <a:pt x="1250" y="1349"/>
                </a:cubicBezTo>
                <a:cubicBezTo>
                  <a:pt x="1250" y="1348"/>
                  <a:pt x="1250" y="1344"/>
                  <a:pt x="1248" y="1345"/>
                </a:cubicBezTo>
                <a:close/>
                <a:moveTo>
                  <a:pt x="1308" y="1341"/>
                </a:moveTo>
                <a:cubicBezTo>
                  <a:pt x="1308" y="1342"/>
                  <a:pt x="1309" y="1344"/>
                  <a:pt x="1310" y="1343"/>
                </a:cubicBezTo>
                <a:cubicBezTo>
                  <a:pt x="1312" y="1343"/>
                  <a:pt x="1310" y="1340"/>
                  <a:pt x="1309" y="1339"/>
                </a:cubicBezTo>
                <a:cubicBezTo>
                  <a:pt x="1308" y="1338"/>
                  <a:pt x="1308" y="1337"/>
                  <a:pt x="1307" y="1337"/>
                </a:cubicBezTo>
                <a:cubicBezTo>
                  <a:pt x="1306" y="1336"/>
                  <a:pt x="1305" y="1336"/>
                  <a:pt x="1304" y="1336"/>
                </a:cubicBezTo>
                <a:cubicBezTo>
                  <a:pt x="1303" y="1335"/>
                  <a:pt x="1304" y="1332"/>
                  <a:pt x="1302" y="1331"/>
                </a:cubicBezTo>
                <a:cubicBezTo>
                  <a:pt x="1300" y="1330"/>
                  <a:pt x="1298" y="1331"/>
                  <a:pt x="1296" y="1332"/>
                </a:cubicBezTo>
                <a:cubicBezTo>
                  <a:pt x="1295" y="1332"/>
                  <a:pt x="1295" y="1333"/>
                  <a:pt x="1293" y="1334"/>
                </a:cubicBezTo>
                <a:cubicBezTo>
                  <a:pt x="1292" y="1335"/>
                  <a:pt x="1291" y="1333"/>
                  <a:pt x="1289" y="1333"/>
                </a:cubicBezTo>
                <a:cubicBezTo>
                  <a:pt x="1288" y="1333"/>
                  <a:pt x="1288" y="1335"/>
                  <a:pt x="1289" y="1336"/>
                </a:cubicBezTo>
                <a:cubicBezTo>
                  <a:pt x="1289" y="1336"/>
                  <a:pt x="1290" y="1336"/>
                  <a:pt x="1291" y="1336"/>
                </a:cubicBezTo>
                <a:cubicBezTo>
                  <a:pt x="1293" y="1336"/>
                  <a:pt x="1296" y="1337"/>
                  <a:pt x="1297" y="1338"/>
                </a:cubicBezTo>
                <a:cubicBezTo>
                  <a:pt x="1300" y="1340"/>
                  <a:pt x="1294" y="1340"/>
                  <a:pt x="1297" y="1342"/>
                </a:cubicBezTo>
                <a:cubicBezTo>
                  <a:pt x="1297" y="1342"/>
                  <a:pt x="1298" y="1342"/>
                  <a:pt x="1298" y="1342"/>
                </a:cubicBezTo>
                <a:cubicBezTo>
                  <a:pt x="1298" y="1343"/>
                  <a:pt x="1298" y="1343"/>
                  <a:pt x="1299" y="1343"/>
                </a:cubicBezTo>
                <a:cubicBezTo>
                  <a:pt x="1300" y="1344"/>
                  <a:pt x="1300" y="1344"/>
                  <a:pt x="1301" y="1344"/>
                </a:cubicBezTo>
                <a:cubicBezTo>
                  <a:pt x="1302" y="1344"/>
                  <a:pt x="1303" y="1345"/>
                  <a:pt x="1304" y="1346"/>
                </a:cubicBezTo>
                <a:cubicBezTo>
                  <a:pt x="1304" y="1346"/>
                  <a:pt x="1306" y="1346"/>
                  <a:pt x="1307" y="1346"/>
                </a:cubicBezTo>
                <a:cubicBezTo>
                  <a:pt x="1311" y="1345"/>
                  <a:pt x="1306" y="1342"/>
                  <a:pt x="1306" y="1341"/>
                </a:cubicBezTo>
                <a:cubicBezTo>
                  <a:pt x="1305" y="1340"/>
                  <a:pt x="1307" y="1341"/>
                  <a:pt x="1308" y="1341"/>
                </a:cubicBezTo>
                <a:close/>
                <a:moveTo>
                  <a:pt x="1225" y="1471"/>
                </a:moveTo>
                <a:cubicBezTo>
                  <a:pt x="1228" y="1471"/>
                  <a:pt x="1229" y="1473"/>
                  <a:pt x="1232" y="1473"/>
                </a:cubicBezTo>
                <a:cubicBezTo>
                  <a:pt x="1234" y="1473"/>
                  <a:pt x="1237" y="1473"/>
                  <a:pt x="1239" y="1474"/>
                </a:cubicBezTo>
                <a:cubicBezTo>
                  <a:pt x="1241" y="1474"/>
                  <a:pt x="1243" y="1476"/>
                  <a:pt x="1245" y="1476"/>
                </a:cubicBezTo>
                <a:cubicBezTo>
                  <a:pt x="1248" y="1476"/>
                  <a:pt x="1250" y="1476"/>
                  <a:pt x="1252" y="1478"/>
                </a:cubicBezTo>
                <a:cubicBezTo>
                  <a:pt x="1253" y="1478"/>
                  <a:pt x="1253" y="1479"/>
                  <a:pt x="1255" y="1479"/>
                </a:cubicBezTo>
                <a:cubicBezTo>
                  <a:pt x="1256" y="1479"/>
                  <a:pt x="1257" y="1480"/>
                  <a:pt x="1257" y="1481"/>
                </a:cubicBezTo>
                <a:cubicBezTo>
                  <a:pt x="1257" y="1482"/>
                  <a:pt x="1255" y="1482"/>
                  <a:pt x="1255" y="1483"/>
                </a:cubicBezTo>
                <a:cubicBezTo>
                  <a:pt x="1254" y="1485"/>
                  <a:pt x="1256" y="1484"/>
                  <a:pt x="1257" y="1483"/>
                </a:cubicBezTo>
                <a:cubicBezTo>
                  <a:pt x="1259" y="1482"/>
                  <a:pt x="1262" y="1482"/>
                  <a:pt x="1265" y="1482"/>
                </a:cubicBezTo>
                <a:cubicBezTo>
                  <a:pt x="1267" y="1482"/>
                  <a:pt x="1268" y="1483"/>
                  <a:pt x="1270" y="1482"/>
                </a:cubicBezTo>
                <a:cubicBezTo>
                  <a:pt x="1271" y="1482"/>
                  <a:pt x="1272" y="1482"/>
                  <a:pt x="1273" y="1481"/>
                </a:cubicBezTo>
                <a:cubicBezTo>
                  <a:pt x="1274" y="1480"/>
                  <a:pt x="1278" y="1480"/>
                  <a:pt x="1280" y="1480"/>
                </a:cubicBezTo>
                <a:cubicBezTo>
                  <a:pt x="1283" y="1480"/>
                  <a:pt x="1286" y="1481"/>
                  <a:pt x="1288" y="1480"/>
                </a:cubicBezTo>
                <a:cubicBezTo>
                  <a:pt x="1291" y="1480"/>
                  <a:pt x="1293" y="1480"/>
                  <a:pt x="1296" y="1480"/>
                </a:cubicBezTo>
                <a:cubicBezTo>
                  <a:pt x="1297" y="1479"/>
                  <a:pt x="1298" y="1479"/>
                  <a:pt x="1299" y="1479"/>
                </a:cubicBezTo>
                <a:cubicBezTo>
                  <a:pt x="1300" y="1478"/>
                  <a:pt x="1299" y="1477"/>
                  <a:pt x="1300" y="1476"/>
                </a:cubicBezTo>
                <a:cubicBezTo>
                  <a:pt x="1300" y="1474"/>
                  <a:pt x="1304" y="1472"/>
                  <a:pt x="1301" y="1470"/>
                </a:cubicBezTo>
                <a:cubicBezTo>
                  <a:pt x="1301" y="1470"/>
                  <a:pt x="1301" y="1470"/>
                  <a:pt x="1301" y="1470"/>
                </a:cubicBezTo>
                <a:cubicBezTo>
                  <a:pt x="1301" y="1470"/>
                  <a:pt x="1299" y="1472"/>
                  <a:pt x="1299" y="1472"/>
                </a:cubicBezTo>
                <a:cubicBezTo>
                  <a:pt x="1298" y="1473"/>
                  <a:pt x="1297" y="1473"/>
                  <a:pt x="1296" y="1473"/>
                </a:cubicBezTo>
                <a:cubicBezTo>
                  <a:pt x="1295" y="1474"/>
                  <a:pt x="1294" y="1474"/>
                  <a:pt x="1293" y="1474"/>
                </a:cubicBezTo>
                <a:cubicBezTo>
                  <a:pt x="1292" y="1475"/>
                  <a:pt x="1290" y="1476"/>
                  <a:pt x="1289" y="1476"/>
                </a:cubicBezTo>
                <a:cubicBezTo>
                  <a:pt x="1287" y="1476"/>
                  <a:pt x="1284" y="1475"/>
                  <a:pt x="1285" y="1473"/>
                </a:cubicBezTo>
                <a:cubicBezTo>
                  <a:pt x="1285" y="1472"/>
                  <a:pt x="1286" y="1471"/>
                  <a:pt x="1285" y="1470"/>
                </a:cubicBezTo>
                <a:cubicBezTo>
                  <a:pt x="1284" y="1469"/>
                  <a:pt x="1283" y="1470"/>
                  <a:pt x="1282" y="1470"/>
                </a:cubicBezTo>
                <a:cubicBezTo>
                  <a:pt x="1281" y="1470"/>
                  <a:pt x="1280" y="1471"/>
                  <a:pt x="1279" y="1471"/>
                </a:cubicBezTo>
                <a:cubicBezTo>
                  <a:pt x="1278" y="1472"/>
                  <a:pt x="1277" y="1471"/>
                  <a:pt x="1276" y="1471"/>
                </a:cubicBezTo>
                <a:cubicBezTo>
                  <a:pt x="1274" y="1470"/>
                  <a:pt x="1272" y="1470"/>
                  <a:pt x="1270" y="1470"/>
                </a:cubicBezTo>
                <a:cubicBezTo>
                  <a:pt x="1268" y="1469"/>
                  <a:pt x="1265" y="1468"/>
                  <a:pt x="1263" y="1468"/>
                </a:cubicBezTo>
                <a:cubicBezTo>
                  <a:pt x="1258" y="1468"/>
                  <a:pt x="1254" y="1469"/>
                  <a:pt x="1250" y="1470"/>
                </a:cubicBezTo>
                <a:cubicBezTo>
                  <a:pt x="1248" y="1470"/>
                  <a:pt x="1245" y="1470"/>
                  <a:pt x="1243" y="1469"/>
                </a:cubicBezTo>
                <a:cubicBezTo>
                  <a:pt x="1242" y="1468"/>
                  <a:pt x="1242" y="1465"/>
                  <a:pt x="1239" y="1465"/>
                </a:cubicBezTo>
                <a:cubicBezTo>
                  <a:pt x="1239" y="1464"/>
                  <a:pt x="1236" y="1465"/>
                  <a:pt x="1237" y="1464"/>
                </a:cubicBezTo>
                <a:cubicBezTo>
                  <a:pt x="1237" y="1463"/>
                  <a:pt x="1239" y="1463"/>
                  <a:pt x="1240" y="1463"/>
                </a:cubicBezTo>
                <a:cubicBezTo>
                  <a:pt x="1240" y="1461"/>
                  <a:pt x="1237" y="1460"/>
                  <a:pt x="1236" y="1460"/>
                </a:cubicBezTo>
                <a:cubicBezTo>
                  <a:pt x="1234" y="1459"/>
                  <a:pt x="1233" y="1462"/>
                  <a:pt x="1231" y="1462"/>
                </a:cubicBezTo>
                <a:cubicBezTo>
                  <a:pt x="1230" y="1462"/>
                  <a:pt x="1228" y="1462"/>
                  <a:pt x="1227" y="1462"/>
                </a:cubicBezTo>
                <a:cubicBezTo>
                  <a:pt x="1226" y="1461"/>
                  <a:pt x="1227" y="1460"/>
                  <a:pt x="1226" y="1459"/>
                </a:cubicBezTo>
                <a:cubicBezTo>
                  <a:pt x="1225" y="1457"/>
                  <a:pt x="1224" y="1459"/>
                  <a:pt x="1224" y="1460"/>
                </a:cubicBezTo>
                <a:cubicBezTo>
                  <a:pt x="1223" y="1462"/>
                  <a:pt x="1222" y="1464"/>
                  <a:pt x="1221" y="1466"/>
                </a:cubicBezTo>
                <a:cubicBezTo>
                  <a:pt x="1220" y="1467"/>
                  <a:pt x="1217" y="1469"/>
                  <a:pt x="1217" y="1470"/>
                </a:cubicBezTo>
                <a:cubicBezTo>
                  <a:pt x="1218" y="1472"/>
                  <a:pt x="1224" y="1470"/>
                  <a:pt x="1225" y="1471"/>
                </a:cubicBezTo>
                <a:close/>
                <a:moveTo>
                  <a:pt x="1136" y="1371"/>
                </a:moveTo>
                <a:cubicBezTo>
                  <a:pt x="1136" y="1370"/>
                  <a:pt x="1136" y="1369"/>
                  <a:pt x="1135" y="1368"/>
                </a:cubicBezTo>
                <a:cubicBezTo>
                  <a:pt x="1135" y="1367"/>
                  <a:pt x="1134" y="1367"/>
                  <a:pt x="1133" y="1366"/>
                </a:cubicBezTo>
                <a:cubicBezTo>
                  <a:pt x="1133" y="1365"/>
                  <a:pt x="1133" y="1364"/>
                  <a:pt x="1133" y="1363"/>
                </a:cubicBezTo>
                <a:cubicBezTo>
                  <a:pt x="1132" y="1362"/>
                  <a:pt x="1131" y="1362"/>
                  <a:pt x="1130" y="1363"/>
                </a:cubicBezTo>
                <a:cubicBezTo>
                  <a:pt x="1130" y="1364"/>
                  <a:pt x="1129" y="1365"/>
                  <a:pt x="1129" y="1366"/>
                </a:cubicBezTo>
                <a:cubicBezTo>
                  <a:pt x="1128" y="1367"/>
                  <a:pt x="1128" y="1368"/>
                  <a:pt x="1127" y="1369"/>
                </a:cubicBezTo>
                <a:cubicBezTo>
                  <a:pt x="1127" y="1370"/>
                  <a:pt x="1123" y="1370"/>
                  <a:pt x="1124" y="1371"/>
                </a:cubicBezTo>
                <a:cubicBezTo>
                  <a:pt x="1125" y="1373"/>
                  <a:pt x="1128" y="1370"/>
                  <a:pt x="1129" y="1373"/>
                </a:cubicBezTo>
                <a:cubicBezTo>
                  <a:pt x="1129" y="1374"/>
                  <a:pt x="1129" y="1374"/>
                  <a:pt x="1130" y="1375"/>
                </a:cubicBezTo>
                <a:cubicBezTo>
                  <a:pt x="1131" y="1375"/>
                  <a:pt x="1132" y="1375"/>
                  <a:pt x="1133" y="1375"/>
                </a:cubicBezTo>
                <a:cubicBezTo>
                  <a:pt x="1134" y="1375"/>
                  <a:pt x="1135" y="1375"/>
                  <a:pt x="1135" y="1376"/>
                </a:cubicBezTo>
                <a:cubicBezTo>
                  <a:pt x="1136" y="1376"/>
                  <a:pt x="1137" y="1378"/>
                  <a:pt x="1138" y="1377"/>
                </a:cubicBezTo>
                <a:cubicBezTo>
                  <a:pt x="1138" y="1376"/>
                  <a:pt x="1137" y="1375"/>
                  <a:pt x="1136" y="1374"/>
                </a:cubicBezTo>
                <a:cubicBezTo>
                  <a:pt x="1136" y="1373"/>
                  <a:pt x="1136" y="1373"/>
                  <a:pt x="1136" y="1371"/>
                </a:cubicBezTo>
                <a:close/>
                <a:moveTo>
                  <a:pt x="1104" y="1316"/>
                </a:moveTo>
                <a:cubicBezTo>
                  <a:pt x="1104" y="1315"/>
                  <a:pt x="1103" y="1315"/>
                  <a:pt x="1103" y="1315"/>
                </a:cubicBezTo>
                <a:cubicBezTo>
                  <a:pt x="1103" y="1315"/>
                  <a:pt x="1103" y="1316"/>
                  <a:pt x="1103" y="1316"/>
                </a:cubicBezTo>
                <a:cubicBezTo>
                  <a:pt x="1103" y="1316"/>
                  <a:pt x="1103" y="1317"/>
                  <a:pt x="1104" y="1316"/>
                </a:cubicBezTo>
                <a:close/>
                <a:moveTo>
                  <a:pt x="1203" y="1435"/>
                </a:moveTo>
                <a:cubicBezTo>
                  <a:pt x="1201" y="1434"/>
                  <a:pt x="1201" y="1439"/>
                  <a:pt x="1201" y="1440"/>
                </a:cubicBezTo>
                <a:cubicBezTo>
                  <a:pt x="1202" y="1441"/>
                  <a:pt x="1202" y="1442"/>
                  <a:pt x="1203" y="1443"/>
                </a:cubicBezTo>
                <a:cubicBezTo>
                  <a:pt x="1203" y="1443"/>
                  <a:pt x="1204" y="1445"/>
                  <a:pt x="1205" y="1444"/>
                </a:cubicBezTo>
                <a:cubicBezTo>
                  <a:pt x="1206" y="1443"/>
                  <a:pt x="1205" y="1442"/>
                  <a:pt x="1205" y="1442"/>
                </a:cubicBezTo>
                <a:cubicBezTo>
                  <a:pt x="1204" y="1441"/>
                  <a:pt x="1203" y="1441"/>
                  <a:pt x="1203" y="1440"/>
                </a:cubicBezTo>
                <a:cubicBezTo>
                  <a:pt x="1203" y="1439"/>
                  <a:pt x="1204" y="1436"/>
                  <a:pt x="1203" y="1435"/>
                </a:cubicBezTo>
                <a:close/>
                <a:moveTo>
                  <a:pt x="1135" y="1382"/>
                </a:moveTo>
                <a:cubicBezTo>
                  <a:pt x="1135" y="1382"/>
                  <a:pt x="1135" y="1381"/>
                  <a:pt x="1133" y="1381"/>
                </a:cubicBezTo>
                <a:cubicBezTo>
                  <a:pt x="1132" y="1381"/>
                  <a:pt x="1137" y="1387"/>
                  <a:pt x="1137" y="1388"/>
                </a:cubicBezTo>
                <a:cubicBezTo>
                  <a:pt x="1137" y="1388"/>
                  <a:pt x="1137" y="1390"/>
                  <a:pt x="1137" y="1390"/>
                </a:cubicBezTo>
                <a:cubicBezTo>
                  <a:pt x="1139" y="1392"/>
                  <a:pt x="1139" y="1391"/>
                  <a:pt x="1140" y="1390"/>
                </a:cubicBezTo>
                <a:cubicBezTo>
                  <a:pt x="1140" y="1389"/>
                  <a:pt x="1141" y="1389"/>
                  <a:pt x="1142" y="1389"/>
                </a:cubicBezTo>
                <a:cubicBezTo>
                  <a:pt x="1143" y="1389"/>
                  <a:pt x="1144" y="1388"/>
                  <a:pt x="1143" y="1387"/>
                </a:cubicBezTo>
                <a:cubicBezTo>
                  <a:pt x="1142" y="1387"/>
                  <a:pt x="1140" y="1387"/>
                  <a:pt x="1140" y="1387"/>
                </a:cubicBezTo>
                <a:cubicBezTo>
                  <a:pt x="1138" y="1386"/>
                  <a:pt x="1139" y="1385"/>
                  <a:pt x="1138" y="1384"/>
                </a:cubicBezTo>
                <a:cubicBezTo>
                  <a:pt x="1137" y="1383"/>
                  <a:pt x="1136" y="1384"/>
                  <a:pt x="1135" y="1382"/>
                </a:cubicBezTo>
                <a:close/>
                <a:moveTo>
                  <a:pt x="1111" y="1319"/>
                </a:moveTo>
                <a:cubicBezTo>
                  <a:pt x="1111" y="1319"/>
                  <a:pt x="1111" y="1319"/>
                  <a:pt x="1111" y="1318"/>
                </a:cubicBezTo>
                <a:cubicBezTo>
                  <a:pt x="1115" y="1314"/>
                  <a:pt x="1107" y="1317"/>
                  <a:pt x="1105" y="1317"/>
                </a:cubicBezTo>
                <a:cubicBezTo>
                  <a:pt x="1104" y="1317"/>
                  <a:pt x="1103" y="1318"/>
                  <a:pt x="1104" y="1319"/>
                </a:cubicBezTo>
                <a:cubicBezTo>
                  <a:pt x="1105" y="1320"/>
                  <a:pt x="1106" y="1320"/>
                  <a:pt x="1107" y="1321"/>
                </a:cubicBezTo>
                <a:cubicBezTo>
                  <a:pt x="1107" y="1321"/>
                  <a:pt x="1107" y="1323"/>
                  <a:pt x="1108" y="1323"/>
                </a:cubicBezTo>
                <a:cubicBezTo>
                  <a:pt x="1108" y="1324"/>
                  <a:pt x="1109" y="1324"/>
                  <a:pt x="1110" y="1325"/>
                </a:cubicBezTo>
                <a:cubicBezTo>
                  <a:pt x="1111" y="1325"/>
                  <a:pt x="1111" y="1327"/>
                  <a:pt x="1112" y="1327"/>
                </a:cubicBezTo>
                <a:cubicBezTo>
                  <a:pt x="1113" y="1328"/>
                  <a:pt x="1112" y="1326"/>
                  <a:pt x="1112" y="1325"/>
                </a:cubicBezTo>
                <a:cubicBezTo>
                  <a:pt x="1112" y="1324"/>
                  <a:pt x="1112" y="1323"/>
                  <a:pt x="1111" y="1322"/>
                </a:cubicBezTo>
                <a:cubicBezTo>
                  <a:pt x="1110" y="1322"/>
                  <a:pt x="1109" y="1322"/>
                  <a:pt x="1109" y="1320"/>
                </a:cubicBezTo>
                <a:cubicBezTo>
                  <a:pt x="1110" y="1320"/>
                  <a:pt x="1110" y="1320"/>
                  <a:pt x="1111" y="1319"/>
                </a:cubicBezTo>
                <a:close/>
                <a:moveTo>
                  <a:pt x="1225" y="12"/>
                </a:moveTo>
                <a:cubicBezTo>
                  <a:pt x="1226" y="13"/>
                  <a:pt x="1228" y="14"/>
                  <a:pt x="1229" y="14"/>
                </a:cubicBezTo>
                <a:cubicBezTo>
                  <a:pt x="1232" y="15"/>
                  <a:pt x="1233" y="13"/>
                  <a:pt x="1235" y="12"/>
                </a:cubicBezTo>
                <a:cubicBezTo>
                  <a:pt x="1237" y="11"/>
                  <a:pt x="1237" y="8"/>
                  <a:pt x="1235" y="7"/>
                </a:cubicBezTo>
                <a:cubicBezTo>
                  <a:pt x="1233" y="6"/>
                  <a:pt x="1232" y="5"/>
                  <a:pt x="1229" y="5"/>
                </a:cubicBezTo>
                <a:cubicBezTo>
                  <a:pt x="1228" y="5"/>
                  <a:pt x="1228" y="5"/>
                  <a:pt x="1227" y="4"/>
                </a:cubicBezTo>
                <a:cubicBezTo>
                  <a:pt x="1226" y="3"/>
                  <a:pt x="1225" y="2"/>
                  <a:pt x="1224" y="3"/>
                </a:cubicBezTo>
                <a:cubicBezTo>
                  <a:pt x="1224" y="4"/>
                  <a:pt x="1224" y="6"/>
                  <a:pt x="1224" y="7"/>
                </a:cubicBezTo>
                <a:cubicBezTo>
                  <a:pt x="1224" y="9"/>
                  <a:pt x="1224" y="10"/>
                  <a:pt x="1225" y="12"/>
                </a:cubicBezTo>
                <a:close/>
                <a:moveTo>
                  <a:pt x="1218" y="13"/>
                </a:moveTo>
                <a:cubicBezTo>
                  <a:pt x="1217" y="15"/>
                  <a:pt x="1214" y="15"/>
                  <a:pt x="1212" y="16"/>
                </a:cubicBezTo>
                <a:cubicBezTo>
                  <a:pt x="1211" y="17"/>
                  <a:pt x="1210" y="17"/>
                  <a:pt x="1208" y="17"/>
                </a:cubicBezTo>
                <a:cubicBezTo>
                  <a:pt x="1207" y="17"/>
                  <a:pt x="1206" y="18"/>
                  <a:pt x="1204" y="19"/>
                </a:cubicBezTo>
                <a:cubicBezTo>
                  <a:pt x="1203" y="20"/>
                  <a:pt x="1201" y="19"/>
                  <a:pt x="1200" y="19"/>
                </a:cubicBezTo>
                <a:cubicBezTo>
                  <a:pt x="1197" y="20"/>
                  <a:pt x="1201" y="22"/>
                  <a:pt x="1202" y="23"/>
                </a:cubicBezTo>
                <a:cubicBezTo>
                  <a:pt x="1203" y="23"/>
                  <a:pt x="1204" y="24"/>
                  <a:pt x="1204" y="25"/>
                </a:cubicBezTo>
                <a:cubicBezTo>
                  <a:pt x="1205" y="26"/>
                  <a:pt x="1205" y="27"/>
                  <a:pt x="1206" y="27"/>
                </a:cubicBezTo>
                <a:cubicBezTo>
                  <a:pt x="1208" y="27"/>
                  <a:pt x="1210" y="26"/>
                  <a:pt x="1212" y="25"/>
                </a:cubicBezTo>
                <a:cubicBezTo>
                  <a:pt x="1214" y="24"/>
                  <a:pt x="1215" y="22"/>
                  <a:pt x="1216" y="21"/>
                </a:cubicBezTo>
                <a:cubicBezTo>
                  <a:pt x="1218" y="19"/>
                  <a:pt x="1221" y="19"/>
                  <a:pt x="1222" y="17"/>
                </a:cubicBezTo>
                <a:cubicBezTo>
                  <a:pt x="1223" y="15"/>
                  <a:pt x="1223" y="13"/>
                  <a:pt x="1221" y="11"/>
                </a:cubicBezTo>
                <a:cubicBezTo>
                  <a:pt x="1221" y="11"/>
                  <a:pt x="1220" y="10"/>
                  <a:pt x="1219" y="10"/>
                </a:cubicBezTo>
                <a:cubicBezTo>
                  <a:pt x="1218" y="9"/>
                  <a:pt x="1217" y="8"/>
                  <a:pt x="1216" y="9"/>
                </a:cubicBezTo>
                <a:cubicBezTo>
                  <a:pt x="1214" y="10"/>
                  <a:pt x="1218" y="12"/>
                  <a:pt x="1218" y="13"/>
                </a:cubicBezTo>
                <a:close/>
                <a:moveTo>
                  <a:pt x="1176" y="13"/>
                </a:moveTo>
                <a:cubicBezTo>
                  <a:pt x="1177" y="14"/>
                  <a:pt x="1177" y="16"/>
                  <a:pt x="1179" y="17"/>
                </a:cubicBezTo>
                <a:cubicBezTo>
                  <a:pt x="1181" y="18"/>
                  <a:pt x="1184" y="16"/>
                  <a:pt x="1186" y="15"/>
                </a:cubicBezTo>
                <a:cubicBezTo>
                  <a:pt x="1187" y="15"/>
                  <a:pt x="1188" y="15"/>
                  <a:pt x="1189" y="15"/>
                </a:cubicBezTo>
                <a:cubicBezTo>
                  <a:pt x="1190" y="15"/>
                  <a:pt x="1191" y="15"/>
                  <a:pt x="1192" y="14"/>
                </a:cubicBezTo>
                <a:cubicBezTo>
                  <a:pt x="1194" y="12"/>
                  <a:pt x="1195" y="15"/>
                  <a:pt x="1197" y="15"/>
                </a:cubicBezTo>
                <a:cubicBezTo>
                  <a:pt x="1199" y="16"/>
                  <a:pt x="1201" y="14"/>
                  <a:pt x="1203" y="14"/>
                </a:cubicBezTo>
                <a:cubicBezTo>
                  <a:pt x="1204" y="14"/>
                  <a:pt x="1205" y="13"/>
                  <a:pt x="1206" y="13"/>
                </a:cubicBezTo>
                <a:cubicBezTo>
                  <a:pt x="1207" y="12"/>
                  <a:pt x="1207" y="11"/>
                  <a:pt x="1207" y="9"/>
                </a:cubicBezTo>
                <a:cubicBezTo>
                  <a:pt x="1208" y="7"/>
                  <a:pt x="1211" y="8"/>
                  <a:pt x="1212" y="6"/>
                </a:cubicBezTo>
                <a:cubicBezTo>
                  <a:pt x="1214" y="6"/>
                  <a:pt x="1213" y="5"/>
                  <a:pt x="1213" y="3"/>
                </a:cubicBezTo>
                <a:cubicBezTo>
                  <a:pt x="1214" y="3"/>
                  <a:pt x="1214" y="3"/>
                  <a:pt x="1214" y="3"/>
                </a:cubicBezTo>
                <a:cubicBezTo>
                  <a:pt x="1208" y="3"/>
                  <a:pt x="1208" y="3"/>
                  <a:pt x="1208" y="3"/>
                </a:cubicBezTo>
                <a:cubicBezTo>
                  <a:pt x="1207" y="3"/>
                  <a:pt x="1207" y="3"/>
                  <a:pt x="1207" y="3"/>
                </a:cubicBezTo>
                <a:cubicBezTo>
                  <a:pt x="1206" y="4"/>
                  <a:pt x="1205" y="5"/>
                  <a:pt x="1204" y="5"/>
                </a:cubicBezTo>
                <a:cubicBezTo>
                  <a:pt x="1203" y="6"/>
                  <a:pt x="1202" y="6"/>
                  <a:pt x="1201" y="6"/>
                </a:cubicBezTo>
                <a:cubicBezTo>
                  <a:pt x="1198" y="6"/>
                  <a:pt x="1196" y="6"/>
                  <a:pt x="1194" y="6"/>
                </a:cubicBezTo>
                <a:cubicBezTo>
                  <a:pt x="1193" y="6"/>
                  <a:pt x="1191" y="6"/>
                  <a:pt x="1190" y="6"/>
                </a:cubicBezTo>
                <a:cubicBezTo>
                  <a:pt x="1188" y="6"/>
                  <a:pt x="1189" y="5"/>
                  <a:pt x="1187" y="4"/>
                </a:cubicBezTo>
                <a:cubicBezTo>
                  <a:pt x="1186" y="4"/>
                  <a:pt x="1185" y="4"/>
                  <a:pt x="1185" y="5"/>
                </a:cubicBezTo>
                <a:cubicBezTo>
                  <a:pt x="1184" y="7"/>
                  <a:pt x="1184" y="7"/>
                  <a:pt x="1183" y="6"/>
                </a:cubicBezTo>
                <a:cubicBezTo>
                  <a:pt x="1182" y="6"/>
                  <a:pt x="1182" y="6"/>
                  <a:pt x="1182" y="6"/>
                </a:cubicBezTo>
                <a:cubicBezTo>
                  <a:pt x="1181" y="6"/>
                  <a:pt x="1180" y="6"/>
                  <a:pt x="1180" y="7"/>
                </a:cubicBezTo>
                <a:cubicBezTo>
                  <a:pt x="1180" y="8"/>
                  <a:pt x="1180" y="9"/>
                  <a:pt x="1178" y="9"/>
                </a:cubicBezTo>
                <a:cubicBezTo>
                  <a:pt x="1177" y="8"/>
                  <a:pt x="1176" y="6"/>
                  <a:pt x="1175" y="5"/>
                </a:cubicBezTo>
                <a:cubicBezTo>
                  <a:pt x="1173" y="5"/>
                  <a:pt x="1173" y="7"/>
                  <a:pt x="1173" y="9"/>
                </a:cubicBezTo>
                <a:cubicBezTo>
                  <a:pt x="1173" y="10"/>
                  <a:pt x="1175" y="12"/>
                  <a:pt x="1176" y="13"/>
                </a:cubicBezTo>
                <a:close/>
                <a:moveTo>
                  <a:pt x="1061" y="65"/>
                </a:moveTo>
                <a:cubicBezTo>
                  <a:pt x="1062" y="65"/>
                  <a:pt x="1062" y="65"/>
                  <a:pt x="1062" y="65"/>
                </a:cubicBezTo>
                <a:cubicBezTo>
                  <a:pt x="1065" y="65"/>
                  <a:pt x="1067" y="65"/>
                  <a:pt x="1070" y="65"/>
                </a:cubicBezTo>
                <a:cubicBezTo>
                  <a:pt x="1072" y="65"/>
                  <a:pt x="1075" y="66"/>
                  <a:pt x="1077" y="66"/>
                </a:cubicBezTo>
                <a:cubicBezTo>
                  <a:pt x="1078" y="65"/>
                  <a:pt x="1079" y="64"/>
                  <a:pt x="1079" y="64"/>
                </a:cubicBezTo>
                <a:cubicBezTo>
                  <a:pt x="1080" y="62"/>
                  <a:pt x="1080" y="63"/>
                  <a:pt x="1080" y="61"/>
                </a:cubicBezTo>
                <a:cubicBezTo>
                  <a:pt x="1080" y="58"/>
                  <a:pt x="1082" y="60"/>
                  <a:pt x="1084" y="58"/>
                </a:cubicBezTo>
                <a:cubicBezTo>
                  <a:pt x="1085" y="58"/>
                  <a:pt x="1085" y="56"/>
                  <a:pt x="1085" y="56"/>
                </a:cubicBezTo>
                <a:cubicBezTo>
                  <a:pt x="1086" y="55"/>
                  <a:pt x="1088" y="55"/>
                  <a:pt x="1088" y="54"/>
                </a:cubicBezTo>
                <a:cubicBezTo>
                  <a:pt x="1088" y="53"/>
                  <a:pt x="1085" y="52"/>
                  <a:pt x="1084" y="52"/>
                </a:cubicBezTo>
                <a:cubicBezTo>
                  <a:pt x="1083" y="51"/>
                  <a:pt x="1083" y="51"/>
                  <a:pt x="1081" y="50"/>
                </a:cubicBezTo>
                <a:cubicBezTo>
                  <a:pt x="1080" y="50"/>
                  <a:pt x="1079" y="49"/>
                  <a:pt x="1081" y="49"/>
                </a:cubicBezTo>
                <a:cubicBezTo>
                  <a:pt x="1082" y="48"/>
                  <a:pt x="1082" y="49"/>
                  <a:pt x="1083" y="50"/>
                </a:cubicBezTo>
                <a:cubicBezTo>
                  <a:pt x="1084" y="50"/>
                  <a:pt x="1085" y="50"/>
                  <a:pt x="1086" y="51"/>
                </a:cubicBezTo>
                <a:cubicBezTo>
                  <a:pt x="1087" y="52"/>
                  <a:pt x="1087" y="52"/>
                  <a:pt x="1088" y="52"/>
                </a:cubicBezTo>
                <a:cubicBezTo>
                  <a:pt x="1089" y="52"/>
                  <a:pt x="1090" y="52"/>
                  <a:pt x="1091" y="52"/>
                </a:cubicBezTo>
                <a:cubicBezTo>
                  <a:pt x="1093" y="51"/>
                  <a:pt x="1095" y="52"/>
                  <a:pt x="1097" y="52"/>
                </a:cubicBezTo>
                <a:cubicBezTo>
                  <a:pt x="1099" y="51"/>
                  <a:pt x="1099" y="49"/>
                  <a:pt x="1101" y="48"/>
                </a:cubicBezTo>
                <a:cubicBezTo>
                  <a:pt x="1102" y="46"/>
                  <a:pt x="1104" y="45"/>
                  <a:pt x="1105" y="43"/>
                </a:cubicBezTo>
                <a:cubicBezTo>
                  <a:pt x="1105" y="41"/>
                  <a:pt x="1103" y="40"/>
                  <a:pt x="1101" y="39"/>
                </a:cubicBezTo>
                <a:cubicBezTo>
                  <a:pt x="1099" y="39"/>
                  <a:pt x="1097" y="38"/>
                  <a:pt x="1095" y="38"/>
                </a:cubicBezTo>
                <a:cubicBezTo>
                  <a:pt x="1093" y="38"/>
                  <a:pt x="1091" y="36"/>
                  <a:pt x="1089" y="37"/>
                </a:cubicBezTo>
                <a:cubicBezTo>
                  <a:pt x="1088" y="38"/>
                  <a:pt x="1088" y="39"/>
                  <a:pt x="1088" y="40"/>
                </a:cubicBezTo>
                <a:cubicBezTo>
                  <a:pt x="1087" y="41"/>
                  <a:pt x="1085" y="40"/>
                  <a:pt x="1084" y="40"/>
                </a:cubicBezTo>
                <a:cubicBezTo>
                  <a:pt x="1083" y="40"/>
                  <a:pt x="1083" y="42"/>
                  <a:pt x="1082" y="42"/>
                </a:cubicBezTo>
                <a:cubicBezTo>
                  <a:pt x="1081" y="42"/>
                  <a:pt x="1081" y="41"/>
                  <a:pt x="1081" y="42"/>
                </a:cubicBezTo>
                <a:cubicBezTo>
                  <a:pt x="1080" y="42"/>
                  <a:pt x="1080" y="42"/>
                  <a:pt x="1079" y="43"/>
                </a:cubicBezTo>
                <a:cubicBezTo>
                  <a:pt x="1078" y="45"/>
                  <a:pt x="1080" y="47"/>
                  <a:pt x="1078" y="49"/>
                </a:cubicBezTo>
                <a:cubicBezTo>
                  <a:pt x="1077" y="49"/>
                  <a:pt x="1077" y="48"/>
                  <a:pt x="1076" y="49"/>
                </a:cubicBezTo>
                <a:cubicBezTo>
                  <a:pt x="1076" y="49"/>
                  <a:pt x="1076" y="50"/>
                  <a:pt x="1076" y="51"/>
                </a:cubicBezTo>
                <a:cubicBezTo>
                  <a:pt x="1076" y="52"/>
                  <a:pt x="1076" y="52"/>
                  <a:pt x="1074" y="53"/>
                </a:cubicBezTo>
                <a:cubicBezTo>
                  <a:pt x="1073" y="53"/>
                  <a:pt x="1073" y="52"/>
                  <a:pt x="1073" y="53"/>
                </a:cubicBezTo>
                <a:cubicBezTo>
                  <a:pt x="1072" y="53"/>
                  <a:pt x="1072" y="53"/>
                  <a:pt x="1072" y="54"/>
                </a:cubicBezTo>
                <a:cubicBezTo>
                  <a:pt x="1071" y="55"/>
                  <a:pt x="1070" y="55"/>
                  <a:pt x="1069" y="54"/>
                </a:cubicBezTo>
                <a:cubicBezTo>
                  <a:pt x="1068" y="53"/>
                  <a:pt x="1068" y="52"/>
                  <a:pt x="1067" y="53"/>
                </a:cubicBezTo>
                <a:cubicBezTo>
                  <a:pt x="1066" y="53"/>
                  <a:pt x="1065" y="54"/>
                  <a:pt x="1065" y="55"/>
                </a:cubicBezTo>
                <a:cubicBezTo>
                  <a:pt x="1065" y="56"/>
                  <a:pt x="1065" y="57"/>
                  <a:pt x="1064" y="58"/>
                </a:cubicBezTo>
                <a:cubicBezTo>
                  <a:pt x="1063" y="58"/>
                  <a:pt x="1062" y="56"/>
                  <a:pt x="1062" y="58"/>
                </a:cubicBezTo>
                <a:cubicBezTo>
                  <a:pt x="1061" y="60"/>
                  <a:pt x="1065" y="61"/>
                  <a:pt x="1064" y="62"/>
                </a:cubicBezTo>
                <a:cubicBezTo>
                  <a:pt x="1063" y="63"/>
                  <a:pt x="1061" y="63"/>
                  <a:pt x="1061" y="62"/>
                </a:cubicBezTo>
                <a:cubicBezTo>
                  <a:pt x="1060" y="61"/>
                  <a:pt x="1060" y="61"/>
                  <a:pt x="1058" y="62"/>
                </a:cubicBezTo>
                <a:cubicBezTo>
                  <a:pt x="1058" y="63"/>
                  <a:pt x="1056" y="63"/>
                  <a:pt x="1056" y="64"/>
                </a:cubicBezTo>
                <a:cubicBezTo>
                  <a:pt x="1056" y="65"/>
                  <a:pt x="1059" y="66"/>
                  <a:pt x="1061" y="65"/>
                </a:cubicBezTo>
                <a:close/>
                <a:moveTo>
                  <a:pt x="945" y="138"/>
                </a:moveTo>
                <a:cubicBezTo>
                  <a:pt x="946" y="138"/>
                  <a:pt x="947" y="136"/>
                  <a:pt x="948" y="136"/>
                </a:cubicBezTo>
                <a:cubicBezTo>
                  <a:pt x="950" y="135"/>
                  <a:pt x="952" y="135"/>
                  <a:pt x="954" y="134"/>
                </a:cubicBezTo>
                <a:cubicBezTo>
                  <a:pt x="955" y="134"/>
                  <a:pt x="956" y="133"/>
                  <a:pt x="957" y="133"/>
                </a:cubicBezTo>
                <a:cubicBezTo>
                  <a:pt x="958" y="132"/>
                  <a:pt x="959" y="132"/>
                  <a:pt x="960" y="132"/>
                </a:cubicBezTo>
                <a:cubicBezTo>
                  <a:pt x="962" y="131"/>
                  <a:pt x="963" y="129"/>
                  <a:pt x="965" y="129"/>
                </a:cubicBezTo>
                <a:cubicBezTo>
                  <a:pt x="967" y="128"/>
                  <a:pt x="969" y="127"/>
                  <a:pt x="970" y="126"/>
                </a:cubicBezTo>
                <a:cubicBezTo>
                  <a:pt x="971" y="125"/>
                  <a:pt x="974" y="121"/>
                  <a:pt x="970" y="122"/>
                </a:cubicBezTo>
                <a:cubicBezTo>
                  <a:pt x="969" y="122"/>
                  <a:pt x="969" y="123"/>
                  <a:pt x="968" y="123"/>
                </a:cubicBezTo>
                <a:cubicBezTo>
                  <a:pt x="967" y="124"/>
                  <a:pt x="965" y="124"/>
                  <a:pt x="964" y="123"/>
                </a:cubicBezTo>
                <a:cubicBezTo>
                  <a:pt x="962" y="123"/>
                  <a:pt x="960" y="124"/>
                  <a:pt x="958" y="125"/>
                </a:cubicBezTo>
                <a:cubicBezTo>
                  <a:pt x="957" y="125"/>
                  <a:pt x="956" y="126"/>
                  <a:pt x="955" y="126"/>
                </a:cubicBezTo>
                <a:cubicBezTo>
                  <a:pt x="954" y="126"/>
                  <a:pt x="953" y="126"/>
                  <a:pt x="952" y="126"/>
                </a:cubicBezTo>
                <a:cubicBezTo>
                  <a:pt x="951" y="127"/>
                  <a:pt x="950" y="128"/>
                  <a:pt x="950" y="129"/>
                </a:cubicBezTo>
                <a:cubicBezTo>
                  <a:pt x="949" y="130"/>
                  <a:pt x="949" y="131"/>
                  <a:pt x="948" y="132"/>
                </a:cubicBezTo>
                <a:cubicBezTo>
                  <a:pt x="946" y="132"/>
                  <a:pt x="946" y="133"/>
                  <a:pt x="945" y="135"/>
                </a:cubicBezTo>
                <a:cubicBezTo>
                  <a:pt x="945" y="135"/>
                  <a:pt x="942" y="138"/>
                  <a:pt x="945" y="138"/>
                </a:cubicBezTo>
                <a:close/>
                <a:moveTo>
                  <a:pt x="981" y="113"/>
                </a:moveTo>
                <a:cubicBezTo>
                  <a:pt x="981" y="114"/>
                  <a:pt x="980" y="114"/>
                  <a:pt x="979" y="115"/>
                </a:cubicBezTo>
                <a:cubicBezTo>
                  <a:pt x="978" y="116"/>
                  <a:pt x="977" y="116"/>
                  <a:pt x="977" y="117"/>
                </a:cubicBezTo>
                <a:cubicBezTo>
                  <a:pt x="976" y="118"/>
                  <a:pt x="976" y="120"/>
                  <a:pt x="976" y="121"/>
                </a:cubicBezTo>
                <a:cubicBezTo>
                  <a:pt x="976" y="123"/>
                  <a:pt x="976" y="125"/>
                  <a:pt x="973" y="126"/>
                </a:cubicBezTo>
                <a:cubicBezTo>
                  <a:pt x="972" y="126"/>
                  <a:pt x="969" y="127"/>
                  <a:pt x="969" y="129"/>
                </a:cubicBezTo>
                <a:cubicBezTo>
                  <a:pt x="971" y="129"/>
                  <a:pt x="972" y="129"/>
                  <a:pt x="973" y="129"/>
                </a:cubicBezTo>
                <a:cubicBezTo>
                  <a:pt x="974" y="128"/>
                  <a:pt x="976" y="128"/>
                  <a:pt x="977" y="128"/>
                </a:cubicBezTo>
                <a:cubicBezTo>
                  <a:pt x="980" y="128"/>
                  <a:pt x="982" y="130"/>
                  <a:pt x="985" y="131"/>
                </a:cubicBezTo>
                <a:cubicBezTo>
                  <a:pt x="987" y="131"/>
                  <a:pt x="989" y="130"/>
                  <a:pt x="990" y="128"/>
                </a:cubicBezTo>
                <a:cubicBezTo>
                  <a:pt x="991" y="126"/>
                  <a:pt x="992" y="124"/>
                  <a:pt x="994" y="123"/>
                </a:cubicBezTo>
                <a:cubicBezTo>
                  <a:pt x="996" y="121"/>
                  <a:pt x="997" y="120"/>
                  <a:pt x="999" y="119"/>
                </a:cubicBezTo>
                <a:cubicBezTo>
                  <a:pt x="1001" y="119"/>
                  <a:pt x="1003" y="118"/>
                  <a:pt x="1006" y="118"/>
                </a:cubicBezTo>
                <a:cubicBezTo>
                  <a:pt x="1008" y="118"/>
                  <a:pt x="1011" y="118"/>
                  <a:pt x="1012" y="115"/>
                </a:cubicBezTo>
                <a:cubicBezTo>
                  <a:pt x="1013" y="114"/>
                  <a:pt x="1012" y="111"/>
                  <a:pt x="1013" y="109"/>
                </a:cubicBezTo>
                <a:cubicBezTo>
                  <a:pt x="1014" y="107"/>
                  <a:pt x="1016" y="104"/>
                  <a:pt x="1013" y="103"/>
                </a:cubicBezTo>
                <a:cubicBezTo>
                  <a:pt x="1012" y="102"/>
                  <a:pt x="1011" y="103"/>
                  <a:pt x="1010" y="103"/>
                </a:cubicBezTo>
                <a:cubicBezTo>
                  <a:pt x="1009" y="102"/>
                  <a:pt x="1008" y="102"/>
                  <a:pt x="1007" y="101"/>
                </a:cubicBezTo>
                <a:cubicBezTo>
                  <a:pt x="1006" y="101"/>
                  <a:pt x="1005" y="100"/>
                  <a:pt x="1004" y="101"/>
                </a:cubicBezTo>
                <a:cubicBezTo>
                  <a:pt x="1003" y="101"/>
                  <a:pt x="1003" y="103"/>
                  <a:pt x="1002" y="103"/>
                </a:cubicBezTo>
                <a:cubicBezTo>
                  <a:pt x="1001" y="104"/>
                  <a:pt x="1000" y="104"/>
                  <a:pt x="1000" y="105"/>
                </a:cubicBezTo>
                <a:cubicBezTo>
                  <a:pt x="999" y="106"/>
                  <a:pt x="1000" y="106"/>
                  <a:pt x="1001" y="107"/>
                </a:cubicBezTo>
                <a:cubicBezTo>
                  <a:pt x="1003" y="109"/>
                  <a:pt x="1001" y="111"/>
                  <a:pt x="999" y="112"/>
                </a:cubicBezTo>
                <a:cubicBezTo>
                  <a:pt x="998" y="113"/>
                  <a:pt x="997" y="113"/>
                  <a:pt x="996" y="113"/>
                </a:cubicBezTo>
                <a:cubicBezTo>
                  <a:pt x="995" y="114"/>
                  <a:pt x="994" y="115"/>
                  <a:pt x="994" y="116"/>
                </a:cubicBezTo>
                <a:cubicBezTo>
                  <a:pt x="993" y="117"/>
                  <a:pt x="992" y="119"/>
                  <a:pt x="991" y="118"/>
                </a:cubicBezTo>
                <a:cubicBezTo>
                  <a:pt x="990" y="117"/>
                  <a:pt x="991" y="116"/>
                  <a:pt x="991" y="115"/>
                </a:cubicBezTo>
                <a:cubicBezTo>
                  <a:pt x="991" y="114"/>
                  <a:pt x="992" y="114"/>
                  <a:pt x="993" y="113"/>
                </a:cubicBezTo>
                <a:cubicBezTo>
                  <a:pt x="994" y="112"/>
                  <a:pt x="995" y="112"/>
                  <a:pt x="994" y="111"/>
                </a:cubicBezTo>
                <a:cubicBezTo>
                  <a:pt x="994" y="109"/>
                  <a:pt x="992" y="110"/>
                  <a:pt x="992" y="109"/>
                </a:cubicBezTo>
                <a:cubicBezTo>
                  <a:pt x="991" y="109"/>
                  <a:pt x="992" y="107"/>
                  <a:pt x="992" y="106"/>
                </a:cubicBezTo>
                <a:cubicBezTo>
                  <a:pt x="994" y="105"/>
                  <a:pt x="995" y="101"/>
                  <a:pt x="995" y="99"/>
                </a:cubicBezTo>
                <a:cubicBezTo>
                  <a:pt x="994" y="96"/>
                  <a:pt x="990" y="96"/>
                  <a:pt x="988" y="97"/>
                </a:cubicBezTo>
                <a:cubicBezTo>
                  <a:pt x="986" y="99"/>
                  <a:pt x="987" y="101"/>
                  <a:pt x="986" y="103"/>
                </a:cubicBezTo>
                <a:cubicBezTo>
                  <a:pt x="986" y="104"/>
                  <a:pt x="985" y="104"/>
                  <a:pt x="984" y="105"/>
                </a:cubicBezTo>
                <a:cubicBezTo>
                  <a:pt x="983" y="105"/>
                  <a:pt x="984" y="106"/>
                  <a:pt x="983" y="107"/>
                </a:cubicBezTo>
                <a:cubicBezTo>
                  <a:pt x="982" y="109"/>
                  <a:pt x="978" y="108"/>
                  <a:pt x="980" y="111"/>
                </a:cubicBezTo>
                <a:cubicBezTo>
                  <a:pt x="981" y="112"/>
                  <a:pt x="982" y="111"/>
                  <a:pt x="981" y="113"/>
                </a:cubicBezTo>
                <a:close/>
                <a:moveTo>
                  <a:pt x="951" y="116"/>
                </a:moveTo>
                <a:cubicBezTo>
                  <a:pt x="952" y="116"/>
                  <a:pt x="953" y="116"/>
                  <a:pt x="954" y="116"/>
                </a:cubicBezTo>
                <a:cubicBezTo>
                  <a:pt x="955" y="115"/>
                  <a:pt x="956" y="112"/>
                  <a:pt x="958" y="111"/>
                </a:cubicBezTo>
                <a:cubicBezTo>
                  <a:pt x="959" y="110"/>
                  <a:pt x="962" y="111"/>
                  <a:pt x="964" y="111"/>
                </a:cubicBezTo>
                <a:cubicBezTo>
                  <a:pt x="967" y="111"/>
                  <a:pt x="966" y="113"/>
                  <a:pt x="965" y="115"/>
                </a:cubicBezTo>
                <a:cubicBezTo>
                  <a:pt x="964" y="115"/>
                  <a:pt x="964" y="116"/>
                  <a:pt x="965" y="117"/>
                </a:cubicBezTo>
                <a:cubicBezTo>
                  <a:pt x="966" y="117"/>
                  <a:pt x="967" y="117"/>
                  <a:pt x="968" y="116"/>
                </a:cubicBezTo>
                <a:cubicBezTo>
                  <a:pt x="969" y="116"/>
                  <a:pt x="970" y="116"/>
                  <a:pt x="971" y="116"/>
                </a:cubicBezTo>
                <a:cubicBezTo>
                  <a:pt x="972" y="116"/>
                  <a:pt x="973" y="115"/>
                  <a:pt x="974" y="114"/>
                </a:cubicBezTo>
                <a:cubicBezTo>
                  <a:pt x="974" y="113"/>
                  <a:pt x="976" y="113"/>
                  <a:pt x="977" y="113"/>
                </a:cubicBezTo>
                <a:cubicBezTo>
                  <a:pt x="978" y="112"/>
                  <a:pt x="978" y="111"/>
                  <a:pt x="978" y="110"/>
                </a:cubicBezTo>
                <a:cubicBezTo>
                  <a:pt x="979" y="108"/>
                  <a:pt x="980" y="107"/>
                  <a:pt x="979" y="105"/>
                </a:cubicBezTo>
                <a:cubicBezTo>
                  <a:pt x="978" y="103"/>
                  <a:pt x="975" y="103"/>
                  <a:pt x="974" y="101"/>
                </a:cubicBezTo>
                <a:cubicBezTo>
                  <a:pt x="974" y="100"/>
                  <a:pt x="973" y="100"/>
                  <a:pt x="973" y="99"/>
                </a:cubicBezTo>
                <a:cubicBezTo>
                  <a:pt x="972" y="98"/>
                  <a:pt x="972" y="97"/>
                  <a:pt x="972" y="96"/>
                </a:cubicBezTo>
                <a:cubicBezTo>
                  <a:pt x="971" y="94"/>
                  <a:pt x="968" y="93"/>
                  <a:pt x="967" y="96"/>
                </a:cubicBezTo>
                <a:cubicBezTo>
                  <a:pt x="966" y="98"/>
                  <a:pt x="970" y="99"/>
                  <a:pt x="967" y="101"/>
                </a:cubicBezTo>
                <a:cubicBezTo>
                  <a:pt x="965" y="102"/>
                  <a:pt x="963" y="104"/>
                  <a:pt x="961" y="105"/>
                </a:cubicBezTo>
                <a:cubicBezTo>
                  <a:pt x="960" y="107"/>
                  <a:pt x="957" y="106"/>
                  <a:pt x="956" y="107"/>
                </a:cubicBezTo>
                <a:cubicBezTo>
                  <a:pt x="954" y="109"/>
                  <a:pt x="954" y="110"/>
                  <a:pt x="952" y="110"/>
                </a:cubicBezTo>
                <a:cubicBezTo>
                  <a:pt x="949" y="111"/>
                  <a:pt x="949" y="112"/>
                  <a:pt x="950" y="114"/>
                </a:cubicBezTo>
                <a:cubicBezTo>
                  <a:pt x="950" y="115"/>
                  <a:pt x="950" y="115"/>
                  <a:pt x="951" y="116"/>
                </a:cubicBezTo>
                <a:close/>
                <a:moveTo>
                  <a:pt x="981" y="102"/>
                </a:moveTo>
                <a:cubicBezTo>
                  <a:pt x="982" y="102"/>
                  <a:pt x="983" y="101"/>
                  <a:pt x="983" y="100"/>
                </a:cubicBezTo>
                <a:cubicBezTo>
                  <a:pt x="983" y="99"/>
                  <a:pt x="981" y="98"/>
                  <a:pt x="982" y="96"/>
                </a:cubicBezTo>
                <a:cubicBezTo>
                  <a:pt x="982" y="95"/>
                  <a:pt x="983" y="95"/>
                  <a:pt x="984" y="96"/>
                </a:cubicBezTo>
                <a:cubicBezTo>
                  <a:pt x="984" y="96"/>
                  <a:pt x="984" y="97"/>
                  <a:pt x="985" y="97"/>
                </a:cubicBezTo>
                <a:cubicBezTo>
                  <a:pt x="987" y="98"/>
                  <a:pt x="988" y="95"/>
                  <a:pt x="989" y="95"/>
                </a:cubicBezTo>
                <a:cubicBezTo>
                  <a:pt x="991" y="94"/>
                  <a:pt x="993" y="93"/>
                  <a:pt x="995" y="92"/>
                </a:cubicBezTo>
                <a:cubicBezTo>
                  <a:pt x="997" y="90"/>
                  <a:pt x="998" y="88"/>
                  <a:pt x="999" y="87"/>
                </a:cubicBezTo>
                <a:cubicBezTo>
                  <a:pt x="1000" y="86"/>
                  <a:pt x="1003" y="83"/>
                  <a:pt x="1002" y="82"/>
                </a:cubicBezTo>
                <a:cubicBezTo>
                  <a:pt x="1001" y="81"/>
                  <a:pt x="998" y="83"/>
                  <a:pt x="997" y="84"/>
                </a:cubicBezTo>
                <a:cubicBezTo>
                  <a:pt x="995" y="84"/>
                  <a:pt x="993" y="84"/>
                  <a:pt x="991" y="86"/>
                </a:cubicBezTo>
                <a:cubicBezTo>
                  <a:pt x="989" y="87"/>
                  <a:pt x="987" y="89"/>
                  <a:pt x="985" y="90"/>
                </a:cubicBezTo>
                <a:cubicBezTo>
                  <a:pt x="982" y="93"/>
                  <a:pt x="980" y="95"/>
                  <a:pt x="981" y="100"/>
                </a:cubicBezTo>
                <a:cubicBezTo>
                  <a:pt x="981" y="100"/>
                  <a:pt x="980" y="101"/>
                  <a:pt x="981" y="102"/>
                </a:cubicBezTo>
                <a:close/>
                <a:moveTo>
                  <a:pt x="930" y="142"/>
                </a:moveTo>
                <a:cubicBezTo>
                  <a:pt x="932" y="142"/>
                  <a:pt x="933" y="141"/>
                  <a:pt x="935" y="139"/>
                </a:cubicBezTo>
                <a:cubicBezTo>
                  <a:pt x="936" y="137"/>
                  <a:pt x="939" y="137"/>
                  <a:pt x="941" y="135"/>
                </a:cubicBezTo>
                <a:cubicBezTo>
                  <a:pt x="943" y="133"/>
                  <a:pt x="940" y="133"/>
                  <a:pt x="939" y="131"/>
                </a:cubicBezTo>
                <a:cubicBezTo>
                  <a:pt x="938" y="131"/>
                  <a:pt x="938" y="130"/>
                  <a:pt x="937" y="129"/>
                </a:cubicBezTo>
                <a:cubicBezTo>
                  <a:pt x="937" y="129"/>
                  <a:pt x="935" y="129"/>
                  <a:pt x="934" y="129"/>
                </a:cubicBezTo>
                <a:cubicBezTo>
                  <a:pt x="933" y="129"/>
                  <a:pt x="933" y="130"/>
                  <a:pt x="932" y="131"/>
                </a:cubicBezTo>
                <a:cubicBezTo>
                  <a:pt x="932" y="132"/>
                  <a:pt x="931" y="132"/>
                  <a:pt x="930" y="132"/>
                </a:cubicBezTo>
                <a:cubicBezTo>
                  <a:pt x="927" y="133"/>
                  <a:pt x="920" y="137"/>
                  <a:pt x="924" y="141"/>
                </a:cubicBezTo>
                <a:cubicBezTo>
                  <a:pt x="925" y="142"/>
                  <a:pt x="928" y="142"/>
                  <a:pt x="930" y="142"/>
                </a:cubicBezTo>
                <a:close/>
                <a:moveTo>
                  <a:pt x="1105" y="34"/>
                </a:moveTo>
                <a:cubicBezTo>
                  <a:pt x="1107" y="36"/>
                  <a:pt x="1106" y="39"/>
                  <a:pt x="1108" y="40"/>
                </a:cubicBezTo>
                <a:cubicBezTo>
                  <a:pt x="1110" y="41"/>
                  <a:pt x="1112" y="39"/>
                  <a:pt x="1114" y="39"/>
                </a:cubicBezTo>
                <a:cubicBezTo>
                  <a:pt x="1116" y="39"/>
                  <a:pt x="1120" y="37"/>
                  <a:pt x="1117" y="35"/>
                </a:cubicBezTo>
                <a:cubicBezTo>
                  <a:pt x="1116" y="35"/>
                  <a:pt x="1115" y="35"/>
                  <a:pt x="1114" y="35"/>
                </a:cubicBezTo>
                <a:cubicBezTo>
                  <a:pt x="1114" y="34"/>
                  <a:pt x="1114" y="34"/>
                  <a:pt x="1113" y="33"/>
                </a:cubicBezTo>
                <a:cubicBezTo>
                  <a:pt x="1112" y="32"/>
                  <a:pt x="1111" y="32"/>
                  <a:pt x="1110" y="31"/>
                </a:cubicBezTo>
                <a:cubicBezTo>
                  <a:pt x="1108" y="31"/>
                  <a:pt x="1107" y="30"/>
                  <a:pt x="1105" y="29"/>
                </a:cubicBezTo>
                <a:cubicBezTo>
                  <a:pt x="1104" y="28"/>
                  <a:pt x="1101" y="27"/>
                  <a:pt x="1101" y="29"/>
                </a:cubicBezTo>
                <a:cubicBezTo>
                  <a:pt x="1101" y="32"/>
                  <a:pt x="1104" y="33"/>
                  <a:pt x="1105" y="34"/>
                </a:cubicBezTo>
                <a:close/>
                <a:moveTo>
                  <a:pt x="906" y="155"/>
                </a:moveTo>
                <a:cubicBezTo>
                  <a:pt x="908" y="153"/>
                  <a:pt x="909" y="151"/>
                  <a:pt x="911" y="150"/>
                </a:cubicBezTo>
                <a:cubicBezTo>
                  <a:pt x="912" y="149"/>
                  <a:pt x="913" y="148"/>
                  <a:pt x="912" y="147"/>
                </a:cubicBezTo>
                <a:cubicBezTo>
                  <a:pt x="912" y="146"/>
                  <a:pt x="911" y="147"/>
                  <a:pt x="910" y="145"/>
                </a:cubicBezTo>
                <a:cubicBezTo>
                  <a:pt x="910" y="144"/>
                  <a:pt x="911" y="144"/>
                  <a:pt x="912" y="143"/>
                </a:cubicBezTo>
                <a:cubicBezTo>
                  <a:pt x="912" y="142"/>
                  <a:pt x="913" y="140"/>
                  <a:pt x="912" y="140"/>
                </a:cubicBezTo>
                <a:cubicBezTo>
                  <a:pt x="909" y="139"/>
                  <a:pt x="904" y="151"/>
                  <a:pt x="903" y="152"/>
                </a:cubicBezTo>
                <a:cubicBezTo>
                  <a:pt x="903" y="153"/>
                  <a:pt x="903" y="155"/>
                  <a:pt x="903" y="155"/>
                </a:cubicBezTo>
                <a:cubicBezTo>
                  <a:pt x="904" y="156"/>
                  <a:pt x="905" y="155"/>
                  <a:pt x="906" y="155"/>
                </a:cubicBezTo>
                <a:close/>
                <a:moveTo>
                  <a:pt x="1126" y="37"/>
                </a:moveTo>
                <a:cubicBezTo>
                  <a:pt x="1127" y="37"/>
                  <a:pt x="1127" y="38"/>
                  <a:pt x="1127" y="38"/>
                </a:cubicBezTo>
                <a:cubicBezTo>
                  <a:pt x="1128" y="39"/>
                  <a:pt x="1128" y="38"/>
                  <a:pt x="1130" y="38"/>
                </a:cubicBezTo>
                <a:cubicBezTo>
                  <a:pt x="1131" y="38"/>
                  <a:pt x="1131" y="39"/>
                  <a:pt x="1132" y="39"/>
                </a:cubicBezTo>
                <a:cubicBezTo>
                  <a:pt x="1133" y="40"/>
                  <a:pt x="1134" y="41"/>
                  <a:pt x="1135" y="40"/>
                </a:cubicBezTo>
                <a:cubicBezTo>
                  <a:pt x="1136" y="40"/>
                  <a:pt x="1136" y="39"/>
                  <a:pt x="1137" y="38"/>
                </a:cubicBezTo>
                <a:cubicBezTo>
                  <a:pt x="1137" y="36"/>
                  <a:pt x="1140" y="35"/>
                  <a:pt x="1139" y="32"/>
                </a:cubicBezTo>
                <a:cubicBezTo>
                  <a:pt x="1138" y="31"/>
                  <a:pt x="1137" y="31"/>
                  <a:pt x="1136" y="31"/>
                </a:cubicBezTo>
                <a:cubicBezTo>
                  <a:pt x="1135" y="31"/>
                  <a:pt x="1134" y="32"/>
                  <a:pt x="1133" y="33"/>
                </a:cubicBezTo>
                <a:cubicBezTo>
                  <a:pt x="1133" y="33"/>
                  <a:pt x="1131" y="33"/>
                  <a:pt x="1130" y="33"/>
                </a:cubicBezTo>
                <a:cubicBezTo>
                  <a:pt x="1130" y="34"/>
                  <a:pt x="1129" y="34"/>
                  <a:pt x="1128" y="34"/>
                </a:cubicBezTo>
                <a:cubicBezTo>
                  <a:pt x="1127" y="34"/>
                  <a:pt x="1127" y="34"/>
                  <a:pt x="1127" y="34"/>
                </a:cubicBezTo>
                <a:cubicBezTo>
                  <a:pt x="1126" y="34"/>
                  <a:pt x="1125" y="34"/>
                  <a:pt x="1125" y="35"/>
                </a:cubicBezTo>
                <a:cubicBezTo>
                  <a:pt x="1125" y="36"/>
                  <a:pt x="1126" y="36"/>
                  <a:pt x="1126" y="37"/>
                </a:cubicBezTo>
                <a:close/>
                <a:moveTo>
                  <a:pt x="2257" y="26"/>
                </a:moveTo>
                <a:cubicBezTo>
                  <a:pt x="2258" y="26"/>
                  <a:pt x="2259" y="27"/>
                  <a:pt x="2260" y="27"/>
                </a:cubicBezTo>
                <a:cubicBezTo>
                  <a:pt x="2260" y="28"/>
                  <a:pt x="2262" y="27"/>
                  <a:pt x="2262" y="29"/>
                </a:cubicBezTo>
                <a:cubicBezTo>
                  <a:pt x="2262" y="30"/>
                  <a:pt x="2258" y="28"/>
                  <a:pt x="2256" y="30"/>
                </a:cubicBezTo>
                <a:cubicBezTo>
                  <a:pt x="2255" y="31"/>
                  <a:pt x="2257" y="35"/>
                  <a:pt x="2257" y="36"/>
                </a:cubicBezTo>
                <a:cubicBezTo>
                  <a:pt x="2257" y="39"/>
                  <a:pt x="2258" y="39"/>
                  <a:pt x="2260" y="41"/>
                </a:cubicBezTo>
                <a:cubicBezTo>
                  <a:pt x="2261" y="42"/>
                  <a:pt x="2262" y="42"/>
                  <a:pt x="2262" y="43"/>
                </a:cubicBezTo>
                <a:cubicBezTo>
                  <a:pt x="2263" y="45"/>
                  <a:pt x="2265" y="46"/>
                  <a:pt x="2266" y="47"/>
                </a:cubicBezTo>
                <a:cubicBezTo>
                  <a:pt x="2267" y="47"/>
                  <a:pt x="2268" y="47"/>
                  <a:pt x="2269" y="48"/>
                </a:cubicBezTo>
                <a:cubicBezTo>
                  <a:pt x="2270" y="48"/>
                  <a:pt x="2271" y="51"/>
                  <a:pt x="2273" y="50"/>
                </a:cubicBezTo>
                <a:cubicBezTo>
                  <a:pt x="2273" y="48"/>
                  <a:pt x="2272" y="48"/>
                  <a:pt x="2271" y="47"/>
                </a:cubicBezTo>
                <a:cubicBezTo>
                  <a:pt x="2269" y="45"/>
                  <a:pt x="2270" y="45"/>
                  <a:pt x="2272" y="46"/>
                </a:cubicBezTo>
                <a:cubicBezTo>
                  <a:pt x="2273" y="46"/>
                  <a:pt x="2274" y="46"/>
                  <a:pt x="2275" y="47"/>
                </a:cubicBezTo>
                <a:cubicBezTo>
                  <a:pt x="2276" y="47"/>
                  <a:pt x="2276" y="48"/>
                  <a:pt x="2277" y="49"/>
                </a:cubicBezTo>
                <a:cubicBezTo>
                  <a:pt x="2279" y="50"/>
                  <a:pt x="2282" y="49"/>
                  <a:pt x="2284" y="50"/>
                </a:cubicBezTo>
                <a:cubicBezTo>
                  <a:pt x="2285" y="50"/>
                  <a:pt x="2285" y="52"/>
                  <a:pt x="2286" y="52"/>
                </a:cubicBezTo>
                <a:cubicBezTo>
                  <a:pt x="2287" y="53"/>
                  <a:pt x="2288" y="53"/>
                  <a:pt x="2289" y="54"/>
                </a:cubicBezTo>
                <a:cubicBezTo>
                  <a:pt x="2289" y="55"/>
                  <a:pt x="2288" y="56"/>
                  <a:pt x="2288" y="57"/>
                </a:cubicBezTo>
                <a:cubicBezTo>
                  <a:pt x="2289" y="60"/>
                  <a:pt x="2292" y="58"/>
                  <a:pt x="2294" y="58"/>
                </a:cubicBezTo>
                <a:cubicBezTo>
                  <a:pt x="2295" y="58"/>
                  <a:pt x="2295" y="59"/>
                  <a:pt x="2296" y="60"/>
                </a:cubicBezTo>
                <a:cubicBezTo>
                  <a:pt x="2298" y="61"/>
                  <a:pt x="2300" y="58"/>
                  <a:pt x="2301" y="58"/>
                </a:cubicBezTo>
                <a:cubicBezTo>
                  <a:pt x="2305" y="58"/>
                  <a:pt x="2310" y="61"/>
                  <a:pt x="2314" y="58"/>
                </a:cubicBezTo>
                <a:cubicBezTo>
                  <a:pt x="2315" y="56"/>
                  <a:pt x="2315" y="54"/>
                  <a:pt x="2314" y="52"/>
                </a:cubicBezTo>
                <a:cubicBezTo>
                  <a:pt x="2313" y="50"/>
                  <a:pt x="2314" y="48"/>
                  <a:pt x="2313" y="46"/>
                </a:cubicBezTo>
                <a:cubicBezTo>
                  <a:pt x="2312" y="45"/>
                  <a:pt x="2311" y="43"/>
                  <a:pt x="2309" y="42"/>
                </a:cubicBezTo>
                <a:cubicBezTo>
                  <a:pt x="2308" y="41"/>
                  <a:pt x="2305" y="42"/>
                  <a:pt x="2304" y="41"/>
                </a:cubicBezTo>
                <a:cubicBezTo>
                  <a:pt x="2303" y="40"/>
                  <a:pt x="2302" y="38"/>
                  <a:pt x="2301" y="37"/>
                </a:cubicBezTo>
                <a:cubicBezTo>
                  <a:pt x="2300" y="36"/>
                  <a:pt x="2298" y="36"/>
                  <a:pt x="2297" y="35"/>
                </a:cubicBezTo>
                <a:cubicBezTo>
                  <a:pt x="2296" y="34"/>
                  <a:pt x="2294" y="33"/>
                  <a:pt x="2292" y="32"/>
                </a:cubicBezTo>
                <a:cubicBezTo>
                  <a:pt x="2292" y="32"/>
                  <a:pt x="2292" y="32"/>
                  <a:pt x="2291" y="32"/>
                </a:cubicBezTo>
                <a:cubicBezTo>
                  <a:pt x="2289" y="29"/>
                  <a:pt x="2286" y="27"/>
                  <a:pt x="2284" y="24"/>
                </a:cubicBezTo>
                <a:cubicBezTo>
                  <a:pt x="2283" y="23"/>
                  <a:pt x="2282" y="23"/>
                  <a:pt x="2281" y="23"/>
                </a:cubicBezTo>
                <a:cubicBezTo>
                  <a:pt x="2280" y="23"/>
                  <a:pt x="2280" y="22"/>
                  <a:pt x="2279" y="21"/>
                </a:cubicBezTo>
                <a:cubicBezTo>
                  <a:pt x="2276" y="19"/>
                  <a:pt x="2272" y="16"/>
                  <a:pt x="2268" y="17"/>
                </a:cubicBezTo>
                <a:cubicBezTo>
                  <a:pt x="2268" y="18"/>
                  <a:pt x="2267" y="19"/>
                  <a:pt x="2266" y="19"/>
                </a:cubicBezTo>
                <a:cubicBezTo>
                  <a:pt x="2265" y="20"/>
                  <a:pt x="2264" y="19"/>
                  <a:pt x="2263" y="20"/>
                </a:cubicBezTo>
                <a:cubicBezTo>
                  <a:pt x="2261" y="20"/>
                  <a:pt x="2262" y="23"/>
                  <a:pt x="2259" y="23"/>
                </a:cubicBezTo>
                <a:cubicBezTo>
                  <a:pt x="2258" y="24"/>
                  <a:pt x="2257" y="23"/>
                  <a:pt x="2256" y="24"/>
                </a:cubicBezTo>
                <a:cubicBezTo>
                  <a:pt x="2255" y="25"/>
                  <a:pt x="2257" y="25"/>
                  <a:pt x="2257" y="26"/>
                </a:cubicBezTo>
                <a:close/>
                <a:moveTo>
                  <a:pt x="1953" y="100"/>
                </a:moveTo>
                <a:cubicBezTo>
                  <a:pt x="1954" y="101"/>
                  <a:pt x="1955" y="103"/>
                  <a:pt x="1957" y="104"/>
                </a:cubicBezTo>
                <a:cubicBezTo>
                  <a:pt x="1958" y="105"/>
                  <a:pt x="1960" y="105"/>
                  <a:pt x="1962" y="106"/>
                </a:cubicBezTo>
                <a:cubicBezTo>
                  <a:pt x="1963" y="107"/>
                  <a:pt x="1964" y="108"/>
                  <a:pt x="1966" y="109"/>
                </a:cubicBezTo>
                <a:cubicBezTo>
                  <a:pt x="1968" y="110"/>
                  <a:pt x="1970" y="110"/>
                  <a:pt x="1972" y="108"/>
                </a:cubicBezTo>
                <a:cubicBezTo>
                  <a:pt x="1974" y="107"/>
                  <a:pt x="1977" y="107"/>
                  <a:pt x="1979" y="107"/>
                </a:cubicBezTo>
                <a:cubicBezTo>
                  <a:pt x="1982" y="107"/>
                  <a:pt x="1984" y="106"/>
                  <a:pt x="1986" y="105"/>
                </a:cubicBezTo>
                <a:cubicBezTo>
                  <a:pt x="1989" y="103"/>
                  <a:pt x="1991" y="102"/>
                  <a:pt x="1994" y="101"/>
                </a:cubicBezTo>
                <a:cubicBezTo>
                  <a:pt x="1996" y="101"/>
                  <a:pt x="1997" y="100"/>
                  <a:pt x="1998" y="98"/>
                </a:cubicBezTo>
                <a:cubicBezTo>
                  <a:pt x="2000" y="97"/>
                  <a:pt x="2001" y="95"/>
                  <a:pt x="2002" y="94"/>
                </a:cubicBezTo>
                <a:cubicBezTo>
                  <a:pt x="2003" y="92"/>
                  <a:pt x="2005" y="91"/>
                  <a:pt x="2006" y="90"/>
                </a:cubicBezTo>
                <a:cubicBezTo>
                  <a:pt x="2007" y="89"/>
                  <a:pt x="2006" y="89"/>
                  <a:pt x="2007" y="87"/>
                </a:cubicBezTo>
                <a:cubicBezTo>
                  <a:pt x="2007" y="86"/>
                  <a:pt x="2009" y="86"/>
                  <a:pt x="2010" y="86"/>
                </a:cubicBezTo>
                <a:cubicBezTo>
                  <a:pt x="2011" y="87"/>
                  <a:pt x="2010" y="88"/>
                  <a:pt x="2010" y="89"/>
                </a:cubicBezTo>
                <a:cubicBezTo>
                  <a:pt x="2009" y="90"/>
                  <a:pt x="2009" y="91"/>
                  <a:pt x="2008" y="92"/>
                </a:cubicBezTo>
                <a:cubicBezTo>
                  <a:pt x="2008" y="93"/>
                  <a:pt x="2007" y="93"/>
                  <a:pt x="2006" y="94"/>
                </a:cubicBezTo>
                <a:cubicBezTo>
                  <a:pt x="2006" y="95"/>
                  <a:pt x="2006" y="97"/>
                  <a:pt x="2007" y="97"/>
                </a:cubicBezTo>
                <a:cubicBezTo>
                  <a:pt x="2008" y="96"/>
                  <a:pt x="2009" y="95"/>
                  <a:pt x="2009" y="94"/>
                </a:cubicBezTo>
                <a:cubicBezTo>
                  <a:pt x="2010" y="93"/>
                  <a:pt x="2011" y="93"/>
                  <a:pt x="2012" y="92"/>
                </a:cubicBezTo>
                <a:cubicBezTo>
                  <a:pt x="2013" y="91"/>
                  <a:pt x="2013" y="88"/>
                  <a:pt x="2012" y="87"/>
                </a:cubicBezTo>
                <a:cubicBezTo>
                  <a:pt x="2011" y="85"/>
                  <a:pt x="2010" y="84"/>
                  <a:pt x="2008" y="83"/>
                </a:cubicBezTo>
                <a:cubicBezTo>
                  <a:pt x="2006" y="81"/>
                  <a:pt x="2004" y="80"/>
                  <a:pt x="2003" y="79"/>
                </a:cubicBezTo>
                <a:cubicBezTo>
                  <a:pt x="2000" y="78"/>
                  <a:pt x="1998" y="76"/>
                  <a:pt x="1996" y="75"/>
                </a:cubicBezTo>
                <a:cubicBezTo>
                  <a:pt x="1994" y="74"/>
                  <a:pt x="1991" y="73"/>
                  <a:pt x="1989" y="72"/>
                </a:cubicBezTo>
                <a:cubicBezTo>
                  <a:pt x="1987" y="71"/>
                  <a:pt x="1986" y="71"/>
                  <a:pt x="1984" y="70"/>
                </a:cubicBezTo>
                <a:cubicBezTo>
                  <a:pt x="1983" y="70"/>
                  <a:pt x="1982" y="69"/>
                  <a:pt x="1980" y="69"/>
                </a:cubicBezTo>
                <a:cubicBezTo>
                  <a:pt x="1978" y="68"/>
                  <a:pt x="1975" y="69"/>
                  <a:pt x="1972" y="69"/>
                </a:cubicBezTo>
                <a:cubicBezTo>
                  <a:pt x="1970" y="69"/>
                  <a:pt x="1968" y="70"/>
                  <a:pt x="1966" y="71"/>
                </a:cubicBezTo>
                <a:cubicBezTo>
                  <a:pt x="1964" y="72"/>
                  <a:pt x="1961" y="73"/>
                  <a:pt x="1960" y="75"/>
                </a:cubicBezTo>
                <a:cubicBezTo>
                  <a:pt x="1958" y="77"/>
                  <a:pt x="1956" y="79"/>
                  <a:pt x="1955" y="81"/>
                </a:cubicBezTo>
                <a:cubicBezTo>
                  <a:pt x="1955" y="82"/>
                  <a:pt x="1954" y="84"/>
                  <a:pt x="1954" y="85"/>
                </a:cubicBezTo>
                <a:cubicBezTo>
                  <a:pt x="1954" y="86"/>
                  <a:pt x="1953" y="87"/>
                  <a:pt x="1952" y="88"/>
                </a:cubicBezTo>
                <a:cubicBezTo>
                  <a:pt x="1951" y="90"/>
                  <a:pt x="1950" y="93"/>
                  <a:pt x="1951" y="95"/>
                </a:cubicBezTo>
                <a:cubicBezTo>
                  <a:pt x="1951" y="97"/>
                  <a:pt x="1952" y="99"/>
                  <a:pt x="1953" y="100"/>
                </a:cubicBezTo>
                <a:close/>
                <a:moveTo>
                  <a:pt x="2144" y="5"/>
                </a:moveTo>
                <a:cubicBezTo>
                  <a:pt x="2145" y="6"/>
                  <a:pt x="2146" y="6"/>
                  <a:pt x="2147" y="6"/>
                </a:cubicBezTo>
                <a:cubicBezTo>
                  <a:pt x="2148" y="7"/>
                  <a:pt x="2151" y="7"/>
                  <a:pt x="2152" y="9"/>
                </a:cubicBezTo>
                <a:cubicBezTo>
                  <a:pt x="2153" y="10"/>
                  <a:pt x="2153" y="11"/>
                  <a:pt x="2154" y="11"/>
                </a:cubicBezTo>
                <a:cubicBezTo>
                  <a:pt x="2155" y="12"/>
                  <a:pt x="2156" y="12"/>
                  <a:pt x="2157" y="11"/>
                </a:cubicBezTo>
                <a:cubicBezTo>
                  <a:pt x="2159" y="10"/>
                  <a:pt x="2158" y="8"/>
                  <a:pt x="2159" y="6"/>
                </a:cubicBezTo>
                <a:cubicBezTo>
                  <a:pt x="2161" y="3"/>
                  <a:pt x="2163" y="4"/>
                  <a:pt x="2165" y="4"/>
                </a:cubicBezTo>
                <a:cubicBezTo>
                  <a:pt x="2167" y="5"/>
                  <a:pt x="2170" y="4"/>
                  <a:pt x="2172" y="6"/>
                </a:cubicBezTo>
                <a:cubicBezTo>
                  <a:pt x="2173" y="6"/>
                  <a:pt x="2174" y="7"/>
                  <a:pt x="2173" y="8"/>
                </a:cubicBezTo>
                <a:cubicBezTo>
                  <a:pt x="2173" y="8"/>
                  <a:pt x="2172" y="8"/>
                  <a:pt x="2172" y="9"/>
                </a:cubicBezTo>
                <a:cubicBezTo>
                  <a:pt x="2172" y="9"/>
                  <a:pt x="2172" y="10"/>
                  <a:pt x="2173" y="10"/>
                </a:cubicBezTo>
                <a:cubicBezTo>
                  <a:pt x="2174" y="11"/>
                  <a:pt x="2177" y="9"/>
                  <a:pt x="2179" y="11"/>
                </a:cubicBezTo>
                <a:cubicBezTo>
                  <a:pt x="2180" y="11"/>
                  <a:pt x="2180" y="12"/>
                  <a:pt x="2181" y="12"/>
                </a:cubicBezTo>
                <a:cubicBezTo>
                  <a:pt x="2182" y="12"/>
                  <a:pt x="2182" y="11"/>
                  <a:pt x="2182" y="10"/>
                </a:cubicBezTo>
                <a:cubicBezTo>
                  <a:pt x="2181" y="9"/>
                  <a:pt x="2180" y="9"/>
                  <a:pt x="2179" y="9"/>
                </a:cubicBezTo>
                <a:cubicBezTo>
                  <a:pt x="2178" y="8"/>
                  <a:pt x="2178" y="7"/>
                  <a:pt x="2179" y="7"/>
                </a:cubicBezTo>
                <a:cubicBezTo>
                  <a:pt x="2182" y="6"/>
                  <a:pt x="2182" y="9"/>
                  <a:pt x="2184" y="10"/>
                </a:cubicBezTo>
                <a:cubicBezTo>
                  <a:pt x="2187" y="11"/>
                  <a:pt x="2187" y="12"/>
                  <a:pt x="2190" y="11"/>
                </a:cubicBezTo>
                <a:cubicBezTo>
                  <a:pt x="2191" y="10"/>
                  <a:pt x="2192" y="10"/>
                  <a:pt x="2193" y="10"/>
                </a:cubicBezTo>
                <a:cubicBezTo>
                  <a:pt x="2194" y="11"/>
                  <a:pt x="2195" y="12"/>
                  <a:pt x="2196" y="12"/>
                </a:cubicBezTo>
                <a:cubicBezTo>
                  <a:pt x="2199" y="13"/>
                  <a:pt x="2195" y="8"/>
                  <a:pt x="2194" y="8"/>
                </a:cubicBezTo>
                <a:cubicBezTo>
                  <a:pt x="2193" y="7"/>
                  <a:pt x="2193" y="6"/>
                  <a:pt x="2191" y="6"/>
                </a:cubicBezTo>
                <a:cubicBezTo>
                  <a:pt x="2191" y="5"/>
                  <a:pt x="2189" y="6"/>
                  <a:pt x="2188" y="5"/>
                </a:cubicBezTo>
                <a:cubicBezTo>
                  <a:pt x="2192" y="3"/>
                  <a:pt x="2194" y="6"/>
                  <a:pt x="2197" y="7"/>
                </a:cubicBezTo>
                <a:cubicBezTo>
                  <a:pt x="2199" y="8"/>
                  <a:pt x="2203" y="6"/>
                  <a:pt x="2205" y="9"/>
                </a:cubicBezTo>
                <a:cubicBezTo>
                  <a:pt x="2206" y="10"/>
                  <a:pt x="2207" y="10"/>
                  <a:pt x="2207" y="10"/>
                </a:cubicBezTo>
                <a:cubicBezTo>
                  <a:pt x="2208" y="10"/>
                  <a:pt x="2209" y="10"/>
                  <a:pt x="2210" y="10"/>
                </a:cubicBezTo>
                <a:cubicBezTo>
                  <a:pt x="2212" y="11"/>
                  <a:pt x="2213" y="12"/>
                  <a:pt x="2215" y="12"/>
                </a:cubicBezTo>
                <a:cubicBezTo>
                  <a:pt x="2216" y="12"/>
                  <a:pt x="2220" y="14"/>
                  <a:pt x="2218" y="11"/>
                </a:cubicBezTo>
                <a:cubicBezTo>
                  <a:pt x="2217" y="10"/>
                  <a:pt x="2216" y="9"/>
                  <a:pt x="2214" y="9"/>
                </a:cubicBezTo>
                <a:cubicBezTo>
                  <a:pt x="2212" y="9"/>
                  <a:pt x="2208" y="9"/>
                  <a:pt x="2207" y="8"/>
                </a:cubicBezTo>
                <a:cubicBezTo>
                  <a:pt x="2206" y="6"/>
                  <a:pt x="2208" y="7"/>
                  <a:pt x="2209" y="7"/>
                </a:cubicBezTo>
                <a:cubicBezTo>
                  <a:pt x="2210" y="8"/>
                  <a:pt x="2210" y="8"/>
                  <a:pt x="2212" y="8"/>
                </a:cubicBezTo>
                <a:cubicBezTo>
                  <a:pt x="2214" y="8"/>
                  <a:pt x="2215" y="7"/>
                  <a:pt x="2218" y="9"/>
                </a:cubicBezTo>
                <a:cubicBezTo>
                  <a:pt x="2218" y="9"/>
                  <a:pt x="2219" y="9"/>
                  <a:pt x="2219" y="10"/>
                </a:cubicBezTo>
                <a:cubicBezTo>
                  <a:pt x="2220" y="10"/>
                  <a:pt x="2220" y="10"/>
                  <a:pt x="2220" y="10"/>
                </a:cubicBezTo>
                <a:cubicBezTo>
                  <a:pt x="2224" y="11"/>
                  <a:pt x="2223" y="8"/>
                  <a:pt x="2224" y="5"/>
                </a:cubicBezTo>
                <a:cubicBezTo>
                  <a:pt x="2225" y="4"/>
                  <a:pt x="2227" y="4"/>
                  <a:pt x="2228" y="4"/>
                </a:cubicBezTo>
                <a:cubicBezTo>
                  <a:pt x="2229" y="4"/>
                  <a:pt x="2231" y="6"/>
                  <a:pt x="2231" y="4"/>
                </a:cubicBezTo>
                <a:cubicBezTo>
                  <a:pt x="2231" y="3"/>
                  <a:pt x="2231" y="3"/>
                  <a:pt x="2230" y="3"/>
                </a:cubicBezTo>
                <a:cubicBezTo>
                  <a:pt x="2142" y="3"/>
                  <a:pt x="2142" y="3"/>
                  <a:pt x="2142" y="3"/>
                </a:cubicBezTo>
                <a:cubicBezTo>
                  <a:pt x="2142" y="3"/>
                  <a:pt x="2142" y="3"/>
                  <a:pt x="2142" y="3"/>
                </a:cubicBezTo>
                <a:cubicBezTo>
                  <a:pt x="2143" y="3"/>
                  <a:pt x="2143" y="5"/>
                  <a:pt x="2144" y="5"/>
                </a:cubicBezTo>
                <a:close/>
                <a:moveTo>
                  <a:pt x="2126" y="3"/>
                </a:moveTo>
                <a:cubicBezTo>
                  <a:pt x="2127" y="3"/>
                  <a:pt x="2128" y="3"/>
                  <a:pt x="2129" y="4"/>
                </a:cubicBezTo>
                <a:cubicBezTo>
                  <a:pt x="2131" y="4"/>
                  <a:pt x="2133" y="4"/>
                  <a:pt x="2135" y="5"/>
                </a:cubicBezTo>
                <a:cubicBezTo>
                  <a:pt x="2137" y="5"/>
                  <a:pt x="2138" y="6"/>
                  <a:pt x="2139" y="7"/>
                </a:cubicBezTo>
                <a:cubicBezTo>
                  <a:pt x="2140" y="7"/>
                  <a:pt x="2142" y="10"/>
                  <a:pt x="2142" y="8"/>
                </a:cubicBezTo>
                <a:cubicBezTo>
                  <a:pt x="2143" y="6"/>
                  <a:pt x="2139" y="4"/>
                  <a:pt x="2138" y="3"/>
                </a:cubicBezTo>
                <a:cubicBezTo>
                  <a:pt x="2125" y="3"/>
                  <a:pt x="2125" y="3"/>
                  <a:pt x="2125" y="3"/>
                </a:cubicBezTo>
                <a:cubicBezTo>
                  <a:pt x="2125" y="3"/>
                  <a:pt x="2125" y="3"/>
                  <a:pt x="2126" y="3"/>
                </a:cubicBezTo>
                <a:close/>
                <a:moveTo>
                  <a:pt x="2581" y="207"/>
                </a:moveTo>
                <a:cubicBezTo>
                  <a:pt x="2586" y="206"/>
                  <a:pt x="2591" y="204"/>
                  <a:pt x="2595" y="206"/>
                </a:cubicBezTo>
                <a:cubicBezTo>
                  <a:pt x="2598" y="207"/>
                  <a:pt x="2600" y="208"/>
                  <a:pt x="2602" y="209"/>
                </a:cubicBezTo>
                <a:cubicBezTo>
                  <a:pt x="2603" y="211"/>
                  <a:pt x="2604" y="213"/>
                  <a:pt x="2607" y="213"/>
                </a:cubicBezTo>
                <a:cubicBezTo>
                  <a:pt x="2612" y="214"/>
                  <a:pt x="2616" y="210"/>
                  <a:pt x="2620" y="209"/>
                </a:cubicBezTo>
                <a:cubicBezTo>
                  <a:pt x="2623" y="208"/>
                  <a:pt x="2625" y="208"/>
                  <a:pt x="2628" y="207"/>
                </a:cubicBezTo>
                <a:cubicBezTo>
                  <a:pt x="2631" y="207"/>
                  <a:pt x="2633" y="206"/>
                  <a:pt x="2636" y="205"/>
                </a:cubicBezTo>
                <a:cubicBezTo>
                  <a:pt x="2640" y="204"/>
                  <a:pt x="2644" y="204"/>
                  <a:pt x="2647" y="203"/>
                </a:cubicBezTo>
                <a:cubicBezTo>
                  <a:pt x="2647" y="3"/>
                  <a:pt x="2647" y="3"/>
                  <a:pt x="2647" y="3"/>
                </a:cubicBezTo>
                <a:cubicBezTo>
                  <a:pt x="2518" y="3"/>
                  <a:pt x="2518" y="3"/>
                  <a:pt x="2518" y="3"/>
                </a:cubicBezTo>
                <a:cubicBezTo>
                  <a:pt x="2518" y="3"/>
                  <a:pt x="2518" y="3"/>
                  <a:pt x="2518" y="4"/>
                </a:cubicBezTo>
                <a:cubicBezTo>
                  <a:pt x="2518" y="6"/>
                  <a:pt x="2516" y="7"/>
                  <a:pt x="2515" y="9"/>
                </a:cubicBezTo>
                <a:cubicBezTo>
                  <a:pt x="2513" y="13"/>
                  <a:pt x="2518" y="18"/>
                  <a:pt x="2514" y="21"/>
                </a:cubicBezTo>
                <a:cubicBezTo>
                  <a:pt x="2513" y="23"/>
                  <a:pt x="2512" y="25"/>
                  <a:pt x="2512" y="27"/>
                </a:cubicBezTo>
                <a:cubicBezTo>
                  <a:pt x="2512" y="29"/>
                  <a:pt x="2510" y="32"/>
                  <a:pt x="2512" y="33"/>
                </a:cubicBezTo>
                <a:cubicBezTo>
                  <a:pt x="2514" y="33"/>
                  <a:pt x="2515" y="33"/>
                  <a:pt x="2516" y="34"/>
                </a:cubicBezTo>
                <a:cubicBezTo>
                  <a:pt x="2516" y="34"/>
                  <a:pt x="2517" y="36"/>
                  <a:pt x="2517" y="36"/>
                </a:cubicBezTo>
                <a:cubicBezTo>
                  <a:pt x="2518" y="38"/>
                  <a:pt x="2516" y="40"/>
                  <a:pt x="2515" y="41"/>
                </a:cubicBezTo>
                <a:cubicBezTo>
                  <a:pt x="2514" y="43"/>
                  <a:pt x="2512" y="45"/>
                  <a:pt x="2511" y="43"/>
                </a:cubicBezTo>
                <a:cubicBezTo>
                  <a:pt x="2510" y="43"/>
                  <a:pt x="2510" y="42"/>
                  <a:pt x="2509" y="41"/>
                </a:cubicBezTo>
                <a:cubicBezTo>
                  <a:pt x="2509" y="41"/>
                  <a:pt x="2509" y="40"/>
                  <a:pt x="2508" y="39"/>
                </a:cubicBezTo>
                <a:cubicBezTo>
                  <a:pt x="2505" y="37"/>
                  <a:pt x="2506" y="42"/>
                  <a:pt x="2505" y="43"/>
                </a:cubicBezTo>
                <a:cubicBezTo>
                  <a:pt x="2505" y="45"/>
                  <a:pt x="2503" y="46"/>
                  <a:pt x="2503" y="48"/>
                </a:cubicBezTo>
                <a:cubicBezTo>
                  <a:pt x="2502" y="50"/>
                  <a:pt x="2501" y="53"/>
                  <a:pt x="2501" y="55"/>
                </a:cubicBezTo>
                <a:cubicBezTo>
                  <a:pt x="2501" y="58"/>
                  <a:pt x="2501" y="60"/>
                  <a:pt x="2502" y="63"/>
                </a:cubicBezTo>
                <a:cubicBezTo>
                  <a:pt x="2502" y="64"/>
                  <a:pt x="2503" y="68"/>
                  <a:pt x="2505" y="66"/>
                </a:cubicBezTo>
                <a:cubicBezTo>
                  <a:pt x="2505" y="65"/>
                  <a:pt x="2505" y="64"/>
                  <a:pt x="2505" y="63"/>
                </a:cubicBezTo>
                <a:cubicBezTo>
                  <a:pt x="2506" y="62"/>
                  <a:pt x="2507" y="62"/>
                  <a:pt x="2507" y="61"/>
                </a:cubicBezTo>
                <a:cubicBezTo>
                  <a:pt x="2508" y="61"/>
                  <a:pt x="2508" y="59"/>
                  <a:pt x="2509" y="59"/>
                </a:cubicBezTo>
                <a:cubicBezTo>
                  <a:pt x="2510" y="58"/>
                  <a:pt x="2511" y="59"/>
                  <a:pt x="2512" y="60"/>
                </a:cubicBezTo>
                <a:cubicBezTo>
                  <a:pt x="2514" y="61"/>
                  <a:pt x="2515" y="60"/>
                  <a:pt x="2518" y="61"/>
                </a:cubicBezTo>
                <a:cubicBezTo>
                  <a:pt x="2520" y="62"/>
                  <a:pt x="2522" y="63"/>
                  <a:pt x="2524" y="63"/>
                </a:cubicBezTo>
                <a:cubicBezTo>
                  <a:pt x="2527" y="64"/>
                  <a:pt x="2527" y="66"/>
                  <a:pt x="2529" y="68"/>
                </a:cubicBezTo>
                <a:cubicBezTo>
                  <a:pt x="2531" y="69"/>
                  <a:pt x="2533" y="68"/>
                  <a:pt x="2535" y="70"/>
                </a:cubicBezTo>
                <a:cubicBezTo>
                  <a:pt x="2536" y="70"/>
                  <a:pt x="2537" y="71"/>
                  <a:pt x="2538" y="70"/>
                </a:cubicBezTo>
                <a:cubicBezTo>
                  <a:pt x="2539" y="70"/>
                  <a:pt x="2539" y="69"/>
                  <a:pt x="2540" y="69"/>
                </a:cubicBezTo>
                <a:cubicBezTo>
                  <a:pt x="2542" y="68"/>
                  <a:pt x="2541" y="73"/>
                  <a:pt x="2541" y="74"/>
                </a:cubicBezTo>
                <a:cubicBezTo>
                  <a:pt x="2540" y="76"/>
                  <a:pt x="2538" y="77"/>
                  <a:pt x="2539" y="79"/>
                </a:cubicBezTo>
                <a:cubicBezTo>
                  <a:pt x="2539" y="82"/>
                  <a:pt x="2540" y="83"/>
                  <a:pt x="2542" y="84"/>
                </a:cubicBezTo>
                <a:cubicBezTo>
                  <a:pt x="2542" y="85"/>
                  <a:pt x="2543" y="86"/>
                  <a:pt x="2543" y="87"/>
                </a:cubicBezTo>
                <a:cubicBezTo>
                  <a:pt x="2544" y="88"/>
                  <a:pt x="2545" y="88"/>
                  <a:pt x="2546" y="89"/>
                </a:cubicBezTo>
                <a:cubicBezTo>
                  <a:pt x="2547" y="89"/>
                  <a:pt x="2547" y="90"/>
                  <a:pt x="2548" y="91"/>
                </a:cubicBezTo>
                <a:cubicBezTo>
                  <a:pt x="2549" y="93"/>
                  <a:pt x="2549" y="95"/>
                  <a:pt x="2551" y="96"/>
                </a:cubicBezTo>
                <a:cubicBezTo>
                  <a:pt x="2552" y="98"/>
                  <a:pt x="2554" y="97"/>
                  <a:pt x="2555" y="97"/>
                </a:cubicBezTo>
                <a:cubicBezTo>
                  <a:pt x="2556" y="98"/>
                  <a:pt x="2557" y="99"/>
                  <a:pt x="2558" y="99"/>
                </a:cubicBezTo>
                <a:cubicBezTo>
                  <a:pt x="2560" y="100"/>
                  <a:pt x="2562" y="99"/>
                  <a:pt x="2564" y="98"/>
                </a:cubicBezTo>
                <a:cubicBezTo>
                  <a:pt x="2565" y="98"/>
                  <a:pt x="2569" y="98"/>
                  <a:pt x="2570" y="100"/>
                </a:cubicBezTo>
                <a:cubicBezTo>
                  <a:pt x="2570" y="101"/>
                  <a:pt x="2568" y="100"/>
                  <a:pt x="2568" y="100"/>
                </a:cubicBezTo>
                <a:cubicBezTo>
                  <a:pt x="2566" y="101"/>
                  <a:pt x="2566" y="102"/>
                  <a:pt x="2567" y="102"/>
                </a:cubicBezTo>
                <a:cubicBezTo>
                  <a:pt x="2568" y="103"/>
                  <a:pt x="2569" y="103"/>
                  <a:pt x="2569" y="104"/>
                </a:cubicBezTo>
                <a:cubicBezTo>
                  <a:pt x="2569" y="106"/>
                  <a:pt x="2568" y="106"/>
                  <a:pt x="2567" y="107"/>
                </a:cubicBezTo>
                <a:cubicBezTo>
                  <a:pt x="2565" y="108"/>
                  <a:pt x="2566" y="111"/>
                  <a:pt x="2565" y="113"/>
                </a:cubicBezTo>
                <a:cubicBezTo>
                  <a:pt x="2564" y="117"/>
                  <a:pt x="2561" y="119"/>
                  <a:pt x="2558" y="122"/>
                </a:cubicBezTo>
                <a:cubicBezTo>
                  <a:pt x="2557" y="123"/>
                  <a:pt x="2556" y="124"/>
                  <a:pt x="2556" y="126"/>
                </a:cubicBezTo>
                <a:cubicBezTo>
                  <a:pt x="2555" y="128"/>
                  <a:pt x="2555" y="130"/>
                  <a:pt x="2552" y="132"/>
                </a:cubicBezTo>
                <a:cubicBezTo>
                  <a:pt x="2551" y="133"/>
                  <a:pt x="2550" y="136"/>
                  <a:pt x="2547" y="134"/>
                </a:cubicBezTo>
                <a:cubicBezTo>
                  <a:pt x="2546" y="133"/>
                  <a:pt x="2545" y="131"/>
                  <a:pt x="2543" y="130"/>
                </a:cubicBezTo>
                <a:cubicBezTo>
                  <a:pt x="2543" y="129"/>
                  <a:pt x="2542" y="129"/>
                  <a:pt x="2541" y="128"/>
                </a:cubicBezTo>
                <a:cubicBezTo>
                  <a:pt x="2540" y="127"/>
                  <a:pt x="2539" y="127"/>
                  <a:pt x="2538" y="126"/>
                </a:cubicBezTo>
                <a:cubicBezTo>
                  <a:pt x="2537" y="124"/>
                  <a:pt x="2536" y="122"/>
                  <a:pt x="2534" y="121"/>
                </a:cubicBezTo>
                <a:cubicBezTo>
                  <a:pt x="2532" y="119"/>
                  <a:pt x="2530" y="118"/>
                  <a:pt x="2528" y="116"/>
                </a:cubicBezTo>
                <a:cubicBezTo>
                  <a:pt x="2527" y="116"/>
                  <a:pt x="2526" y="115"/>
                  <a:pt x="2525" y="115"/>
                </a:cubicBezTo>
                <a:cubicBezTo>
                  <a:pt x="2524" y="114"/>
                  <a:pt x="2523" y="113"/>
                  <a:pt x="2522" y="112"/>
                </a:cubicBezTo>
                <a:cubicBezTo>
                  <a:pt x="2521" y="110"/>
                  <a:pt x="2519" y="108"/>
                  <a:pt x="2517" y="107"/>
                </a:cubicBezTo>
                <a:cubicBezTo>
                  <a:pt x="2516" y="106"/>
                  <a:pt x="2515" y="105"/>
                  <a:pt x="2514" y="104"/>
                </a:cubicBezTo>
                <a:cubicBezTo>
                  <a:pt x="2512" y="103"/>
                  <a:pt x="2511" y="103"/>
                  <a:pt x="2509" y="103"/>
                </a:cubicBezTo>
                <a:cubicBezTo>
                  <a:pt x="2506" y="102"/>
                  <a:pt x="2503" y="102"/>
                  <a:pt x="2499" y="101"/>
                </a:cubicBezTo>
                <a:cubicBezTo>
                  <a:pt x="2496" y="101"/>
                  <a:pt x="2494" y="100"/>
                  <a:pt x="2492" y="99"/>
                </a:cubicBezTo>
                <a:cubicBezTo>
                  <a:pt x="2489" y="97"/>
                  <a:pt x="2487" y="96"/>
                  <a:pt x="2484" y="95"/>
                </a:cubicBezTo>
                <a:cubicBezTo>
                  <a:pt x="2483" y="95"/>
                  <a:pt x="2482" y="94"/>
                  <a:pt x="2480" y="94"/>
                </a:cubicBezTo>
                <a:cubicBezTo>
                  <a:pt x="2478" y="94"/>
                  <a:pt x="2476" y="92"/>
                  <a:pt x="2474" y="91"/>
                </a:cubicBezTo>
                <a:cubicBezTo>
                  <a:pt x="2473" y="90"/>
                  <a:pt x="2472" y="88"/>
                  <a:pt x="2470" y="87"/>
                </a:cubicBezTo>
                <a:cubicBezTo>
                  <a:pt x="2469" y="86"/>
                  <a:pt x="2466" y="86"/>
                  <a:pt x="2464" y="85"/>
                </a:cubicBezTo>
                <a:cubicBezTo>
                  <a:pt x="2462" y="84"/>
                  <a:pt x="2460" y="83"/>
                  <a:pt x="2458" y="83"/>
                </a:cubicBezTo>
                <a:cubicBezTo>
                  <a:pt x="2455" y="83"/>
                  <a:pt x="2454" y="82"/>
                  <a:pt x="2452" y="81"/>
                </a:cubicBezTo>
                <a:cubicBezTo>
                  <a:pt x="2450" y="81"/>
                  <a:pt x="2449" y="82"/>
                  <a:pt x="2447" y="83"/>
                </a:cubicBezTo>
                <a:cubicBezTo>
                  <a:pt x="2446" y="85"/>
                  <a:pt x="2444" y="87"/>
                  <a:pt x="2445" y="84"/>
                </a:cubicBezTo>
                <a:cubicBezTo>
                  <a:pt x="2445" y="83"/>
                  <a:pt x="2445" y="81"/>
                  <a:pt x="2445" y="81"/>
                </a:cubicBezTo>
                <a:cubicBezTo>
                  <a:pt x="2446" y="80"/>
                  <a:pt x="2447" y="81"/>
                  <a:pt x="2448" y="81"/>
                </a:cubicBezTo>
                <a:cubicBezTo>
                  <a:pt x="2449" y="81"/>
                  <a:pt x="2450" y="80"/>
                  <a:pt x="2449" y="79"/>
                </a:cubicBezTo>
                <a:cubicBezTo>
                  <a:pt x="2448" y="78"/>
                  <a:pt x="2447" y="78"/>
                  <a:pt x="2446" y="78"/>
                </a:cubicBezTo>
                <a:cubicBezTo>
                  <a:pt x="2444" y="77"/>
                  <a:pt x="2443" y="75"/>
                  <a:pt x="2441" y="75"/>
                </a:cubicBezTo>
                <a:cubicBezTo>
                  <a:pt x="2439" y="74"/>
                  <a:pt x="2436" y="73"/>
                  <a:pt x="2434" y="72"/>
                </a:cubicBezTo>
                <a:cubicBezTo>
                  <a:pt x="2430" y="69"/>
                  <a:pt x="2424" y="66"/>
                  <a:pt x="2419" y="65"/>
                </a:cubicBezTo>
                <a:cubicBezTo>
                  <a:pt x="2416" y="64"/>
                  <a:pt x="2413" y="63"/>
                  <a:pt x="2410" y="63"/>
                </a:cubicBezTo>
                <a:cubicBezTo>
                  <a:pt x="2407" y="62"/>
                  <a:pt x="2405" y="61"/>
                  <a:pt x="2402" y="60"/>
                </a:cubicBezTo>
                <a:cubicBezTo>
                  <a:pt x="2401" y="60"/>
                  <a:pt x="2400" y="60"/>
                  <a:pt x="2399" y="59"/>
                </a:cubicBezTo>
                <a:cubicBezTo>
                  <a:pt x="2397" y="58"/>
                  <a:pt x="2394" y="58"/>
                  <a:pt x="2391" y="58"/>
                </a:cubicBezTo>
                <a:cubicBezTo>
                  <a:pt x="2389" y="58"/>
                  <a:pt x="2386" y="58"/>
                  <a:pt x="2383" y="58"/>
                </a:cubicBezTo>
                <a:cubicBezTo>
                  <a:pt x="2381" y="57"/>
                  <a:pt x="2379" y="56"/>
                  <a:pt x="2377" y="56"/>
                </a:cubicBezTo>
                <a:cubicBezTo>
                  <a:pt x="2374" y="55"/>
                  <a:pt x="2371" y="55"/>
                  <a:pt x="2369" y="55"/>
                </a:cubicBezTo>
                <a:cubicBezTo>
                  <a:pt x="2366" y="55"/>
                  <a:pt x="2364" y="55"/>
                  <a:pt x="2361" y="54"/>
                </a:cubicBezTo>
                <a:cubicBezTo>
                  <a:pt x="2357" y="54"/>
                  <a:pt x="2352" y="53"/>
                  <a:pt x="2347" y="53"/>
                </a:cubicBezTo>
                <a:cubicBezTo>
                  <a:pt x="2345" y="53"/>
                  <a:pt x="2343" y="52"/>
                  <a:pt x="2341" y="51"/>
                </a:cubicBezTo>
                <a:cubicBezTo>
                  <a:pt x="2339" y="50"/>
                  <a:pt x="2337" y="50"/>
                  <a:pt x="2334" y="50"/>
                </a:cubicBezTo>
                <a:cubicBezTo>
                  <a:pt x="2333" y="50"/>
                  <a:pt x="2332" y="50"/>
                  <a:pt x="2331" y="50"/>
                </a:cubicBezTo>
                <a:cubicBezTo>
                  <a:pt x="2330" y="50"/>
                  <a:pt x="2329" y="51"/>
                  <a:pt x="2328" y="52"/>
                </a:cubicBezTo>
                <a:cubicBezTo>
                  <a:pt x="2326" y="53"/>
                  <a:pt x="2325" y="54"/>
                  <a:pt x="2323" y="55"/>
                </a:cubicBezTo>
                <a:cubicBezTo>
                  <a:pt x="2319" y="57"/>
                  <a:pt x="2316" y="59"/>
                  <a:pt x="2312" y="60"/>
                </a:cubicBezTo>
                <a:cubicBezTo>
                  <a:pt x="2310" y="60"/>
                  <a:pt x="2307" y="59"/>
                  <a:pt x="2306" y="61"/>
                </a:cubicBezTo>
                <a:cubicBezTo>
                  <a:pt x="2306" y="61"/>
                  <a:pt x="2305" y="63"/>
                  <a:pt x="2306" y="64"/>
                </a:cubicBezTo>
                <a:cubicBezTo>
                  <a:pt x="2306" y="65"/>
                  <a:pt x="2307" y="65"/>
                  <a:pt x="2308" y="66"/>
                </a:cubicBezTo>
                <a:cubicBezTo>
                  <a:pt x="2310" y="68"/>
                  <a:pt x="2308" y="72"/>
                  <a:pt x="2311" y="73"/>
                </a:cubicBezTo>
                <a:cubicBezTo>
                  <a:pt x="2313" y="74"/>
                  <a:pt x="2315" y="75"/>
                  <a:pt x="2316" y="77"/>
                </a:cubicBezTo>
                <a:cubicBezTo>
                  <a:pt x="2317" y="79"/>
                  <a:pt x="2318" y="81"/>
                  <a:pt x="2318" y="84"/>
                </a:cubicBezTo>
                <a:cubicBezTo>
                  <a:pt x="2318" y="85"/>
                  <a:pt x="2318" y="86"/>
                  <a:pt x="2318" y="87"/>
                </a:cubicBezTo>
                <a:cubicBezTo>
                  <a:pt x="2318" y="88"/>
                  <a:pt x="2319" y="88"/>
                  <a:pt x="2320" y="89"/>
                </a:cubicBezTo>
                <a:cubicBezTo>
                  <a:pt x="2320" y="90"/>
                  <a:pt x="2320" y="91"/>
                  <a:pt x="2321" y="91"/>
                </a:cubicBezTo>
                <a:cubicBezTo>
                  <a:pt x="2323" y="91"/>
                  <a:pt x="2323" y="90"/>
                  <a:pt x="2324" y="89"/>
                </a:cubicBezTo>
                <a:cubicBezTo>
                  <a:pt x="2325" y="86"/>
                  <a:pt x="2327" y="88"/>
                  <a:pt x="2327" y="90"/>
                </a:cubicBezTo>
                <a:cubicBezTo>
                  <a:pt x="2327" y="92"/>
                  <a:pt x="2329" y="95"/>
                  <a:pt x="2328" y="97"/>
                </a:cubicBezTo>
                <a:cubicBezTo>
                  <a:pt x="2327" y="98"/>
                  <a:pt x="2326" y="99"/>
                  <a:pt x="2326" y="100"/>
                </a:cubicBezTo>
                <a:cubicBezTo>
                  <a:pt x="2325" y="100"/>
                  <a:pt x="2324" y="101"/>
                  <a:pt x="2323" y="102"/>
                </a:cubicBezTo>
                <a:cubicBezTo>
                  <a:pt x="2322" y="103"/>
                  <a:pt x="2321" y="104"/>
                  <a:pt x="2320" y="104"/>
                </a:cubicBezTo>
                <a:cubicBezTo>
                  <a:pt x="2319" y="105"/>
                  <a:pt x="2318" y="105"/>
                  <a:pt x="2317" y="105"/>
                </a:cubicBezTo>
                <a:cubicBezTo>
                  <a:pt x="2313" y="106"/>
                  <a:pt x="2310" y="107"/>
                  <a:pt x="2306" y="109"/>
                </a:cubicBezTo>
                <a:cubicBezTo>
                  <a:pt x="2304" y="110"/>
                  <a:pt x="2301" y="110"/>
                  <a:pt x="2299" y="112"/>
                </a:cubicBezTo>
                <a:cubicBezTo>
                  <a:pt x="2298" y="113"/>
                  <a:pt x="2297" y="116"/>
                  <a:pt x="2298" y="118"/>
                </a:cubicBezTo>
                <a:cubicBezTo>
                  <a:pt x="2298" y="120"/>
                  <a:pt x="2300" y="122"/>
                  <a:pt x="2299" y="124"/>
                </a:cubicBezTo>
                <a:cubicBezTo>
                  <a:pt x="2297" y="126"/>
                  <a:pt x="2296" y="128"/>
                  <a:pt x="2294" y="128"/>
                </a:cubicBezTo>
                <a:cubicBezTo>
                  <a:pt x="2291" y="129"/>
                  <a:pt x="2288" y="129"/>
                  <a:pt x="2285" y="129"/>
                </a:cubicBezTo>
                <a:cubicBezTo>
                  <a:pt x="2283" y="128"/>
                  <a:pt x="2281" y="127"/>
                  <a:pt x="2279" y="126"/>
                </a:cubicBezTo>
                <a:cubicBezTo>
                  <a:pt x="2277" y="125"/>
                  <a:pt x="2275" y="125"/>
                  <a:pt x="2274" y="124"/>
                </a:cubicBezTo>
                <a:cubicBezTo>
                  <a:pt x="2273" y="122"/>
                  <a:pt x="2275" y="120"/>
                  <a:pt x="2275" y="118"/>
                </a:cubicBezTo>
                <a:cubicBezTo>
                  <a:pt x="2274" y="116"/>
                  <a:pt x="2272" y="116"/>
                  <a:pt x="2274" y="113"/>
                </a:cubicBezTo>
                <a:cubicBezTo>
                  <a:pt x="2275" y="113"/>
                  <a:pt x="2275" y="113"/>
                  <a:pt x="2276" y="113"/>
                </a:cubicBezTo>
                <a:cubicBezTo>
                  <a:pt x="2276" y="112"/>
                  <a:pt x="2276" y="111"/>
                  <a:pt x="2277" y="111"/>
                </a:cubicBezTo>
                <a:cubicBezTo>
                  <a:pt x="2277" y="110"/>
                  <a:pt x="2279" y="110"/>
                  <a:pt x="2280" y="111"/>
                </a:cubicBezTo>
                <a:cubicBezTo>
                  <a:pt x="2281" y="111"/>
                  <a:pt x="2282" y="111"/>
                  <a:pt x="2283" y="110"/>
                </a:cubicBezTo>
                <a:cubicBezTo>
                  <a:pt x="2284" y="109"/>
                  <a:pt x="2283" y="108"/>
                  <a:pt x="2283" y="107"/>
                </a:cubicBezTo>
                <a:cubicBezTo>
                  <a:pt x="2283" y="105"/>
                  <a:pt x="2280" y="104"/>
                  <a:pt x="2278" y="103"/>
                </a:cubicBezTo>
                <a:cubicBezTo>
                  <a:pt x="2277" y="102"/>
                  <a:pt x="2276" y="101"/>
                  <a:pt x="2274" y="101"/>
                </a:cubicBezTo>
                <a:cubicBezTo>
                  <a:pt x="2273" y="100"/>
                  <a:pt x="2271" y="101"/>
                  <a:pt x="2271" y="100"/>
                </a:cubicBezTo>
                <a:cubicBezTo>
                  <a:pt x="2270" y="98"/>
                  <a:pt x="2272" y="97"/>
                  <a:pt x="2273" y="98"/>
                </a:cubicBezTo>
                <a:cubicBezTo>
                  <a:pt x="2274" y="98"/>
                  <a:pt x="2277" y="98"/>
                  <a:pt x="2276" y="96"/>
                </a:cubicBezTo>
                <a:cubicBezTo>
                  <a:pt x="2276" y="95"/>
                  <a:pt x="2273" y="95"/>
                  <a:pt x="2272" y="95"/>
                </a:cubicBezTo>
                <a:cubicBezTo>
                  <a:pt x="2269" y="96"/>
                  <a:pt x="2266" y="96"/>
                  <a:pt x="2263" y="97"/>
                </a:cubicBezTo>
                <a:cubicBezTo>
                  <a:pt x="2262" y="97"/>
                  <a:pt x="2262" y="98"/>
                  <a:pt x="2261" y="98"/>
                </a:cubicBezTo>
                <a:cubicBezTo>
                  <a:pt x="2258" y="100"/>
                  <a:pt x="2255" y="101"/>
                  <a:pt x="2253" y="104"/>
                </a:cubicBezTo>
                <a:cubicBezTo>
                  <a:pt x="2252" y="105"/>
                  <a:pt x="2249" y="107"/>
                  <a:pt x="2248" y="105"/>
                </a:cubicBezTo>
                <a:cubicBezTo>
                  <a:pt x="2248" y="104"/>
                  <a:pt x="2250" y="100"/>
                  <a:pt x="2248" y="100"/>
                </a:cubicBezTo>
                <a:cubicBezTo>
                  <a:pt x="2247" y="101"/>
                  <a:pt x="2246" y="102"/>
                  <a:pt x="2245" y="102"/>
                </a:cubicBezTo>
                <a:cubicBezTo>
                  <a:pt x="2244" y="102"/>
                  <a:pt x="2243" y="103"/>
                  <a:pt x="2242" y="103"/>
                </a:cubicBezTo>
                <a:cubicBezTo>
                  <a:pt x="2239" y="104"/>
                  <a:pt x="2237" y="106"/>
                  <a:pt x="2235" y="107"/>
                </a:cubicBezTo>
                <a:cubicBezTo>
                  <a:pt x="2233" y="108"/>
                  <a:pt x="2232" y="108"/>
                  <a:pt x="2230" y="109"/>
                </a:cubicBezTo>
                <a:cubicBezTo>
                  <a:pt x="2227" y="110"/>
                  <a:pt x="2226" y="112"/>
                  <a:pt x="2224" y="114"/>
                </a:cubicBezTo>
                <a:cubicBezTo>
                  <a:pt x="2222" y="116"/>
                  <a:pt x="2221" y="117"/>
                  <a:pt x="2219" y="117"/>
                </a:cubicBezTo>
                <a:cubicBezTo>
                  <a:pt x="2214" y="118"/>
                  <a:pt x="2210" y="115"/>
                  <a:pt x="2206" y="114"/>
                </a:cubicBezTo>
                <a:cubicBezTo>
                  <a:pt x="2203" y="114"/>
                  <a:pt x="2201" y="115"/>
                  <a:pt x="2199" y="115"/>
                </a:cubicBezTo>
                <a:cubicBezTo>
                  <a:pt x="2196" y="115"/>
                  <a:pt x="2194" y="115"/>
                  <a:pt x="2192" y="115"/>
                </a:cubicBezTo>
                <a:cubicBezTo>
                  <a:pt x="2189" y="115"/>
                  <a:pt x="2188" y="114"/>
                  <a:pt x="2186" y="113"/>
                </a:cubicBezTo>
                <a:cubicBezTo>
                  <a:pt x="2184" y="113"/>
                  <a:pt x="2181" y="113"/>
                  <a:pt x="2179" y="114"/>
                </a:cubicBezTo>
                <a:cubicBezTo>
                  <a:pt x="2175" y="114"/>
                  <a:pt x="2172" y="116"/>
                  <a:pt x="2169" y="119"/>
                </a:cubicBezTo>
                <a:cubicBezTo>
                  <a:pt x="2167" y="121"/>
                  <a:pt x="2166" y="122"/>
                  <a:pt x="2164" y="123"/>
                </a:cubicBezTo>
                <a:cubicBezTo>
                  <a:pt x="2162" y="123"/>
                  <a:pt x="2161" y="125"/>
                  <a:pt x="2159" y="126"/>
                </a:cubicBezTo>
                <a:cubicBezTo>
                  <a:pt x="2157" y="127"/>
                  <a:pt x="2155" y="128"/>
                  <a:pt x="2153" y="129"/>
                </a:cubicBezTo>
                <a:cubicBezTo>
                  <a:pt x="2152" y="130"/>
                  <a:pt x="2151" y="131"/>
                  <a:pt x="2150" y="132"/>
                </a:cubicBezTo>
                <a:cubicBezTo>
                  <a:pt x="2149" y="134"/>
                  <a:pt x="2147" y="139"/>
                  <a:pt x="2144" y="136"/>
                </a:cubicBezTo>
                <a:cubicBezTo>
                  <a:pt x="2144" y="135"/>
                  <a:pt x="2143" y="134"/>
                  <a:pt x="2142" y="134"/>
                </a:cubicBezTo>
                <a:cubicBezTo>
                  <a:pt x="2141" y="133"/>
                  <a:pt x="2139" y="131"/>
                  <a:pt x="2137" y="131"/>
                </a:cubicBezTo>
                <a:cubicBezTo>
                  <a:pt x="2135" y="131"/>
                  <a:pt x="2134" y="133"/>
                  <a:pt x="2132" y="134"/>
                </a:cubicBezTo>
                <a:cubicBezTo>
                  <a:pt x="2131" y="135"/>
                  <a:pt x="2130" y="136"/>
                  <a:pt x="2129" y="135"/>
                </a:cubicBezTo>
                <a:cubicBezTo>
                  <a:pt x="2128" y="134"/>
                  <a:pt x="2129" y="132"/>
                  <a:pt x="2129" y="132"/>
                </a:cubicBezTo>
                <a:cubicBezTo>
                  <a:pt x="2128" y="131"/>
                  <a:pt x="2125" y="132"/>
                  <a:pt x="2124" y="133"/>
                </a:cubicBezTo>
                <a:cubicBezTo>
                  <a:pt x="2124" y="133"/>
                  <a:pt x="2123" y="134"/>
                  <a:pt x="2123" y="135"/>
                </a:cubicBezTo>
                <a:cubicBezTo>
                  <a:pt x="2121" y="136"/>
                  <a:pt x="2118" y="135"/>
                  <a:pt x="2116" y="134"/>
                </a:cubicBezTo>
                <a:cubicBezTo>
                  <a:pt x="2115" y="133"/>
                  <a:pt x="2113" y="133"/>
                  <a:pt x="2111" y="132"/>
                </a:cubicBezTo>
                <a:cubicBezTo>
                  <a:pt x="2110" y="131"/>
                  <a:pt x="2109" y="131"/>
                  <a:pt x="2108" y="131"/>
                </a:cubicBezTo>
                <a:cubicBezTo>
                  <a:pt x="2108" y="130"/>
                  <a:pt x="2106" y="130"/>
                  <a:pt x="2105" y="130"/>
                </a:cubicBezTo>
                <a:cubicBezTo>
                  <a:pt x="2105" y="128"/>
                  <a:pt x="2110" y="129"/>
                  <a:pt x="2111" y="129"/>
                </a:cubicBezTo>
                <a:cubicBezTo>
                  <a:pt x="2112" y="128"/>
                  <a:pt x="2112" y="128"/>
                  <a:pt x="2113" y="127"/>
                </a:cubicBezTo>
                <a:cubicBezTo>
                  <a:pt x="2114" y="126"/>
                  <a:pt x="2115" y="126"/>
                  <a:pt x="2116" y="126"/>
                </a:cubicBezTo>
                <a:cubicBezTo>
                  <a:pt x="2118" y="126"/>
                  <a:pt x="2121" y="126"/>
                  <a:pt x="2121" y="124"/>
                </a:cubicBezTo>
                <a:cubicBezTo>
                  <a:pt x="2121" y="122"/>
                  <a:pt x="2119" y="119"/>
                  <a:pt x="2118" y="118"/>
                </a:cubicBezTo>
                <a:cubicBezTo>
                  <a:pt x="2117" y="117"/>
                  <a:pt x="2114" y="115"/>
                  <a:pt x="2115" y="113"/>
                </a:cubicBezTo>
                <a:cubicBezTo>
                  <a:pt x="2116" y="111"/>
                  <a:pt x="2118" y="111"/>
                  <a:pt x="2118" y="109"/>
                </a:cubicBezTo>
                <a:cubicBezTo>
                  <a:pt x="2119" y="107"/>
                  <a:pt x="2119" y="106"/>
                  <a:pt x="2120" y="105"/>
                </a:cubicBezTo>
                <a:cubicBezTo>
                  <a:pt x="2121" y="104"/>
                  <a:pt x="2123" y="105"/>
                  <a:pt x="2123" y="103"/>
                </a:cubicBezTo>
                <a:cubicBezTo>
                  <a:pt x="2123" y="101"/>
                  <a:pt x="2119" y="101"/>
                  <a:pt x="2117" y="101"/>
                </a:cubicBezTo>
                <a:cubicBezTo>
                  <a:pt x="2117" y="101"/>
                  <a:pt x="2115" y="101"/>
                  <a:pt x="2114" y="101"/>
                </a:cubicBezTo>
                <a:cubicBezTo>
                  <a:pt x="2113" y="100"/>
                  <a:pt x="2115" y="99"/>
                  <a:pt x="2115" y="98"/>
                </a:cubicBezTo>
                <a:cubicBezTo>
                  <a:pt x="2114" y="98"/>
                  <a:pt x="2113" y="98"/>
                  <a:pt x="2112" y="99"/>
                </a:cubicBezTo>
                <a:cubicBezTo>
                  <a:pt x="2111" y="99"/>
                  <a:pt x="2109" y="100"/>
                  <a:pt x="2108" y="100"/>
                </a:cubicBezTo>
                <a:cubicBezTo>
                  <a:pt x="2106" y="100"/>
                  <a:pt x="2103" y="100"/>
                  <a:pt x="2101" y="101"/>
                </a:cubicBezTo>
                <a:cubicBezTo>
                  <a:pt x="2098" y="102"/>
                  <a:pt x="2096" y="104"/>
                  <a:pt x="2094" y="105"/>
                </a:cubicBezTo>
                <a:cubicBezTo>
                  <a:pt x="2091" y="106"/>
                  <a:pt x="2088" y="106"/>
                  <a:pt x="2085" y="107"/>
                </a:cubicBezTo>
                <a:cubicBezTo>
                  <a:pt x="2083" y="108"/>
                  <a:pt x="2081" y="110"/>
                  <a:pt x="2078" y="112"/>
                </a:cubicBezTo>
                <a:cubicBezTo>
                  <a:pt x="2076" y="113"/>
                  <a:pt x="2072" y="113"/>
                  <a:pt x="2072" y="116"/>
                </a:cubicBezTo>
                <a:cubicBezTo>
                  <a:pt x="2073" y="116"/>
                  <a:pt x="2074" y="116"/>
                  <a:pt x="2075" y="117"/>
                </a:cubicBezTo>
                <a:cubicBezTo>
                  <a:pt x="2076" y="118"/>
                  <a:pt x="2076" y="118"/>
                  <a:pt x="2077" y="118"/>
                </a:cubicBezTo>
                <a:cubicBezTo>
                  <a:pt x="2080" y="119"/>
                  <a:pt x="2081" y="119"/>
                  <a:pt x="2082" y="121"/>
                </a:cubicBezTo>
                <a:cubicBezTo>
                  <a:pt x="2082" y="122"/>
                  <a:pt x="2084" y="123"/>
                  <a:pt x="2084" y="124"/>
                </a:cubicBezTo>
                <a:cubicBezTo>
                  <a:pt x="2084" y="125"/>
                  <a:pt x="2082" y="125"/>
                  <a:pt x="2081" y="125"/>
                </a:cubicBezTo>
                <a:cubicBezTo>
                  <a:pt x="2079" y="126"/>
                  <a:pt x="2077" y="128"/>
                  <a:pt x="2075" y="130"/>
                </a:cubicBezTo>
                <a:cubicBezTo>
                  <a:pt x="2072" y="131"/>
                  <a:pt x="2071" y="129"/>
                  <a:pt x="2072" y="127"/>
                </a:cubicBezTo>
                <a:cubicBezTo>
                  <a:pt x="2072" y="125"/>
                  <a:pt x="2072" y="125"/>
                  <a:pt x="2072" y="123"/>
                </a:cubicBezTo>
                <a:cubicBezTo>
                  <a:pt x="2073" y="123"/>
                  <a:pt x="2074" y="122"/>
                  <a:pt x="2074" y="121"/>
                </a:cubicBezTo>
                <a:cubicBezTo>
                  <a:pt x="2073" y="119"/>
                  <a:pt x="2069" y="122"/>
                  <a:pt x="2068" y="119"/>
                </a:cubicBezTo>
                <a:cubicBezTo>
                  <a:pt x="2068" y="118"/>
                  <a:pt x="2069" y="118"/>
                  <a:pt x="2070" y="117"/>
                </a:cubicBezTo>
                <a:cubicBezTo>
                  <a:pt x="2071" y="116"/>
                  <a:pt x="2069" y="116"/>
                  <a:pt x="2068" y="117"/>
                </a:cubicBezTo>
                <a:cubicBezTo>
                  <a:pt x="2067" y="117"/>
                  <a:pt x="2067" y="118"/>
                  <a:pt x="2066" y="118"/>
                </a:cubicBezTo>
                <a:cubicBezTo>
                  <a:pt x="2064" y="118"/>
                  <a:pt x="2063" y="118"/>
                  <a:pt x="2062" y="118"/>
                </a:cubicBezTo>
                <a:cubicBezTo>
                  <a:pt x="2060" y="118"/>
                  <a:pt x="2058" y="119"/>
                  <a:pt x="2056" y="119"/>
                </a:cubicBezTo>
                <a:cubicBezTo>
                  <a:pt x="2054" y="120"/>
                  <a:pt x="2052" y="120"/>
                  <a:pt x="2051" y="121"/>
                </a:cubicBezTo>
                <a:cubicBezTo>
                  <a:pt x="2050" y="122"/>
                  <a:pt x="2050" y="124"/>
                  <a:pt x="2049" y="125"/>
                </a:cubicBezTo>
                <a:cubicBezTo>
                  <a:pt x="2048" y="126"/>
                  <a:pt x="2047" y="126"/>
                  <a:pt x="2046" y="126"/>
                </a:cubicBezTo>
                <a:cubicBezTo>
                  <a:pt x="2043" y="126"/>
                  <a:pt x="2041" y="127"/>
                  <a:pt x="2038" y="128"/>
                </a:cubicBezTo>
                <a:cubicBezTo>
                  <a:pt x="2036" y="128"/>
                  <a:pt x="2033" y="128"/>
                  <a:pt x="2031" y="129"/>
                </a:cubicBezTo>
                <a:cubicBezTo>
                  <a:pt x="2028" y="129"/>
                  <a:pt x="2027" y="129"/>
                  <a:pt x="2024" y="130"/>
                </a:cubicBezTo>
                <a:cubicBezTo>
                  <a:pt x="2023" y="131"/>
                  <a:pt x="2021" y="131"/>
                  <a:pt x="2020" y="132"/>
                </a:cubicBezTo>
                <a:cubicBezTo>
                  <a:pt x="2018" y="133"/>
                  <a:pt x="2017" y="135"/>
                  <a:pt x="2015" y="136"/>
                </a:cubicBezTo>
                <a:cubicBezTo>
                  <a:pt x="2014" y="137"/>
                  <a:pt x="2013" y="137"/>
                  <a:pt x="2011" y="138"/>
                </a:cubicBezTo>
                <a:cubicBezTo>
                  <a:pt x="2009" y="139"/>
                  <a:pt x="2008" y="140"/>
                  <a:pt x="2006" y="142"/>
                </a:cubicBezTo>
                <a:cubicBezTo>
                  <a:pt x="2002" y="145"/>
                  <a:pt x="1997" y="146"/>
                  <a:pt x="1992" y="147"/>
                </a:cubicBezTo>
                <a:cubicBezTo>
                  <a:pt x="1988" y="148"/>
                  <a:pt x="1985" y="152"/>
                  <a:pt x="1980" y="153"/>
                </a:cubicBezTo>
                <a:cubicBezTo>
                  <a:pt x="1978" y="153"/>
                  <a:pt x="1976" y="154"/>
                  <a:pt x="1974" y="154"/>
                </a:cubicBezTo>
                <a:cubicBezTo>
                  <a:pt x="1972" y="154"/>
                  <a:pt x="1969" y="153"/>
                  <a:pt x="1969" y="155"/>
                </a:cubicBezTo>
                <a:cubicBezTo>
                  <a:pt x="1968" y="156"/>
                  <a:pt x="1969" y="157"/>
                  <a:pt x="1969" y="158"/>
                </a:cubicBezTo>
                <a:cubicBezTo>
                  <a:pt x="1969" y="159"/>
                  <a:pt x="1969" y="160"/>
                  <a:pt x="1970" y="161"/>
                </a:cubicBezTo>
                <a:cubicBezTo>
                  <a:pt x="1971" y="162"/>
                  <a:pt x="1974" y="161"/>
                  <a:pt x="1975" y="163"/>
                </a:cubicBezTo>
                <a:cubicBezTo>
                  <a:pt x="1975" y="166"/>
                  <a:pt x="1971" y="166"/>
                  <a:pt x="1970" y="165"/>
                </a:cubicBezTo>
                <a:cubicBezTo>
                  <a:pt x="1969" y="165"/>
                  <a:pt x="1968" y="164"/>
                  <a:pt x="1967" y="164"/>
                </a:cubicBezTo>
                <a:cubicBezTo>
                  <a:pt x="1966" y="163"/>
                  <a:pt x="1965" y="164"/>
                  <a:pt x="1964" y="164"/>
                </a:cubicBezTo>
                <a:cubicBezTo>
                  <a:pt x="1961" y="164"/>
                  <a:pt x="1960" y="164"/>
                  <a:pt x="1958" y="163"/>
                </a:cubicBezTo>
                <a:cubicBezTo>
                  <a:pt x="1956" y="162"/>
                  <a:pt x="1954" y="163"/>
                  <a:pt x="1952" y="163"/>
                </a:cubicBezTo>
                <a:cubicBezTo>
                  <a:pt x="1950" y="164"/>
                  <a:pt x="1949" y="166"/>
                  <a:pt x="1947" y="166"/>
                </a:cubicBezTo>
                <a:cubicBezTo>
                  <a:pt x="1945" y="167"/>
                  <a:pt x="1944" y="167"/>
                  <a:pt x="1942" y="167"/>
                </a:cubicBezTo>
                <a:cubicBezTo>
                  <a:pt x="1941" y="167"/>
                  <a:pt x="1940" y="166"/>
                  <a:pt x="1939" y="167"/>
                </a:cubicBezTo>
                <a:cubicBezTo>
                  <a:pt x="1938" y="168"/>
                  <a:pt x="1940" y="168"/>
                  <a:pt x="1940" y="169"/>
                </a:cubicBezTo>
                <a:cubicBezTo>
                  <a:pt x="1941" y="170"/>
                  <a:pt x="1941" y="171"/>
                  <a:pt x="1941" y="172"/>
                </a:cubicBezTo>
                <a:cubicBezTo>
                  <a:pt x="1942" y="173"/>
                  <a:pt x="1942" y="173"/>
                  <a:pt x="1942" y="175"/>
                </a:cubicBezTo>
                <a:cubicBezTo>
                  <a:pt x="1942" y="176"/>
                  <a:pt x="1942" y="177"/>
                  <a:pt x="1941" y="178"/>
                </a:cubicBezTo>
                <a:cubicBezTo>
                  <a:pt x="1940" y="179"/>
                  <a:pt x="1939" y="179"/>
                  <a:pt x="1939" y="180"/>
                </a:cubicBezTo>
                <a:cubicBezTo>
                  <a:pt x="1937" y="181"/>
                  <a:pt x="1938" y="184"/>
                  <a:pt x="1937" y="186"/>
                </a:cubicBezTo>
                <a:cubicBezTo>
                  <a:pt x="1936" y="187"/>
                  <a:pt x="1936" y="188"/>
                  <a:pt x="1936" y="190"/>
                </a:cubicBezTo>
                <a:cubicBezTo>
                  <a:pt x="1937" y="192"/>
                  <a:pt x="1937" y="194"/>
                  <a:pt x="1937" y="195"/>
                </a:cubicBezTo>
                <a:cubicBezTo>
                  <a:pt x="1936" y="197"/>
                  <a:pt x="1935" y="198"/>
                  <a:pt x="1934" y="199"/>
                </a:cubicBezTo>
                <a:cubicBezTo>
                  <a:pt x="1933" y="199"/>
                  <a:pt x="1932" y="200"/>
                  <a:pt x="1932" y="201"/>
                </a:cubicBezTo>
                <a:cubicBezTo>
                  <a:pt x="1931" y="201"/>
                  <a:pt x="1932" y="202"/>
                  <a:pt x="1931" y="203"/>
                </a:cubicBezTo>
                <a:cubicBezTo>
                  <a:pt x="1930" y="204"/>
                  <a:pt x="1928" y="204"/>
                  <a:pt x="1927" y="204"/>
                </a:cubicBezTo>
                <a:cubicBezTo>
                  <a:pt x="1924" y="204"/>
                  <a:pt x="1921" y="204"/>
                  <a:pt x="1918" y="204"/>
                </a:cubicBezTo>
                <a:cubicBezTo>
                  <a:pt x="1916" y="204"/>
                  <a:pt x="1913" y="204"/>
                  <a:pt x="1911" y="204"/>
                </a:cubicBezTo>
                <a:cubicBezTo>
                  <a:pt x="1909" y="205"/>
                  <a:pt x="1906" y="206"/>
                  <a:pt x="1904" y="206"/>
                </a:cubicBezTo>
                <a:cubicBezTo>
                  <a:pt x="1903" y="206"/>
                  <a:pt x="1903" y="205"/>
                  <a:pt x="1902" y="205"/>
                </a:cubicBezTo>
                <a:cubicBezTo>
                  <a:pt x="1901" y="204"/>
                  <a:pt x="1900" y="204"/>
                  <a:pt x="1899" y="204"/>
                </a:cubicBezTo>
                <a:cubicBezTo>
                  <a:pt x="1897" y="204"/>
                  <a:pt x="1895" y="205"/>
                  <a:pt x="1892" y="205"/>
                </a:cubicBezTo>
                <a:cubicBezTo>
                  <a:pt x="1891" y="206"/>
                  <a:pt x="1889" y="207"/>
                  <a:pt x="1887" y="206"/>
                </a:cubicBezTo>
                <a:cubicBezTo>
                  <a:pt x="1885" y="206"/>
                  <a:pt x="1882" y="204"/>
                  <a:pt x="1880" y="203"/>
                </a:cubicBezTo>
                <a:cubicBezTo>
                  <a:pt x="1877" y="199"/>
                  <a:pt x="1875" y="195"/>
                  <a:pt x="1872" y="191"/>
                </a:cubicBezTo>
                <a:cubicBezTo>
                  <a:pt x="1869" y="188"/>
                  <a:pt x="1864" y="185"/>
                  <a:pt x="1860" y="183"/>
                </a:cubicBezTo>
                <a:cubicBezTo>
                  <a:pt x="1857" y="182"/>
                  <a:pt x="1851" y="178"/>
                  <a:pt x="1855" y="174"/>
                </a:cubicBezTo>
                <a:cubicBezTo>
                  <a:pt x="1856" y="172"/>
                  <a:pt x="1857" y="170"/>
                  <a:pt x="1859" y="169"/>
                </a:cubicBezTo>
                <a:cubicBezTo>
                  <a:pt x="1861" y="168"/>
                  <a:pt x="1863" y="168"/>
                  <a:pt x="1865" y="167"/>
                </a:cubicBezTo>
                <a:cubicBezTo>
                  <a:pt x="1867" y="167"/>
                  <a:pt x="1867" y="164"/>
                  <a:pt x="1867" y="162"/>
                </a:cubicBezTo>
                <a:cubicBezTo>
                  <a:pt x="1867" y="160"/>
                  <a:pt x="1869" y="159"/>
                  <a:pt x="1871" y="159"/>
                </a:cubicBezTo>
                <a:cubicBezTo>
                  <a:pt x="1874" y="159"/>
                  <a:pt x="1876" y="159"/>
                  <a:pt x="1878" y="159"/>
                </a:cubicBezTo>
                <a:cubicBezTo>
                  <a:pt x="1880" y="159"/>
                  <a:pt x="1882" y="158"/>
                  <a:pt x="1885" y="158"/>
                </a:cubicBezTo>
                <a:cubicBezTo>
                  <a:pt x="1887" y="158"/>
                  <a:pt x="1889" y="158"/>
                  <a:pt x="1891" y="157"/>
                </a:cubicBezTo>
                <a:cubicBezTo>
                  <a:pt x="1893" y="157"/>
                  <a:pt x="1895" y="156"/>
                  <a:pt x="1897" y="156"/>
                </a:cubicBezTo>
                <a:cubicBezTo>
                  <a:pt x="1900" y="156"/>
                  <a:pt x="1908" y="159"/>
                  <a:pt x="1908" y="154"/>
                </a:cubicBezTo>
                <a:cubicBezTo>
                  <a:pt x="1908" y="151"/>
                  <a:pt x="1905" y="149"/>
                  <a:pt x="1903" y="146"/>
                </a:cubicBezTo>
                <a:cubicBezTo>
                  <a:pt x="1902" y="145"/>
                  <a:pt x="1901" y="144"/>
                  <a:pt x="1901" y="142"/>
                </a:cubicBezTo>
                <a:cubicBezTo>
                  <a:pt x="1900" y="140"/>
                  <a:pt x="1899" y="137"/>
                  <a:pt x="1897" y="136"/>
                </a:cubicBezTo>
                <a:cubicBezTo>
                  <a:pt x="1897" y="136"/>
                  <a:pt x="1896" y="135"/>
                  <a:pt x="1895" y="135"/>
                </a:cubicBezTo>
                <a:cubicBezTo>
                  <a:pt x="1892" y="133"/>
                  <a:pt x="1889" y="132"/>
                  <a:pt x="1887" y="129"/>
                </a:cubicBezTo>
                <a:cubicBezTo>
                  <a:pt x="1886" y="128"/>
                  <a:pt x="1886" y="127"/>
                  <a:pt x="1885" y="127"/>
                </a:cubicBezTo>
                <a:cubicBezTo>
                  <a:pt x="1885" y="126"/>
                  <a:pt x="1883" y="126"/>
                  <a:pt x="1884" y="125"/>
                </a:cubicBezTo>
                <a:cubicBezTo>
                  <a:pt x="1884" y="124"/>
                  <a:pt x="1888" y="123"/>
                  <a:pt x="1885" y="123"/>
                </a:cubicBezTo>
                <a:cubicBezTo>
                  <a:pt x="1883" y="122"/>
                  <a:pt x="1882" y="123"/>
                  <a:pt x="1881" y="123"/>
                </a:cubicBezTo>
                <a:cubicBezTo>
                  <a:pt x="1880" y="123"/>
                  <a:pt x="1879" y="122"/>
                  <a:pt x="1878" y="122"/>
                </a:cubicBezTo>
                <a:cubicBezTo>
                  <a:pt x="1876" y="122"/>
                  <a:pt x="1873" y="122"/>
                  <a:pt x="1871" y="121"/>
                </a:cubicBezTo>
                <a:cubicBezTo>
                  <a:pt x="1870" y="121"/>
                  <a:pt x="1870" y="120"/>
                  <a:pt x="1869" y="120"/>
                </a:cubicBezTo>
                <a:cubicBezTo>
                  <a:pt x="1866" y="120"/>
                  <a:pt x="1863" y="120"/>
                  <a:pt x="1861" y="120"/>
                </a:cubicBezTo>
                <a:cubicBezTo>
                  <a:pt x="1855" y="119"/>
                  <a:pt x="1850" y="118"/>
                  <a:pt x="1844" y="118"/>
                </a:cubicBezTo>
                <a:cubicBezTo>
                  <a:pt x="1842" y="117"/>
                  <a:pt x="1840" y="117"/>
                  <a:pt x="1838" y="117"/>
                </a:cubicBezTo>
                <a:cubicBezTo>
                  <a:pt x="1836" y="117"/>
                  <a:pt x="1833" y="116"/>
                  <a:pt x="1831" y="115"/>
                </a:cubicBezTo>
                <a:cubicBezTo>
                  <a:pt x="1827" y="115"/>
                  <a:pt x="1822" y="114"/>
                  <a:pt x="1818" y="114"/>
                </a:cubicBezTo>
                <a:cubicBezTo>
                  <a:pt x="1814" y="113"/>
                  <a:pt x="1809" y="114"/>
                  <a:pt x="1806" y="112"/>
                </a:cubicBezTo>
                <a:cubicBezTo>
                  <a:pt x="1805" y="112"/>
                  <a:pt x="1804" y="110"/>
                  <a:pt x="1803" y="112"/>
                </a:cubicBezTo>
                <a:cubicBezTo>
                  <a:pt x="1803" y="113"/>
                  <a:pt x="1804" y="113"/>
                  <a:pt x="1805" y="113"/>
                </a:cubicBezTo>
                <a:cubicBezTo>
                  <a:pt x="1807" y="114"/>
                  <a:pt x="1807" y="115"/>
                  <a:pt x="1809" y="117"/>
                </a:cubicBezTo>
                <a:cubicBezTo>
                  <a:pt x="1811" y="119"/>
                  <a:pt x="1815" y="122"/>
                  <a:pt x="1818" y="123"/>
                </a:cubicBezTo>
                <a:cubicBezTo>
                  <a:pt x="1820" y="124"/>
                  <a:pt x="1823" y="124"/>
                  <a:pt x="1825" y="125"/>
                </a:cubicBezTo>
                <a:cubicBezTo>
                  <a:pt x="1827" y="126"/>
                  <a:pt x="1828" y="128"/>
                  <a:pt x="1829" y="130"/>
                </a:cubicBezTo>
                <a:cubicBezTo>
                  <a:pt x="1831" y="131"/>
                  <a:pt x="1833" y="133"/>
                  <a:pt x="1834" y="135"/>
                </a:cubicBezTo>
                <a:cubicBezTo>
                  <a:pt x="1835" y="136"/>
                  <a:pt x="1835" y="137"/>
                  <a:pt x="1835" y="138"/>
                </a:cubicBezTo>
                <a:cubicBezTo>
                  <a:pt x="1835" y="139"/>
                  <a:pt x="1836" y="140"/>
                  <a:pt x="1836" y="141"/>
                </a:cubicBezTo>
                <a:cubicBezTo>
                  <a:pt x="1837" y="144"/>
                  <a:pt x="1836" y="145"/>
                  <a:pt x="1833" y="145"/>
                </a:cubicBezTo>
                <a:cubicBezTo>
                  <a:pt x="1832" y="145"/>
                  <a:pt x="1829" y="146"/>
                  <a:pt x="1830" y="149"/>
                </a:cubicBezTo>
                <a:cubicBezTo>
                  <a:pt x="1831" y="149"/>
                  <a:pt x="1832" y="149"/>
                  <a:pt x="1832" y="151"/>
                </a:cubicBezTo>
                <a:cubicBezTo>
                  <a:pt x="1832" y="152"/>
                  <a:pt x="1831" y="152"/>
                  <a:pt x="1830" y="153"/>
                </a:cubicBezTo>
                <a:cubicBezTo>
                  <a:pt x="1828" y="154"/>
                  <a:pt x="1827" y="156"/>
                  <a:pt x="1827" y="158"/>
                </a:cubicBezTo>
                <a:cubicBezTo>
                  <a:pt x="1827" y="159"/>
                  <a:pt x="1828" y="160"/>
                  <a:pt x="1827" y="161"/>
                </a:cubicBezTo>
                <a:cubicBezTo>
                  <a:pt x="1827" y="163"/>
                  <a:pt x="1826" y="165"/>
                  <a:pt x="1824" y="167"/>
                </a:cubicBezTo>
                <a:cubicBezTo>
                  <a:pt x="1823" y="169"/>
                  <a:pt x="1822" y="171"/>
                  <a:pt x="1821" y="173"/>
                </a:cubicBezTo>
                <a:cubicBezTo>
                  <a:pt x="1820" y="175"/>
                  <a:pt x="1819" y="177"/>
                  <a:pt x="1819" y="179"/>
                </a:cubicBezTo>
                <a:cubicBezTo>
                  <a:pt x="1818" y="185"/>
                  <a:pt x="1822" y="186"/>
                  <a:pt x="1826" y="187"/>
                </a:cubicBezTo>
                <a:cubicBezTo>
                  <a:pt x="1828" y="188"/>
                  <a:pt x="1830" y="189"/>
                  <a:pt x="1831" y="191"/>
                </a:cubicBezTo>
                <a:cubicBezTo>
                  <a:pt x="1833" y="193"/>
                  <a:pt x="1834" y="192"/>
                  <a:pt x="1836" y="193"/>
                </a:cubicBezTo>
                <a:cubicBezTo>
                  <a:pt x="1838" y="194"/>
                  <a:pt x="1840" y="197"/>
                  <a:pt x="1840" y="199"/>
                </a:cubicBezTo>
                <a:cubicBezTo>
                  <a:pt x="1841" y="201"/>
                  <a:pt x="1840" y="202"/>
                  <a:pt x="1840" y="203"/>
                </a:cubicBezTo>
                <a:cubicBezTo>
                  <a:pt x="1840" y="205"/>
                  <a:pt x="1841" y="206"/>
                  <a:pt x="1841" y="207"/>
                </a:cubicBezTo>
                <a:cubicBezTo>
                  <a:pt x="1842" y="210"/>
                  <a:pt x="1841" y="212"/>
                  <a:pt x="1840" y="214"/>
                </a:cubicBezTo>
                <a:cubicBezTo>
                  <a:pt x="1839" y="221"/>
                  <a:pt x="1831" y="225"/>
                  <a:pt x="1829" y="231"/>
                </a:cubicBezTo>
                <a:cubicBezTo>
                  <a:pt x="1829" y="233"/>
                  <a:pt x="1828" y="236"/>
                  <a:pt x="1828" y="238"/>
                </a:cubicBezTo>
                <a:cubicBezTo>
                  <a:pt x="1828" y="240"/>
                  <a:pt x="1829" y="241"/>
                  <a:pt x="1830" y="244"/>
                </a:cubicBezTo>
                <a:cubicBezTo>
                  <a:pt x="1830" y="246"/>
                  <a:pt x="1830" y="248"/>
                  <a:pt x="1830" y="250"/>
                </a:cubicBezTo>
                <a:cubicBezTo>
                  <a:pt x="1831" y="251"/>
                  <a:pt x="1831" y="251"/>
                  <a:pt x="1831" y="252"/>
                </a:cubicBezTo>
                <a:cubicBezTo>
                  <a:pt x="1831" y="252"/>
                  <a:pt x="1830" y="251"/>
                  <a:pt x="1829" y="250"/>
                </a:cubicBezTo>
                <a:cubicBezTo>
                  <a:pt x="1829" y="250"/>
                  <a:pt x="1828" y="249"/>
                  <a:pt x="1828" y="248"/>
                </a:cubicBezTo>
                <a:cubicBezTo>
                  <a:pt x="1828" y="247"/>
                  <a:pt x="1829" y="246"/>
                  <a:pt x="1828" y="245"/>
                </a:cubicBezTo>
                <a:cubicBezTo>
                  <a:pt x="1828" y="245"/>
                  <a:pt x="1827" y="244"/>
                  <a:pt x="1827" y="243"/>
                </a:cubicBezTo>
                <a:cubicBezTo>
                  <a:pt x="1826" y="242"/>
                  <a:pt x="1826" y="241"/>
                  <a:pt x="1826" y="241"/>
                </a:cubicBezTo>
                <a:cubicBezTo>
                  <a:pt x="1825" y="240"/>
                  <a:pt x="1824" y="239"/>
                  <a:pt x="1823" y="239"/>
                </a:cubicBezTo>
                <a:cubicBezTo>
                  <a:pt x="1823" y="238"/>
                  <a:pt x="1822" y="237"/>
                  <a:pt x="1821" y="237"/>
                </a:cubicBezTo>
                <a:cubicBezTo>
                  <a:pt x="1820" y="237"/>
                  <a:pt x="1819" y="238"/>
                  <a:pt x="1818" y="239"/>
                </a:cubicBezTo>
                <a:cubicBezTo>
                  <a:pt x="1817" y="239"/>
                  <a:pt x="1816" y="239"/>
                  <a:pt x="1815" y="239"/>
                </a:cubicBezTo>
                <a:cubicBezTo>
                  <a:pt x="1815" y="240"/>
                  <a:pt x="1814" y="241"/>
                  <a:pt x="1813" y="241"/>
                </a:cubicBezTo>
                <a:cubicBezTo>
                  <a:pt x="1813" y="242"/>
                  <a:pt x="1812" y="242"/>
                  <a:pt x="1811" y="243"/>
                </a:cubicBezTo>
                <a:cubicBezTo>
                  <a:pt x="1810" y="244"/>
                  <a:pt x="1811" y="244"/>
                  <a:pt x="1812" y="245"/>
                </a:cubicBezTo>
                <a:cubicBezTo>
                  <a:pt x="1812" y="246"/>
                  <a:pt x="1812" y="248"/>
                  <a:pt x="1811" y="247"/>
                </a:cubicBezTo>
                <a:cubicBezTo>
                  <a:pt x="1811" y="247"/>
                  <a:pt x="1811" y="246"/>
                  <a:pt x="1811" y="246"/>
                </a:cubicBezTo>
                <a:cubicBezTo>
                  <a:pt x="1810" y="246"/>
                  <a:pt x="1810" y="246"/>
                  <a:pt x="1809" y="246"/>
                </a:cubicBezTo>
                <a:cubicBezTo>
                  <a:pt x="1808" y="245"/>
                  <a:pt x="1807" y="245"/>
                  <a:pt x="1807" y="244"/>
                </a:cubicBezTo>
                <a:cubicBezTo>
                  <a:pt x="1807" y="244"/>
                  <a:pt x="1806" y="243"/>
                  <a:pt x="1807" y="243"/>
                </a:cubicBezTo>
                <a:cubicBezTo>
                  <a:pt x="1807" y="242"/>
                  <a:pt x="1807" y="243"/>
                  <a:pt x="1808" y="243"/>
                </a:cubicBezTo>
                <a:cubicBezTo>
                  <a:pt x="1810" y="242"/>
                  <a:pt x="1809" y="240"/>
                  <a:pt x="1811" y="239"/>
                </a:cubicBezTo>
                <a:cubicBezTo>
                  <a:pt x="1812" y="238"/>
                  <a:pt x="1814" y="239"/>
                  <a:pt x="1815" y="238"/>
                </a:cubicBezTo>
                <a:cubicBezTo>
                  <a:pt x="1816" y="237"/>
                  <a:pt x="1817" y="235"/>
                  <a:pt x="1817" y="233"/>
                </a:cubicBezTo>
                <a:cubicBezTo>
                  <a:pt x="1816" y="231"/>
                  <a:pt x="1814" y="232"/>
                  <a:pt x="1812" y="232"/>
                </a:cubicBezTo>
                <a:cubicBezTo>
                  <a:pt x="1812" y="232"/>
                  <a:pt x="1811" y="231"/>
                  <a:pt x="1810" y="231"/>
                </a:cubicBezTo>
                <a:cubicBezTo>
                  <a:pt x="1808" y="230"/>
                  <a:pt x="1806" y="228"/>
                  <a:pt x="1805" y="227"/>
                </a:cubicBezTo>
                <a:cubicBezTo>
                  <a:pt x="1802" y="224"/>
                  <a:pt x="1796" y="226"/>
                  <a:pt x="1792" y="225"/>
                </a:cubicBezTo>
                <a:cubicBezTo>
                  <a:pt x="1791" y="225"/>
                  <a:pt x="1790" y="225"/>
                  <a:pt x="1789" y="224"/>
                </a:cubicBezTo>
                <a:cubicBezTo>
                  <a:pt x="1788" y="224"/>
                  <a:pt x="1787" y="224"/>
                  <a:pt x="1786" y="224"/>
                </a:cubicBezTo>
                <a:cubicBezTo>
                  <a:pt x="1784" y="224"/>
                  <a:pt x="1783" y="223"/>
                  <a:pt x="1781" y="222"/>
                </a:cubicBezTo>
                <a:cubicBezTo>
                  <a:pt x="1779" y="221"/>
                  <a:pt x="1777" y="220"/>
                  <a:pt x="1775" y="220"/>
                </a:cubicBezTo>
                <a:cubicBezTo>
                  <a:pt x="1773" y="220"/>
                  <a:pt x="1771" y="223"/>
                  <a:pt x="1769" y="224"/>
                </a:cubicBezTo>
                <a:cubicBezTo>
                  <a:pt x="1767" y="226"/>
                  <a:pt x="1764" y="228"/>
                  <a:pt x="1763" y="231"/>
                </a:cubicBezTo>
                <a:cubicBezTo>
                  <a:pt x="1760" y="234"/>
                  <a:pt x="1757" y="238"/>
                  <a:pt x="1753" y="240"/>
                </a:cubicBezTo>
                <a:cubicBezTo>
                  <a:pt x="1751" y="241"/>
                  <a:pt x="1749" y="241"/>
                  <a:pt x="1747" y="242"/>
                </a:cubicBezTo>
                <a:cubicBezTo>
                  <a:pt x="1745" y="243"/>
                  <a:pt x="1743" y="244"/>
                  <a:pt x="1741" y="244"/>
                </a:cubicBezTo>
                <a:cubicBezTo>
                  <a:pt x="1738" y="245"/>
                  <a:pt x="1736" y="245"/>
                  <a:pt x="1734" y="246"/>
                </a:cubicBezTo>
                <a:cubicBezTo>
                  <a:pt x="1732" y="247"/>
                  <a:pt x="1730" y="248"/>
                  <a:pt x="1728" y="249"/>
                </a:cubicBezTo>
                <a:cubicBezTo>
                  <a:pt x="1725" y="250"/>
                  <a:pt x="1723" y="252"/>
                  <a:pt x="1721" y="253"/>
                </a:cubicBezTo>
                <a:cubicBezTo>
                  <a:pt x="1717" y="256"/>
                  <a:pt x="1713" y="259"/>
                  <a:pt x="1709" y="261"/>
                </a:cubicBezTo>
                <a:cubicBezTo>
                  <a:pt x="1707" y="263"/>
                  <a:pt x="1705" y="264"/>
                  <a:pt x="1704" y="265"/>
                </a:cubicBezTo>
                <a:cubicBezTo>
                  <a:pt x="1702" y="266"/>
                  <a:pt x="1700" y="268"/>
                  <a:pt x="1699" y="269"/>
                </a:cubicBezTo>
                <a:cubicBezTo>
                  <a:pt x="1698" y="271"/>
                  <a:pt x="1697" y="273"/>
                  <a:pt x="1698" y="275"/>
                </a:cubicBezTo>
                <a:cubicBezTo>
                  <a:pt x="1699" y="277"/>
                  <a:pt x="1701" y="278"/>
                  <a:pt x="1702" y="280"/>
                </a:cubicBezTo>
                <a:cubicBezTo>
                  <a:pt x="1703" y="282"/>
                  <a:pt x="1703" y="284"/>
                  <a:pt x="1705" y="286"/>
                </a:cubicBezTo>
                <a:cubicBezTo>
                  <a:pt x="1707" y="287"/>
                  <a:pt x="1708" y="289"/>
                  <a:pt x="1710" y="290"/>
                </a:cubicBezTo>
                <a:cubicBezTo>
                  <a:pt x="1713" y="294"/>
                  <a:pt x="1716" y="297"/>
                  <a:pt x="1718" y="301"/>
                </a:cubicBezTo>
                <a:cubicBezTo>
                  <a:pt x="1718" y="303"/>
                  <a:pt x="1720" y="305"/>
                  <a:pt x="1720" y="307"/>
                </a:cubicBezTo>
                <a:cubicBezTo>
                  <a:pt x="1721" y="309"/>
                  <a:pt x="1721" y="310"/>
                  <a:pt x="1721" y="313"/>
                </a:cubicBezTo>
                <a:cubicBezTo>
                  <a:pt x="1722" y="314"/>
                  <a:pt x="1724" y="317"/>
                  <a:pt x="1721" y="318"/>
                </a:cubicBezTo>
                <a:cubicBezTo>
                  <a:pt x="1720" y="318"/>
                  <a:pt x="1717" y="317"/>
                  <a:pt x="1715" y="317"/>
                </a:cubicBezTo>
                <a:cubicBezTo>
                  <a:pt x="1710" y="316"/>
                  <a:pt x="1706" y="315"/>
                  <a:pt x="1702" y="314"/>
                </a:cubicBezTo>
                <a:cubicBezTo>
                  <a:pt x="1700" y="314"/>
                  <a:pt x="1697" y="314"/>
                  <a:pt x="1695" y="313"/>
                </a:cubicBezTo>
                <a:cubicBezTo>
                  <a:pt x="1693" y="313"/>
                  <a:pt x="1691" y="313"/>
                  <a:pt x="1688" y="313"/>
                </a:cubicBezTo>
                <a:cubicBezTo>
                  <a:pt x="1687" y="313"/>
                  <a:pt x="1685" y="312"/>
                  <a:pt x="1683" y="312"/>
                </a:cubicBezTo>
                <a:cubicBezTo>
                  <a:pt x="1681" y="312"/>
                  <a:pt x="1678" y="312"/>
                  <a:pt x="1676" y="312"/>
                </a:cubicBezTo>
                <a:cubicBezTo>
                  <a:pt x="1671" y="311"/>
                  <a:pt x="1666" y="310"/>
                  <a:pt x="1662" y="309"/>
                </a:cubicBezTo>
                <a:cubicBezTo>
                  <a:pt x="1660" y="309"/>
                  <a:pt x="1658" y="308"/>
                  <a:pt x="1656" y="308"/>
                </a:cubicBezTo>
                <a:cubicBezTo>
                  <a:pt x="1654" y="308"/>
                  <a:pt x="1653" y="308"/>
                  <a:pt x="1653" y="309"/>
                </a:cubicBezTo>
                <a:cubicBezTo>
                  <a:pt x="1652" y="310"/>
                  <a:pt x="1653" y="311"/>
                  <a:pt x="1652" y="312"/>
                </a:cubicBezTo>
                <a:cubicBezTo>
                  <a:pt x="1651" y="312"/>
                  <a:pt x="1649" y="312"/>
                  <a:pt x="1649" y="311"/>
                </a:cubicBezTo>
                <a:cubicBezTo>
                  <a:pt x="1648" y="310"/>
                  <a:pt x="1649" y="309"/>
                  <a:pt x="1650" y="308"/>
                </a:cubicBezTo>
                <a:cubicBezTo>
                  <a:pt x="1651" y="307"/>
                  <a:pt x="1651" y="307"/>
                  <a:pt x="1652" y="307"/>
                </a:cubicBezTo>
                <a:cubicBezTo>
                  <a:pt x="1653" y="307"/>
                  <a:pt x="1654" y="307"/>
                  <a:pt x="1655" y="306"/>
                </a:cubicBezTo>
                <a:cubicBezTo>
                  <a:pt x="1657" y="306"/>
                  <a:pt x="1660" y="307"/>
                  <a:pt x="1660" y="305"/>
                </a:cubicBezTo>
                <a:cubicBezTo>
                  <a:pt x="1661" y="302"/>
                  <a:pt x="1658" y="302"/>
                  <a:pt x="1656" y="301"/>
                </a:cubicBezTo>
                <a:cubicBezTo>
                  <a:pt x="1654" y="300"/>
                  <a:pt x="1653" y="299"/>
                  <a:pt x="1651" y="299"/>
                </a:cubicBezTo>
                <a:cubicBezTo>
                  <a:pt x="1648" y="298"/>
                  <a:pt x="1646" y="297"/>
                  <a:pt x="1644" y="296"/>
                </a:cubicBezTo>
                <a:cubicBezTo>
                  <a:pt x="1641" y="294"/>
                  <a:pt x="1637" y="291"/>
                  <a:pt x="1633" y="290"/>
                </a:cubicBezTo>
                <a:cubicBezTo>
                  <a:pt x="1631" y="289"/>
                  <a:pt x="1629" y="288"/>
                  <a:pt x="1627" y="287"/>
                </a:cubicBezTo>
                <a:cubicBezTo>
                  <a:pt x="1625" y="287"/>
                  <a:pt x="1623" y="286"/>
                  <a:pt x="1621" y="286"/>
                </a:cubicBezTo>
                <a:cubicBezTo>
                  <a:pt x="1619" y="286"/>
                  <a:pt x="1616" y="286"/>
                  <a:pt x="1615" y="287"/>
                </a:cubicBezTo>
                <a:cubicBezTo>
                  <a:pt x="1613" y="288"/>
                  <a:pt x="1612" y="291"/>
                  <a:pt x="1612" y="293"/>
                </a:cubicBezTo>
                <a:cubicBezTo>
                  <a:pt x="1612" y="295"/>
                  <a:pt x="1612" y="296"/>
                  <a:pt x="1610" y="298"/>
                </a:cubicBezTo>
                <a:cubicBezTo>
                  <a:pt x="1608" y="299"/>
                  <a:pt x="1607" y="300"/>
                  <a:pt x="1605" y="299"/>
                </a:cubicBezTo>
                <a:cubicBezTo>
                  <a:pt x="1605" y="298"/>
                  <a:pt x="1603" y="298"/>
                  <a:pt x="1602" y="298"/>
                </a:cubicBezTo>
                <a:cubicBezTo>
                  <a:pt x="1602" y="298"/>
                  <a:pt x="1601" y="300"/>
                  <a:pt x="1602" y="300"/>
                </a:cubicBezTo>
                <a:cubicBezTo>
                  <a:pt x="1603" y="301"/>
                  <a:pt x="1604" y="301"/>
                  <a:pt x="1605" y="302"/>
                </a:cubicBezTo>
                <a:cubicBezTo>
                  <a:pt x="1605" y="303"/>
                  <a:pt x="1605" y="304"/>
                  <a:pt x="1606" y="305"/>
                </a:cubicBezTo>
                <a:cubicBezTo>
                  <a:pt x="1607" y="307"/>
                  <a:pt x="1609" y="308"/>
                  <a:pt x="1610" y="310"/>
                </a:cubicBezTo>
                <a:cubicBezTo>
                  <a:pt x="1612" y="312"/>
                  <a:pt x="1613" y="314"/>
                  <a:pt x="1614" y="315"/>
                </a:cubicBezTo>
                <a:cubicBezTo>
                  <a:pt x="1616" y="317"/>
                  <a:pt x="1618" y="318"/>
                  <a:pt x="1620" y="319"/>
                </a:cubicBezTo>
                <a:cubicBezTo>
                  <a:pt x="1621" y="321"/>
                  <a:pt x="1622" y="322"/>
                  <a:pt x="1624" y="324"/>
                </a:cubicBezTo>
                <a:cubicBezTo>
                  <a:pt x="1625" y="326"/>
                  <a:pt x="1627" y="327"/>
                  <a:pt x="1629" y="327"/>
                </a:cubicBezTo>
                <a:cubicBezTo>
                  <a:pt x="1630" y="327"/>
                  <a:pt x="1631" y="326"/>
                  <a:pt x="1632" y="325"/>
                </a:cubicBezTo>
                <a:cubicBezTo>
                  <a:pt x="1634" y="325"/>
                  <a:pt x="1634" y="325"/>
                  <a:pt x="1636" y="325"/>
                </a:cubicBezTo>
                <a:cubicBezTo>
                  <a:pt x="1638" y="326"/>
                  <a:pt x="1638" y="323"/>
                  <a:pt x="1640" y="322"/>
                </a:cubicBezTo>
                <a:cubicBezTo>
                  <a:pt x="1643" y="321"/>
                  <a:pt x="1642" y="326"/>
                  <a:pt x="1643" y="327"/>
                </a:cubicBezTo>
                <a:cubicBezTo>
                  <a:pt x="1644" y="327"/>
                  <a:pt x="1645" y="328"/>
                  <a:pt x="1646" y="328"/>
                </a:cubicBezTo>
                <a:cubicBezTo>
                  <a:pt x="1647" y="329"/>
                  <a:pt x="1648" y="329"/>
                  <a:pt x="1648" y="330"/>
                </a:cubicBezTo>
                <a:cubicBezTo>
                  <a:pt x="1648" y="333"/>
                  <a:pt x="1648" y="335"/>
                  <a:pt x="1649" y="337"/>
                </a:cubicBezTo>
                <a:cubicBezTo>
                  <a:pt x="1650" y="339"/>
                  <a:pt x="1650" y="341"/>
                  <a:pt x="1649" y="343"/>
                </a:cubicBezTo>
                <a:cubicBezTo>
                  <a:pt x="1648" y="344"/>
                  <a:pt x="1647" y="345"/>
                  <a:pt x="1645" y="346"/>
                </a:cubicBezTo>
                <a:cubicBezTo>
                  <a:pt x="1643" y="347"/>
                  <a:pt x="1641" y="347"/>
                  <a:pt x="1639" y="348"/>
                </a:cubicBezTo>
                <a:cubicBezTo>
                  <a:pt x="1636" y="348"/>
                  <a:pt x="1635" y="350"/>
                  <a:pt x="1634" y="351"/>
                </a:cubicBezTo>
                <a:cubicBezTo>
                  <a:pt x="1632" y="352"/>
                  <a:pt x="1629" y="353"/>
                  <a:pt x="1627" y="352"/>
                </a:cubicBezTo>
                <a:cubicBezTo>
                  <a:pt x="1625" y="351"/>
                  <a:pt x="1624" y="350"/>
                  <a:pt x="1622" y="350"/>
                </a:cubicBezTo>
                <a:cubicBezTo>
                  <a:pt x="1620" y="349"/>
                  <a:pt x="1618" y="348"/>
                  <a:pt x="1616" y="348"/>
                </a:cubicBezTo>
                <a:cubicBezTo>
                  <a:pt x="1614" y="347"/>
                  <a:pt x="1612" y="347"/>
                  <a:pt x="1610" y="346"/>
                </a:cubicBezTo>
                <a:cubicBezTo>
                  <a:pt x="1606" y="345"/>
                  <a:pt x="1602" y="343"/>
                  <a:pt x="1599" y="340"/>
                </a:cubicBezTo>
                <a:cubicBezTo>
                  <a:pt x="1597" y="338"/>
                  <a:pt x="1596" y="336"/>
                  <a:pt x="1594" y="334"/>
                </a:cubicBezTo>
                <a:cubicBezTo>
                  <a:pt x="1592" y="333"/>
                  <a:pt x="1591" y="331"/>
                  <a:pt x="1589" y="330"/>
                </a:cubicBezTo>
                <a:cubicBezTo>
                  <a:pt x="1586" y="328"/>
                  <a:pt x="1583" y="327"/>
                  <a:pt x="1580" y="326"/>
                </a:cubicBezTo>
                <a:cubicBezTo>
                  <a:pt x="1577" y="326"/>
                  <a:pt x="1575" y="325"/>
                  <a:pt x="1573" y="325"/>
                </a:cubicBezTo>
                <a:cubicBezTo>
                  <a:pt x="1570" y="325"/>
                  <a:pt x="1568" y="325"/>
                  <a:pt x="1566" y="325"/>
                </a:cubicBezTo>
                <a:cubicBezTo>
                  <a:pt x="1564" y="324"/>
                  <a:pt x="1563" y="323"/>
                  <a:pt x="1560" y="322"/>
                </a:cubicBezTo>
                <a:cubicBezTo>
                  <a:pt x="1558" y="322"/>
                  <a:pt x="1557" y="321"/>
                  <a:pt x="1555" y="320"/>
                </a:cubicBezTo>
                <a:cubicBezTo>
                  <a:pt x="1553" y="318"/>
                  <a:pt x="1552" y="317"/>
                  <a:pt x="1553" y="314"/>
                </a:cubicBezTo>
                <a:cubicBezTo>
                  <a:pt x="1553" y="313"/>
                  <a:pt x="1554" y="313"/>
                  <a:pt x="1554" y="312"/>
                </a:cubicBezTo>
                <a:cubicBezTo>
                  <a:pt x="1554" y="310"/>
                  <a:pt x="1554" y="310"/>
                  <a:pt x="1555" y="309"/>
                </a:cubicBezTo>
                <a:cubicBezTo>
                  <a:pt x="1556" y="308"/>
                  <a:pt x="1560" y="308"/>
                  <a:pt x="1559" y="306"/>
                </a:cubicBezTo>
                <a:cubicBezTo>
                  <a:pt x="1558" y="305"/>
                  <a:pt x="1557" y="306"/>
                  <a:pt x="1557" y="304"/>
                </a:cubicBezTo>
                <a:cubicBezTo>
                  <a:pt x="1557" y="303"/>
                  <a:pt x="1557" y="303"/>
                  <a:pt x="1556" y="302"/>
                </a:cubicBezTo>
                <a:cubicBezTo>
                  <a:pt x="1555" y="300"/>
                  <a:pt x="1553" y="299"/>
                  <a:pt x="1552" y="297"/>
                </a:cubicBezTo>
                <a:cubicBezTo>
                  <a:pt x="1551" y="296"/>
                  <a:pt x="1550" y="295"/>
                  <a:pt x="1550" y="294"/>
                </a:cubicBezTo>
                <a:cubicBezTo>
                  <a:pt x="1550" y="293"/>
                  <a:pt x="1550" y="292"/>
                  <a:pt x="1550" y="291"/>
                </a:cubicBezTo>
                <a:cubicBezTo>
                  <a:pt x="1549" y="288"/>
                  <a:pt x="1547" y="286"/>
                  <a:pt x="1546" y="283"/>
                </a:cubicBezTo>
                <a:cubicBezTo>
                  <a:pt x="1546" y="282"/>
                  <a:pt x="1545" y="282"/>
                  <a:pt x="1544" y="281"/>
                </a:cubicBezTo>
                <a:cubicBezTo>
                  <a:pt x="1544" y="280"/>
                  <a:pt x="1543" y="280"/>
                  <a:pt x="1542" y="279"/>
                </a:cubicBezTo>
                <a:cubicBezTo>
                  <a:pt x="1542" y="279"/>
                  <a:pt x="1540" y="279"/>
                  <a:pt x="1540" y="278"/>
                </a:cubicBezTo>
                <a:cubicBezTo>
                  <a:pt x="1539" y="277"/>
                  <a:pt x="1540" y="276"/>
                  <a:pt x="1541" y="276"/>
                </a:cubicBezTo>
                <a:cubicBezTo>
                  <a:pt x="1543" y="276"/>
                  <a:pt x="1543" y="275"/>
                  <a:pt x="1544" y="275"/>
                </a:cubicBezTo>
                <a:cubicBezTo>
                  <a:pt x="1546" y="273"/>
                  <a:pt x="1548" y="274"/>
                  <a:pt x="1549" y="272"/>
                </a:cubicBezTo>
                <a:cubicBezTo>
                  <a:pt x="1550" y="270"/>
                  <a:pt x="1550" y="268"/>
                  <a:pt x="1550" y="266"/>
                </a:cubicBezTo>
                <a:cubicBezTo>
                  <a:pt x="1549" y="263"/>
                  <a:pt x="1549" y="261"/>
                  <a:pt x="1550" y="259"/>
                </a:cubicBezTo>
                <a:cubicBezTo>
                  <a:pt x="1551" y="256"/>
                  <a:pt x="1553" y="259"/>
                  <a:pt x="1554" y="260"/>
                </a:cubicBezTo>
                <a:cubicBezTo>
                  <a:pt x="1555" y="261"/>
                  <a:pt x="1556" y="261"/>
                  <a:pt x="1557" y="261"/>
                </a:cubicBezTo>
                <a:cubicBezTo>
                  <a:pt x="1558" y="260"/>
                  <a:pt x="1558" y="259"/>
                  <a:pt x="1557" y="258"/>
                </a:cubicBezTo>
                <a:cubicBezTo>
                  <a:pt x="1557" y="257"/>
                  <a:pt x="1556" y="256"/>
                  <a:pt x="1556" y="255"/>
                </a:cubicBezTo>
                <a:cubicBezTo>
                  <a:pt x="1556" y="254"/>
                  <a:pt x="1555" y="254"/>
                  <a:pt x="1554" y="253"/>
                </a:cubicBezTo>
                <a:cubicBezTo>
                  <a:pt x="1554" y="252"/>
                  <a:pt x="1553" y="251"/>
                  <a:pt x="1552" y="250"/>
                </a:cubicBezTo>
                <a:cubicBezTo>
                  <a:pt x="1552" y="249"/>
                  <a:pt x="1551" y="249"/>
                  <a:pt x="1550" y="248"/>
                </a:cubicBezTo>
                <a:cubicBezTo>
                  <a:pt x="1550" y="247"/>
                  <a:pt x="1549" y="245"/>
                  <a:pt x="1548" y="245"/>
                </a:cubicBezTo>
                <a:cubicBezTo>
                  <a:pt x="1548" y="244"/>
                  <a:pt x="1547" y="243"/>
                  <a:pt x="1546" y="243"/>
                </a:cubicBezTo>
                <a:cubicBezTo>
                  <a:pt x="1544" y="241"/>
                  <a:pt x="1542" y="240"/>
                  <a:pt x="1540" y="239"/>
                </a:cubicBezTo>
                <a:cubicBezTo>
                  <a:pt x="1538" y="239"/>
                  <a:pt x="1536" y="239"/>
                  <a:pt x="1534" y="239"/>
                </a:cubicBezTo>
                <a:cubicBezTo>
                  <a:pt x="1531" y="238"/>
                  <a:pt x="1530" y="237"/>
                  <a:pt x="1528" y="236"/>
                </a:cubicBezTo>
                <a:cubicBezTo>
                  <a:pt x="1526" y="235"/>
                  <a:pt x="1523" y="235"/>
                  <a:pt x="1521" y="234"/>
                </a:cubicBezTo>
                <a:cubicBezTo>
                  <a:pt x="1519" y="234"/>
                  <a:pt x="1517" y="233"/>
                  <a:pt x="1515" y="232"/>
                </a:cubicBezTo>
                <a:cubicBezTo>
                  <a:pt x="1514" y="232"/>
                  <a:pt x="1512" y="232"/>
                  <a:pt x="1512" y="232"/>
                </a:cubicBezTo>
                <a:cubicBezTo>
                  <a:pt x="1511" y="231"/>
                  <a:pt x="1512" y="230"/>
                  <a:pt x="1513" y="230"/>
                </a:cubicBezTo>
                <a:cubicBezTo>
                  <a:pt x="1515" y="230"/>
                  <a:pt x="1517" y="229"/>
                  <a:pt x="1519" y="229"/>
                </a:cubicBezTo>
                <a:cubicBezTo>
                  <a:pt x="1520" y="228"/>
                  <a:pt x="1521" y="225"/>
                  <a:pt x="1519" y="223"/>
                </a:cubicBezTo>
                <a:cubicBezTo>
                  <a:pt x="1518" y="222"/>
                  <a:pt x="1515" y="223"/>
                  <a:pt x="1514" y="222"/>
                </a:cubicBezTo>
                <a:cubicBezTo>
                  <a:pt x="1512" y="222"/>
                  <a:pt x="1511" y="221"/>
                  <a:pt x="1510" y="221"/>
                </a:cubicBezTo>
                <a:cubicBezTo>
                  <a:pt x="1508" y="221"/>
                  <a:pt x="1507" y="221"/>
                  <a:pt x="1505" y="221"/>
                </a:cubicBezTo>
                <a:cubicBezTo>
                  <a:pt x="1504" y="221"/>
                  <a:pt x="1504" y="219"/>
                  <a:pt x="1503" y="219"/>
                </a:cubicBezTo>
                <a:cubicBezTo>
                  <a:pt x="1502" y="218"/>
                  <a:pt x="1501" y="218"/>
                  <a:pt x="1500" y="218"/>
                </a:cubicBezTo>
                <a:cubicBezTo>
                  <a:pt x="1499" y="217"/>
                  <a:pt x="1501" y="217"/>
                  <a:pt x="1501" y="217"/>
                </a:cubicBezTo>
                <a:cubicBezTo>
                  <a:pt x="1502" y="217"/>
                  <a:pt x="1503" y="217"/>
                  <a:pt x="1504" y="216"/>
                </a:cubicBezTo>
                <a:cubicBezTo>
                  <a:pt x="1505" y="216"/>
                  <a:pt x="1509" y="215"/>
                  <a:pt x="1507" y="213"/>
                </a:cubicBezTo>
                <a:cubicBezTo>
                  <a:pt x="1506" y="213"/>
                  <a:pt x="1504" y="213"/>
                  <a:pt x="1504" y="213"/>
                </a:cubicBezTo>
                <a:cubicBezTo>
                  <a:pt x="1503" y="213"/>
                  <a:pt x="1502" y="212"/>
                  <a:pt x="1501" y="212"/>
                </a:cubicBezTo>
                <a:cubicBezTo>
                  <a:pt x="1499" y="212"/>
                  <a:pt x="1496" y="213"/>
                  <a:pt x="1495" y="211"/>
                </a:cubicBezTo>
                <a:cubicBezTo>
                  <a:pt x="1494" y="210"/>
                  <a:pt x="1495" y="209"/>
                  <a:pt x="1495" y="208"/>
                </a:cubicBezTo>
                <a:cubicBezTo>
                  <a:pt x="1495" y="205"/>
                  <a:pt x="1490" y="207"/>
                  <a:pt x="1489" y="206"/>
                </a:cubicBezTo>
                <a:cubicBezTo>
                  <a:pt x="1488" y="206"/>
                  <a:pt x="1487" y="205"/>
                  <a:pt x="1486" y="205"/>
                </a:cubicBezTo>
                <a:cubicBezTo>
                  <a:pt x="1484" y="204"/>
                  <a:pt x="1482" y="204"/>
                  <a:pt x="1482" y="201"/>
                </a:cubicBezTo>
                <a:cubicBezTo>
                  <a:pt x="1482" y="200"/>
                  <a:pt x="1482" y="199"/>
                  <a:pt x="1483" y="198"/>
                </a:cubicBezTo>
                <a:cubicBezTo>
                  <a:pt x="1484" y="198"/>
                  <a:pt x="1485" y="197"/>
                  <a:pt x="1485" y="197"/>
                </a:cubicBezTo>
                <a:cubicBezTo>
                  <a:pt x="1485" y="195"/>
                  <a:pt x="1484" y="196"/>
                  <a:pt x="1483" y="195"/>
                </a:cubicBezTo>
                <a:cubicBezTo>
                  <a:pt x="1482" y="195"/>
                  <a:pt x="1482" y="194"/>
                  <a:pt x="1481" y="193"/>
                </a:cubicBezTo>
                <a:cubicBezTo>
                  <a:pt x="1480" y="192"/>
                  <a:pt x="1478" y="192"/>
                  <a:pt x="1477" y="191"/>
                </a:cubicBezTo>
                <a:cubicBezTo>
                  <a:pt x="1476" y="191"/>
                  <a:pt x="1476" y="190"/>
                  <a:pt x="1475" y="190"/>
                </a:cubicBezTo>
                <a:cubicBezTo>
                  <a:pt x="1475" y="190"/>
                  <a:pt x="1474" y="189"/>
                  <a:pt x="1474" y="189"/>
                </a:cubicBezTo>
                <a:cubicBezTo>
                  <a:pt x="1476" y="189"/>
                  <a:pt x="1478" y="190"/>
                  <a:pt x="1480" y="190"/>
                </a:cubicBezTo>
                <a:cubicBezTo>
                  <a:pt x="1481" y="190"/>
                  <a:pt x="1482" y="190"/>
                  <a:pt x="1483" y="190"/>
                </a:cubicBezTo>
                <a:cubicBezTo>
                  <a:pt x="1484" y="190"/>
                  <a:pt x="1485" y="191"/>
                  <a:pt x="1486" y="191"/>
                </a:cubicBezTo>
                <a:cubicBezTo>
                  <a:pt x="1488" y="192"/>
                  <a:pt x="1490" y="191"/>
                  <a:pt x="1492" y="192"/>
                </a:cubicBezTo>
                <a:cubicBezTo>
                  <a:pt x="1493" y="193"/>
                  <a:pt x="1494" y="193"/>
                  <a:pt x="1495" y="193"/>
                </a:cubicBezTo>
                <a:cubicBezTo>
                  <a:pt x="1496" y="194"/>
                  <a:pt x="1496" y="194"/>
                  <a:pt x="1495" y="195"/>
                </a:cubicBezTo>
                <a:cubicBezTo>
                  <a:pt x="1492" y="196"/>
                  <a:pt x="1495" y="197"/>
                  <a:pt x="1496" y="198"/>
                </a:cubicBezTo>
                <a:cubicBezTo>
                  <a:pt x="1498" y="199"/>
                  <a:pt x="1498" y="202"/>
                  <a:pt x="1500" y="203"/>
                </a:cubicBezTo>
                <a:cubicBezTo>
                  <a:pt x="1501" y="203"/>
                  <a:pt x="1502" y="203"/>
                  <a:pt x="1503" y="203"/>
                </a:cubicBezTo>
                <a:cubicBezTo>
                  <a:pt x="1504" y="204"/>
                  <a:pt x="1504" y="205"/>
                  <a:pt x="1505" y="205"/>
                </a:cubicBezTo>
                <a:cubicBezTo>
                  <a:pt x="1506" y="208"/>
                  <a:pt x="1508" y="207"/>
                  <a:pt x="1510" y="208"/>
                </a:cubicBezTo>
                <a:cubicBezTo>
                  <a:pt x="1511" y="209"/>
                  <a:pt x="1512" y="210"/>
                  <a:pt x="1513" y="211"/>
                </a:cubicBezTo>
                <a:cubicBezTo>
                  <a:pt x="1513" y="211"/>
                  <a:pt x="1514" y="211"/>
                  <a:pt x="1515" y="211"/>
                </a:cubicBezTo>
                <a:cubicBezTo>
                  <a:pt x="1517" y="211"/>
                  <a:pt x="1520" y="211"/>
                  <a:pt x="1522" y="212"/>
                </a:cubicBezTo>
                <a:cubicBezTo>
                  <a:pt x="1524" y="213"/>
                  <a:pt x="1525" y="214"/>
                  <a:pt x="1527" y="213"/>
                </a:cubicBezTo>
                <a:cubicBezTo>
                  <a:pt x="1528" y="212"/>
                  <a:pt x="1529" y="212"/>
                  <a:pt x="1530" y="211"/>
                </a:cubicBezTo>
                <a:cubicBezTo>
                  <a:pt x="1531" y="210"/>
                  <a:pt x="1532" y="211"/>
                  <a:pt x="1533" y="210"/>
                </a:cubicBezTo>
                <a:cubicBezTo>
                  <a:pt x="1534" y="210"/>
                  <a:pt x="1535" y="210"/>
                  <a:pt x="1536" y="210"/>
                </a:cubicBezTo>
                <a:cubicBezTo>
                  <a:pt x="1537" y="211"/>
                  <a:pt x="1538" y="212"/>
                  <a:pt x="1539" y="212"/>
                </a:cubicBezTo>
                <a:cubicBezTo>
                  <a:pt x="1541" y="213"/>
                  <a:pt x="1544" y="213"/>
                  <a:pt x="1544" y="215"/>
                </a:cubicBezTo>
                <a:cubicBezTo>
                  <a:pt x="1544" y="218"/>
                  <a:pt x="1542" y="220"/>
                  <a:pt x="1546" y="220"/>
                </a:cubicBezTo>
                <a:cubicBezTo>
                  <a:pt x="1548" y="220"/>
                  <a:pt x="1550" y="220"/>
                  <a:pt x="1552" y="220"/>
                </a:cubicBezTo>
                <a:cubicBezTo>
                  <a:pt x="1556" y="220"/>
                  <a:pt x="1560" y="219"/>
                  <a:pt x="1563" y="221"/>
                </a:cubicBezTo>
                <a:cubicBezTo>
                  <a:pt x="1565" y="221"/>
                  <a:pt x="1566" y="222"/>
                  <a:pt x="1568" y="222"/>
                </a:cubicBezTo>
                <a:cubicBezTo>
                  <a:pt x="1571" y="223"/>
                  <a:pt x="1574" y="224"/>
                  <a:pt x="1577" y="224"/>
                </a:cubicBezTo>
                <a:cubicBezTo>
                  <a:pt x="1580" y="225"/>
                  <a:pt x="1584" y="225"/>
                  <a:pt x="1587" y="226"/>
                </a:cubicBezTo>
                <a:cubicBezTo>
                  <a:pt x="1591" y="227"/>
                  <a:pt x="1595" y="228"/>
                  <a:pt x="1598" y="229"/>
                </a:cubicBezTo>
                <a:cubicBezTo>
                  <a:pt x="1602" y="230"/>
                  <a:pt x="1605" y="231"/>
                  <a:pt x="1608" y="232"/>
                </a:cubicBezTo>
                <a:cubicBezTo>
                  <a:pt x="1611" y="233"/>
                  <a:pt x="1615" y="233"/>
                  <a:pt x="1618" y="234"/>
                </a:cubicBezTo>
                <a:cubicBezTo>
                  <a:pt x="1622" y="235"/>
                  <a:pt x="1626" y="236"/>
                  <a:pt x="1630" y="237"/>
                </a:cubicBezTo>
                <a:cubicBezTo>
                  <a:pt x="1633" y="237"/>
                  <a:pt x="1636" y="239"/>
                  <a:pt x="1640" y="239"/>
                </a:cubicBezTo>
                <a:cubicBezTo>
                  <a:pt x="1642" y="240"/>
                  <a:pt x="1645" y="241"/>
                  <a:pt x="1648" y="241"/>
                </a:cubicBezTo>
                <a:cubicBezTo>
                  <a:pt x="1653" y="243"/>
                  <a:pt x="1658" y="243"/>
                  <a:pt x="1664" y="243"/>
                </a:cubicBezTo>
                <a:cubicBezTo>
                  <a:pt x="1667" y="243"/>
                  <a:pt x="1670" y="244"/>
                  <a:pt x="1673" y="243"/>
                </a:cubicBezTo>
                <a:cubicBezTo>
                  <a:pt x="1680" y="243"/>
                  <a:pt x="1687" y="242"/>
                  <a:pt x="1694" y="239"/>
                </a:cubicBezTo>
                <a:cubicBezTo>
                  <a:pt x="1696" y="238"/>
                  <a:pt x="1697" y="237"/>
                  <a:pt x="1699" y="236"/>
                </a:cubicBezTo>
                <a:cubicBezTo>
                  <a:pt x="1701" y="236"/>
                  <a:pt x="1702" y="236"/>
                  <a:pt x="1704" y="235"/>
                </a:cubicBezTo>
                <a:cubicBezTo>
                  <a:pt x="1707" y="235"/>
                  <a:pt x="1710" y="234"/>
                  <a:pt x="1713" y="233"/>
                </a:cubicBezTo>
                <a:cubicBezTo>
                  <a:pt x="1716" y="231"/>
                  <a:pt x="1718" y="229"/>
                  <a:pt x="1721" y="227"/>
                </a:cubicBezTo>
                <a:cubicBezTo>
                  <a:pt x="1723" y="225"/>
                  <a:pt x="1726" y="223"/>
                  <a:pt x="1728" y="221"/>
                </a:cubicBezTo>
                <a:cubicBezTo>
                  <a:pt x="1730" y="218"/>
                  <a:pt x="1731" y="216"/>
                  <a:pt x="1733" y="213"/>
                </a:cubicBezTo>
                <a:cubicBezTo>
                  <a:pt x="1735" y="210"/>
                  <a:pt x="1738" y="208"/>
                  <a:pt x="1741" y="205"/>
                </a:cubicBezTo>
                <a:cubicBezTo>
                  <a:pt x="1744" y="202"/>
                  <a:pt x="1746" y="199"/>
                  <a:pt x="1748" y="196"/>
                </a:cubicBezTo>
                <a:cubicBezTo>
                  <a:pt x="1748" y="194"/>
                  <a:pt x="1748" y="191"/>
                  <a:pt x="1748" y="189"/>
                </a:cubicBezTo>
                <a:cubicBezTo>
                  <a:pt x="1748" y="187"/>
                  <a:pt x="1746" y="186"/>
                  <a:pt x="1744" y="185"/>
                </a:cubicBezTo>
                <a:cubicBezTo>
                  <a:pt x="1742" y="185"/>
                  <a:pt x="1740" y="184"/>
                  <a:pt x="1740" y="182"/>
                </a:cubicBezTo>
                <a:cubicBezTo>
                  <a:pt x="1740" y="180"/>
                  <a:pt x="1741" y="177"/>
                  <a:pt x="1740" y="174"/>
                </a:cubicBezTo>
                <a:cubicBezTo>
                  <a:pt x="1739" y="174"/>
                  <a:pt x="1739" y="173"/>
                  <a:pt x="1738" y="172"/>
                </a:cubicBezTo>
                <a:cubicBezTo>
                  <a:pt x="1736" y="169"/>
                  <a:pt x="1740" y="161"/>
                  <a:pt x="1734" y="160"/>
                </a:cubicBezTo>
                <a:cubicBezTo>
                  <a:pt x="1732" y="159"/>
                  <a:pt x="1730" y="160"/>
                  <a:pt x="1728" y="160"/>
                </a:cubicBezTo>
                <a:cubicBezTo>
                  <a:pt x="1726" y="160"/>
                  <a:pt x="1723" y="159"/>
                  <a:pt x="1721" y="159"/>
                </a:cubicBezTo>
                <a:cubicBezTo>
                  <a:pt x="1719" y="158"/>
                  <a:pt x="1718" y="156"/>
                  <a:pt x="1717" y="154"/>
                </a:cubicBezTo>
                <a:cubicBezTo>
                  <a:pt x="1716" y="152"/>
                  <a:pt x="1714" y="150"/>
                  <a:pt x="1712" y="149"/>
                </a:cubicBezTo>
                <a:cubicBezTo>
                  <a:pt x="1709" y="146"/>
                  <a:pt x="1705" y="143"/>
                  <a:pt x="1702" y="140"/>
                </a:cubicBezTo>
                <a:cubicBezTo>
                  <a:pt x="1702" y="139"/>
                  <a:pt x="1701" y="138"/>
                  <a:pt x="1700" y="138"/>
                </a:cubicBezTo>
                <a:cubicBezTo>
                  <a:pt x="1698" y="137"/>
                  <a:pt x="1699" y="139"/>
                  <a:pt x="1699" y="140"/>
                </a:cubicBezTo>
                <a:cubicBezTo>
                  <a:pt x="1700" y="141"/>
                  <a:pt x="1700" y="142"/>
                  <a:pt x="1699" y="142"/>
                </a:cubicBezTo>
                <a:cubicBezTo>
                  <a:pt x="1697" y="142"/>
                  <a:pt x="1697" y="140"/>
                  <a:pt x="1696" y="140"/>
                </a:cubicBezTo>
                <a:cubicBezTo>
                  <a:pt x="1694" y="139"/>
                  <a:pt x="1692" y="139"/>
                  <a:pt x="1690" y="138"/>
                </a:cubicBezTo>
                <a:cubicBezTo>
                  <a:pt x="1687" y="137"/>
                  <a:pt x="1685" y="137"/>
                  <a:pt x="1683" y="136"/>
                </a:cubicBezTo>
                <a:cubicBezTo>
                  <a:pt x="1681" y="135"/>
                  <a:pt x="1679" y="134"/>
                  <a:pt x="1676" y="133"/>
                </a:cubicBezTo>
                <a:cubicBezTo>
                  <a:pt x="1674" y="133"/>
                  <a:pt x="1671" y="131"/>
                  <a:pt x="1668" y="131"/>
                </a:cubicBezTo>
                <a:cubicBezTo>
                  <a:pt x="1663" y="130"/>
                  <a:pt x="1659" y="129"/>
                  <a:pt x="1656" y="126"/>
                </a:cubicBezTo>
                <a:cubicBezTo>
                  <a:pt x="1652" y="121"/>
                  <a:pt x="1648" y="116"/>
                  <a:pt x="1642" y="114"/>
                </a:cubicBezTo>
                <a:cubicBezTo>
                  <a:pt x="1640" y="113"/>
                  <a:pt x="1638" y="113"/>
                  <a:pt x="1636" y="112"/>
                </a:cubicBezTo>
                <a:cubicBezTo>
                  <a:pt x="1634" y="111"/>
                  <a:pt x="1632" y="109"/>
                  <a:pt x="1630" y="108"/>
                </a:cubicBezTo>
                <a:cubicBezTo>
                  <a:pt x="1628" y="107"/>
                  <a:pt x="1626" y="106"/>
                  <a:pt x="1624" y="105"/>
                </a:cubicBezTo>
                <a:cubicBezTo>
                  <a:pt x="1622" y="104"/>
                  <a:pt x="1620" y="103"/>
                  <a:pt x="1617" y="103"/>
                </a:cubicBezTo>
                <a:cubicBezTo>
                  <a:pt x="1615" y="102"/>
                  <a:pt x="1613" y="101"/>
                  <a:pt x="1611" y="100"/>
                </a:cubicBezTo>
                <a:cubicBezTo>
                  <a:pt x="1609" y="99"/>
                  <a:pt x="1607" y="97"/>
                  <a:pt x="1605" y="96"/>
                </a:cubicBezTo>
                <a:cubicBezTo>
                  <a:pt x="1602" y="95"/>
                  <a:pt x="1600" y="94"/>
                  <a:pt x="1597" y="93"/>
                </a:cubicBezTo>
                <a:cubicBezTo>
                  <a:pt x="1595" y="92"/>
                  <a:pt x="1592" y="91"/>
                  <a:pt x="1590" y="91"/>
                </a:cubicBezTo>
                <a:cubicBezTo>
                  <a:pt x="1588" y="90"/>
                  <a:pt x="1585" y="88"/>
                  <a:pt x="1583" y="87"/>
                </a:cubicBezTo>
                <a:cubicBezTo>
                  <a:pt x="1581" y="86"/>
                  <a:pt x="1579" y="85"/>
                  <a:pt x="1577" y="84"/>
                </a:cubicBezTo>
                <a:cubicBezTo>
                  <a:pt x="1575" y="83"/>
                  <a:pt x="1573" y="82"/>
                  <a:pt x="1571" y="82"/>
                </a:cubicBezTo>
                <a:cubicBezTo>
                  <a:pt x="1566" y="80"/>
                  <a:pt x="1561" y="81"/>
                  <a:pt x="1556" y="80"/>
                </a:cubicBezTo>
                <a:cubicBezTo>
                  <a:pt x="1552" y="80"/>
                  <a:pt x="1548" y="79"/>
                  <a:pt x="1544" y="78"/>
                </a:cubicBezTo>
                <a:cubicBezTo>
                  <a:pt x="1540" y="77"/>
                  <a:pt x="1535" y="78"/>
                  <a:pt x="1531" y="78"/>
                </a:cubicBezTo>
                <a:cubicBezTo>
                  <a:pt x="1528" y="77"/>
                  <a:pt x="1525" y="77"/>
                  <a:pt x="1522" y="77"/>
                </a:cubicBezTo>
                <a:cubicBezTo>
                  <a:pt x="1521" y="77"/>
                  <a:pt x="1519" y="77"/>
                  <a:pt x="1519" y="78"/>
                </a:cubicBezTo>
                <a:cubicBezTo>
                  <a:pt x="1517" y="78"/>
                  <a:pt x="1517" y="79"/>
                  <a:pt x="1517" y="80"/>
                </a:cubicBezTo>
                <a:cubicBezTo>
                  <a:pt x="1516" y="81"/>
                  <a:pt x="1515" y="82"/>
                  <a:pt x="1515" y="83"/>
                </a:cubicBezTo>
                <a:cubicBezTo>
                  <a:pt x="1515" y="85"/>
                  <a:pt x="1514" y="88"/>
                  <a:pt x="1512" y="89"/>
                </a:cubicBezTo>
                <a:cubicBezTo>
                  <a:pt x="1510" y="90"/>
                  <a:pt x="1508" y="91"/>
                  <a:pt x="1506" y="91"/>
                </a:cubicBezTo>
                <a:cubicBezTo>
                  <a:pt x="1504" y="92"/>
                  <a:pt x="1502" y="93"/>
                  <a:pt x="1502" y="95"/>
                </a:cubicBezTo>
                <a:cubicBezTo>
                  <a:pt x="1501" y="93"/>
                  <a:pt x="1503" y="91"/>
                  <a:pt x="1505" y="91"/>
                </a:cubicBezTo>
                <a:cubicBezTo>
                  <a:pt x="1506" y="91"/>
                  <a:pt x="1507" y="91"/>
                  <a:pt x="1507" y="90"/>
                </a:cubicBezTo>
                <a:cubicBezTo>
                  <a:pt x="1508" y="89"/>
                  <a:pt x="1509" y="89"/>
                  <a:pt x="1509" y="88"/>
                </a:cubicBezTo>
                <a:cubicBezTo>
                  <a:pt x="1510" y="87"/>
                  <a:pt x="1514" y="87"/>
                  <a:pt x="1514" y="85"/>
                </a:cubicBezTo>
                <a:cubicBezTo>
                  <a:pt x="1513" y="84"/>
                  <a:pt x="1511" y="85"/>
                  <a:pt x="1511" y="84"/>
                </a:cubicBezTo>
                <a:cubicBezTo>
                  <a:pt x="1510" y="84"/>
                  <a:pt x="1509" y="83"/>
                  <a:pt x="1509" y="83"/>
                </a:cubicBezTo>
                <a:cubicBezTo>
                  <a:pt x="1508" y="82"/>
                  <a:pt x="1507" y="82"/>
                  <a:pt x="1507" y="81"/>
                </a:cubicBezTo>
                <a:cubicBezTo>
                  <a:pt x="1508" y="79"/>
                  <a:pt x="1509" y="80"/>
                  <a:pt x="1510" y="80"/>
                </a:cubicBezTo>
                <a:cubicBezTo>
                  <a:pt x="1512" y="79"/>
                  <a:pt x="1511" y="76"/>
                  <a:pt x="1511" y="74"/>
                </a:cubicBezTo>
                <a:cubicBezTo>
                  <a:pt x="1511" y="73"/>
                  <a:pt x="1511" y="72"/>
                  <a:pt x="1510" y="73"/>
                </a:cubicBezTo>
                <a:cubicBezTo>
                  <a:pt x="1509" y="73"/>
                  <a:pt x="1509" y="74"/>
                  <a:pt x="1508" y="74"/>
                </a:cubicBezTo>
                <a:cubicBezTo>
                  <a:pt x="1507" y="75"/>
                  <a:pt x="1505" y="74"/>
                  <a:pt x="1504" y="75"/>
                </a:cubicBezTo>
                <a:cubicBezTo>
                  <a:pt x="1504" y="75"/>
                  <a:pt x="1503" y="76"/>
                  <a:pt x="1502" y="76"/>
                </a:cubicBezTo>
                <a:cubicBezTo>
                  <a:pt x="1501" y="76"/>
                  <a:pt x="1501" y="76"/>
                  <a:pt x="1500" y="77"/>
                </a:cubicBezTo>
                <a:cubicBezTo>
                  <a:pt x="1499" y="78"/>
                  <a:pt x="1496" y="79"/>
                  <a:pt x="1495" y="78"/>
                </a:cubicBezTo>
                <a:cubicBezTo>
                  <a:pt x="1494" y="77"/>
                  <a:pt x="1495" y="76"/>
                  <a:pt x="1494" y="76"/>
                </a:cubicBezTo>
                <a:cubicBezTo>
                  <a:pt x="1493" y="75"/>
                  <a:pt x="1492" y="76"/>
                  <a:pt x="1491" y="76"/>
                </a:cubicBezTo>
                <a:cubicBezTo>
                  <a:pt x="1490" y="76"/>
                  <a:pt x="1489" y="75"/>
                  <a:pt x="1488" y="74"/>
                </a:cubicBezTo>
                <a:cubicBezTo>
                  <a:pt x="1485" y="73"/>
                  <a:pt x="1483" y="75"/>
                  <a:pt x="1480" y="74"/>
                </a:cubicBezTo>
                <a:cubicBezTo>
                  <a:pt x="1479" y="73"/>
                  <a:pt x="1479" y="72"/>
                  <a:pt x="1478" y="72"/>
                </a:cubicBezTo>
                <a:cubicBezTo>
                  <a:pt x="1477" y="72"/>
                  <a:pt x="1476" y="72"/>
                  <a:pt x="1475" y="71"/>
                </a:cubicBezTo>
                <a:cubicBezTo>
                  <a:pt x="1474" y="70"/>
                  <a:pt x="1475" y="69"/>
                  <a:pt x="1474" y="68"/>
                </a:cubicBezTo>
                <a:cubicBezTo>
                  <a:pt x="1473" y="67"/>
                  <a:pt x="1472" y="67"/>
                  <a:pt x="1472" y="67"/>
                </a:cubicBezTo>
                <a:cubicBezTo>
                  <a:pt x="1470" y="65"/>
                  <a:pt x="1470" y="62"/>
                  <a:pt x="1471" y="61"/>
                </a:cubicBezTo>
                <a:cubicBezTo>
                  <a:pt x="1472" y="60"/>
                  <a:pt x="1473" y="59"/>
                  <a:pt x="1473" y="59"/>
                </a:cubicBezTo>
                <a:cubicBezTo>
                  <a:pt x="1474" y="58"/>
                  <a:pt x="1474" y="56"/>
                  <a:pt x="1475" y="57"/>
                </a:cubicBezTo>
                <a:cubicBezTo>
                  <a:pt x="1476" y="58"/>
                  <a:pt x="1475" y="59"/>
                  <a:pt x="1476" y="60"/>
                </a:cubicBezTo>
                <a:cubicBezTo>
                  <a:pt x="1477" y="60"/>
                  <a:pt x="1477" y="60"/>
                  <a:pt x="1478" y="60"/>
                </a:cubicBezTo>
                <a:cubicBezTo>
                  <a:pt x="1478" y="61"/>
                  <a:pt x="1479" y="61"/>
                  <a:pt x="1479" y="61"/>
                </a:cubicBezTo>
                <a:cubicBezTo>
                  <a:pt x="1481" y="63"/>
                  <a:pt x="1483" y="62"/>
                  <a:pt x="1485" y="62"/>
                </a:cubicBezTo>
                <a:cubicBezTo>
                  <a:pt x="1488" y="62"/>
                  <a:pt x="1490" y="63"/>
                  <a:pt x="1492" y="64"/>
                </a:cubicBezTo>
                <a:cubicBezTo>
                  <a:pt x="1494" y="64"/>
                  <a:pt x="1496" y="65"/>
                  <a:pt x="1498" y="64"/>
                </a:cubicBezTo>
                <a:cubicBezTo>
                  <a:pt x="1501" y="63"/>
                  <a:pt x="1499" y="61"/>
                  <a:pt x="1501" y="59"/>
                </a:cubicBezTo>
                <a:cubicBezTo>
                  <a:pt x="1502" y="58"/>
                  <a:pt x="1502" y="58"/>
                  <a:pt x="1503" y="57"/>
                </a:cubicBezTo>
                <a:cubicBezTo>
                  <a:pt x="1503" y="56"/>
                  <a:pt x="1503" y="55"/>
                  <a:pt x="1501" y="55"/>
                </a:cubicBezTo>
                <a:cubicBezTo>
                  <a:pt x="1500" y="55"/>
                  <a:pt x="1499" y="55"/>
                  <a:pt x="1498" y="55"/>
                </a:cubicBezTo>
                <a:cubicBezTo>
                  <a:pt x="1497" y="55"/>
                  <a:pt x="1496" y="54"/>
                  <a:pt x="1495" y="54"/>
                </a:cubicBezTo>
                <a:cubicBezTo>
                  <a:pt x="1493" y="53"/>
                  <a:pt x="1491" y="54"/>
                  <a:pt x="1489" y="53"/>
                </a:cubicBezTo>
                <a:cubicBezTo>
                  <a:pt x="1487" y="53"/>
                  <a:pt x="1486" y="51"/>
                  <a:pt x="1484" y="50"/>
                </a:cubicBezTo>
                <a:cubicBezTo>
                  <a:pt x="1482" y="48"/>
                  <a:pt x="1480" y="49"/>
                  <a:pt x="1478" y="49"/>
                </a:cubicBezTo>
                <a:cubicBezTo>
                  <a:pt x="1477" y="49"/>
                  <a:pt x="1477" y="48"/>
                  <a:pt x="1476" y="47"/>
                </a:cubicBezTo>
                <a:cubicBezTo>
                  <a:pt x="1475" y="46"/>
                  <a:pt x="1474" y="46"/>
                  <a:pt x="1474" y="46"/>
                </a:cubicBezTo>
                <a:cubicBezTo>
                  <a:pt x="1473" y="45"/>
                  <a:pt x="1467" y="42"/>
                  <a:pt x="1467" y="45"/>
                </a:cubicBezTo>
                <a:cubicBezTo>
                  <a:pt x="1467" y="46"/>
                  <a:pt x="1469" y="47"/>
                  <a:pt x="1469" y="47"/>
                </a:cubicBezTo>
                <a:cubicBezTo>
                  <a:pt x="1470" y="48"/>
                  <a:pt x="1470" y="49"/>
                  <a:pt x="1471" y="50"/>
                </a:cubicBezTo>
                <a:cubicBezTo>
                  <a:pt x="1472" y="50"/>
                  <a:pt x="1472" y="50"/>
                  <a:pt x="1473" y="52"/>
                </a:cubicBezTo>
                <a:cubicBezTo>
                  <a:pt x="1473" y="53"/>
                  <a:pt x="1473" y="54"/>
                  <a:pt x="1471" y="54"/>
                </a:cubicBezTo>
                <a:cubicBezTo>
                  <a:pt x="1470" y="54"/>
                  <a:pt x="1470" y="53"/>
                  <a:pt x="1469" y="52"/>
                </a:cubicBezTo>
                <a:cubicBezTo>
                  <a:pt x="1468" y="52"/>
                  <a:pt x="1467" y="52"/>
                  <a:pt x="1466" y="51"/>
                </a:cubicBezTo>
                <a:cubicBezTo>
                  <a:pt x="1465" y="51"/>
                  <a:pt x="1464" y="50"/>
                  <a:pt x="1463" y="50"/>
                </a:cubicBezTo>
                <a:cubicBezTo>
                  <a:pt x="1461" y="50"/>
                  <a:pt x="1462" y="52"/>
                  <a:pt x="1462" y="54"/>
                </a:cubicBezTo>
                <a:cubicBezTo>
                  <a:pt x="1462" y="58"/>
                  <a:pt x="1458" y="56"/>
                  <a:pt x="1455" y="56"/>
                </a:cubicBezTo>
                <a:cubicBezTo>
                  <a:pt x="1453" y="56"/>
                  <a:pt x="1450" y="57"/>
                  <a:pt x="1448" y="56"/>
                </a:cubicBezTo>
                <a:cubicBezTo>
                  <a:pt x="1446" y="56"/>
                  <a:pt x="1444" y="55"/>
                  <a:pt x="1442" y="55"/>
                </a:cubicBezTo>
                <a:cubicBezTo>
                  <a:pt x="1440" y="55"/>
                  <a:pt x="1438" y="55"/>
                  <a:pt x="1436" y="53"/>
                </a:cubicBezTo>
                <a:cubicBezTo>
                  <a:pt x="1434" y="53"/>
                  <a:pt x="1431" y="52"/>
                  <a:pt x="1428" y="53"/>
                </a:cubicBezTo>
                <a:cubicBezTo>
                  <a:pt x="1426" y="53"/>
                  <a:pt x="1425" y="55"/>
                  <a:pt x="1424" y="57"/>
                </a:cubicBezTo>
                <a:cubicBezTo>
                  <a:pt x="1424" y="56"/>
                  <a:pt x="1422" y="53"/>
                  <a:pt x="1421" y="53"/>
                </a:cubicBezTo>
                <a:cubicBezTo>
                  <a:pt x="1420" y="52"/>
                  <a:pt x="1420" y="52"/>
                  <a:pt x="1419" y="51"/>
                </a:cubicBezTo>
                <a:cubicBezTo>
                  <a:pt x="1418" y="50"/>
                  <a:pt x="1418" y="49"/>
                  <a:pt x="1417" y="49"/>
                </a:cubicBezTo>
                <a:cubicBezTo>
                  <a:pt x="1416" y="49"/>
                  <a:pt x="1415" y="51"/>
                  <a:pt x="1415" y="51"/>
                </a:cubicBezTo>
                <a:cubicBezTo>
                  <a:pt x="1413" y="53"/>
                  <a:pt x="1411" y="52"/>
                  <a:pt x="1409" y="54"/>
                </a:cubicBezTo>
                <a:cubicBezTo>
                  <a:pt x="1409" y="55"/>
                  <a:pt x="1408" y="56"/>
                  <a:pt x="1407" y="56"/>
                </a:cubicBezTo>
                <a:cubicBezTo>
                  <a:pt x="1406" y="56"/>
                  <a:pt x="1405" y="56"/>
                  <a:pt x="1404" y="57"/>
                </a:cubicBezTo>
                <a:cubicBezTo>
                  <a:pt x="1403" y="57"/>
                  <a:pt x="1403" y="58"/>
                  <a:pt x="1401" y="58"/>
                </a:cubicBezTo>
                <a:cubicBezTo>
                  <a:pt x="1401" y="58"/>
                  <a:pt x="1400" y="58"/>
                  <a:pt x="1399" y="59"/>
                </a:cubicBezTo>
                <a:cubicBezTo>
                  <a:pt x="1399" y="59"/>
                  <a:pt x="1399" y="60"/>
                  <a:pt x="1398" y="60"/>
                </a:cubicBezTo>
                <a:cubicBezTo>
                  <a:pt x="1398" y="59"/>
                  <a:pt x="1399" y="58"/>
                  <a:pt x="1399" y="58"/>
                </a:cubicBezTo>
                <a:cubicBezTo>
                  <a:pt x="1400" y="57"/>
                  <a:pt x="1401" y="57"/>
                  <a:pt x="1402" y="56"/>
                </a:cubicBezTo>
                <a:cubicBezTo>
                  <a:pt x="1404" y="55"/>
                  <a:pt x="1401" y="52"/>
                  <a:pt x="1400" y="52"/>
                </a:cubicBezTo>
                <a:cubicBezTo>
                  <a:pt x="1399" y="52"/>
                  <a:pt x="1398" y="52"/>
                  <a:pt x="1397" y="51"/>
                </a:cubicBezTo>
                <a:cubicBezTo>
                  <a:pt x="1396" y="51"/>
                  <a:pt x="1394" y="50"/>
                  <a:pt x="1394" y="50"/>
                </a:cubicBezTo>
                <a:cubicBezTo>
                  <a:pt x="1393" y="49"/>
                  <a:pt x="1395" y="48"/>
                  <a:pt x="1395" y="47"/>
                </a:cubicBezTo>
                <a:cubicBezTo>
                  <a:pt x="1395" y="46"/>
                  <a:pt x="1395" y="45"/>
                  <a:pt x="1395" y="44"/>
                </a:cubicBezTo>
                <a:cubicBezTo>
                  <a:pt x="1394" y="42"/>
                  <a:pt x="1392" y="41"/>
                  <a:pt x="1390" y="41"/>
                </a:cubicBezTo>
                <a:cubicBezTo>
                  <a:pt x="1389" y="40"/>
                  <a:pt x="1387" y="39"/>
                  <a:pt x="1385" y="39"/>
                </a:cubicBezTo>
                <a:cubicBezTo>
                  <a:pt x="1384" y="39"/>
                  <a:pt x="1383" y="39"/>
                  <a:pt x="1382" y="39"/>
                </a:cubicBezTo>
                <a:cubicBezTo>
                  <a:pt x="1381" y="39"/>
                  <a:pt x="1381" y="38"/>
                  <a:pt x="1380" y="38"/>
                </a:cubicBezTo>
                <a:cubicBezTo>
                  <a:pt x="1378" y="38"/>
                  <a:pt x="1377" y="38"/>
                  <a:pt x="1376" y="38"/>
                </a:cubicBezTo>
                <a:cubicBezTo>
                  <a:pt x="1375" y="38"/>
                  <a:pt x="1375" y="37"/>
                  <a:pt x="1374" y="36"/>
                </a:cubicBezTo>
                <a:cubicBezTo>
                  <a:pt x="1373" y="36"/>
                  <a:pt x="1372" y="36"/>
                  <a:pt x="1371" y="35"/>
                </a:cubicBezTo>
                <a:cubicBezTo>
                  <a:pt x="1371" y="34"/>
                  <a:pt x="1372" y="33"/>
                  <a:pt x="1373" y="33"/>
                </a:cubicBezTo>
                <a:cubicBezTo>
                  <a:pt x="1375" y="33"/>
                  <a:pt x="1377" y="34"/>
                  <a:pt x="1379" y="34"/>
                </a:cubicBezTo>
                <a:cubicBezTo>
                  <a:pt x="1381" y="35"/>
                  <a:pt x="1382" y="36"/>
                  <a:pt x="1385" y="36"/>
                </a:cubicBezTo>
                <a:cubicBezTo>
                  <a:pt x="1387" y="36"/>
                  <a:pt x="1389" y="36"/>
                  <a:pt x="1391" y="37"/>
                </a:cubicBezTo>
                <a:cubicBezTo>
                  <a:pt x="1393" y="37"/>
                  <a:pt x="1395" y="37"/>
                  <a:pt x="1398" y="37"/>
                </a:cubicBezTo>
                <a:cubicBezTo>
                  <a:pt x="1400" y="37"/>
                  <a:pt x="1402" y="37"/>
                  <a:pt x="1404" y="37"/>
                </a:cubicBezTo>
                <a:cubicBezTo>
                  <a:pt x="1406" y="37"/>
                  <a:pt x="1409" y="37"/>
                  <a:pt x="1410" y="38"/>
                </a:cubicBezTo>
                <a:cubicBezTo>
                  <a:pt x="1413" y="39"/>
                  <a:pt x="1414" y="39"/>
                  <a:pt x="1416" y="39"/>
                </a:cubicBezTo>
                <a:cubicBezTo>
                  <a:pt x="1419" y="38"/>
                  <a:pt x="1419" y="36"/>
                  <a:pt x="1421" y="35"/>
                </a:cubicBezTo>
                <a:cubicBezTo>
                  <a:pt x="1422" y="34"/>
                  <a:pt x="1423" y="34"/>
                  <a:pt x="1424" y="34"/>
                </a:cubicBezTo>
                <a:cubicBezTo>
                  <a:pt x="1425" y="33"/>
                  <a:pt x="1425" y="32"/>
                  <a:pt x="1426" y="32"/>
                </a:cubicBezTo>
                <a:cubicBezTo>
                  <a:pt x="1428" y="31"/>
                  <a:pt x="1430" y="31"/>
                  <a:pt x="1433" y="31"/>
                </a:cubicBezTo>
                <a:cubicBezTo>
                  <a:pt x="1435" y="30"/>
                  <a:pt x="1437" y="30"/>
                  <a:pt x="1439" y="29"/>
                </a:cubicBezTo>
                <a:cubicBezTo>
                  <a:pt x="1440" y="29"/>
                  <a:pt x="1441" y="28"/>
                  <a:pt x="1441" y="28"/>
                </a:cubicBezTo>
                <a:cubicBezTo>
                  <a:pt x="1442" y="27"/>
                  <a:pt x="1442" y="26"/>
                  <a:pt x="1442" y="25"/>
                </a:cubicBezTo>
                <a:cubicBezTo>
                  <a:pt x="1443" y="24"/>
                  <a:pt x="1443" y="23"/>
                  <a:pt x="1443" y="22"/>
                </a:cubicBezTo>
                <a:cubicBezTo>
                  <a:pt x="1442" y="21"/>
                  <a:pt x="1441" y="20"/>
                  <a:pt x="1441" y="20"/>
                </a:cubicBezTo>
                <a:cubicBezTo>
                  <a:pt x="1440" y="19"/>
                  <a:pt x="1439" y="19"/>
                  <a:pt x="1438" y="18"/>
                </a:cubicBezTo>
                <a:cubicBezTo>
                  <a:pt x="1437" y="18"/>
                  <a:pt x="1436" y="18"/>
                  <a:pt x="1435" y="18"/>
                </a:cubicBezTo>
                <a:cubicBezTo>
                  <a:pt x="1434" y="18"/>
                  <a:pt x="1433" y="17"/>
                  <a:pt x="1432" y="17"/>
                </a:cubicBezTo>
                <a:cubicBezTo>
                  <a:pt x="1431" y="16"/>
                  <a:pt x="1430" y="16"/>
                  <a:pt x="1429" y="16"/>
                </a:cubicBezTo>
                <a:cubicBezTo>
                  <a:pt x="1427" y="16"/>
                  <a:pt x="1425" y="15"/>
                  <a:pt x="1423" y="15"/>
                </a:cubicBezTo>
                <a:cubicBezTo>
                  <a:pt x="1421" y="14"/>
                  <a:pt x="1418" y="16"/>
                  <a:pt x="1417" y="14"/>
                </a:cubicBezTo>
                <a:cubicBezTo>
                  <a:pt x="1417" y="13"/>
                  <a:pt x="1417" y="12"/>
                  <a:pt x="1417" y="11"/>
                </a:cubicBezTo>
                <a:cubicBezTo>
                  <a:pt x="1417" y="9"/>
                  <a:pt x="1417" y="8"/>
                  <a:pt x="1417" y="7"/>
                </a:cubicBezTo>
                <a:cubicBezTo>
                  <a:pt x="1416" y="6"/>
                  <a:pt x="1415" y="4"/>
                  <a:pt x="1413" y="4"/>
                </a:cubicBezTo>
                <a:cubicBezTo>
                  <a:pt x="1411" y="4"/>
                  <a:pt x="1409" y="5"/>
                  <a:pt x="1408" y="6"/>
                </a:cubicBezTo>
                <a:cubicBezTo>
                  <a:pt x="1407" y="7"/>
                  <a:pt x="1406" y="7"/>
                  <a:pt x="1405" y="7"/>
                </a:cubicBezTo>
                <a:cubicBezTo>
                  <a:pt x="1403" y="7"/>
                  <a:pt x="1404" y="6"/>
                  <a:pt x="1403" y="5"/>
                </a:cubicBezTo>
                <a:cubicBezTo>
                  <a:pt x="1403" y="2"/>
                  <a:pt x="1400" y="3"/>
                  <a:pt x="1398" y="4"/>
                </a:cubicBezTo>
                <a:cubicBezTo>
                  <a:pt x="1397" y="4"/>
                  <a:pt x="1396" y="5"/>
                  <a:pt x="1395" y="5"/>
                </a:cubicBezTo>
                <a:cubicBezTo>
                  <a:pt x="1394" y="6"/>
                  <a:pt x="1394" y="6"/>
                  <a:pt x="1393" y="5"/>
                </a:cubicBezTo>
                <a:cubicBezTo>
                  <a:pt x="1393" y="4"/>
                  <a:pt x="1393" y="3"/>
                  <a:pt x="1392" y="3"/>
                </a:cubicBezTo>
                <a:cubicBezTo>
                  <a:pt x="1391" y="3"/>
                  <a:pt x="1391" y="3"/>
                  <a:pt x="1390" y="3"/>
                </a:cubicBezTo>
                <a:cubicBezTo>
                  <a:pt x="1371" y="3"/>
                  <a:pt x="1371" y="3"/>
                  <a:pt x="1371" y="3"/>
                </a:cubicBezTo>
                <a:cubicBezTo>
                  <a:pt x="1371" y="3"/>
                  <a:pt x="1371" y="3"/>
                  <a:pt x="1371" y="3"/>
                </a:cubicBezTo>
                <a:cubicBezTo>
                  <a:pt x="1370" y="6"/>
                  <a:pt x="1365" y="8"/>
                  <a:pt x="1365" y="12"/>
                </a:cubicBezTo>
                <a:cubicBezTo>
                  <a:pt x="1364" y="14"/>
                  <a:pt x="1366" y="16"/>
                  <a:pt x="1366" y="18"/>
                </a:cubicBezTo>
                <a:cubicBezTo>
                  <a:pt x="1366" y="20"/>
                  <a:pt x="1363" y="22"/>
                  <a:pt x="1362" y="23"/>
                </a:cubicBezTo>
                <a:cubicBezTo>
                  <a:pt x="1361" y="24"/>
                  <a:pt x="1360" y="24"/>
                  <a:pt x="1359" y="24"/>
                </a:cubicBezTo>
                <a:cubicBezTo>
                  <a:pt x="1358" y="24"/>
                  <a:pt x="1358" y="23"/>
                  <a:pt x="1358" y="22"/>
                </a:cubicBezTo>
                <a:cubicBezTo>
                  <a:pt x="1359" y="22"/>
                  <a:pt x="1360" y="21"/>
                  <a:pt x="1360" y="21"/>
                </a:cubicBezTo>
                <a:cubicBezTo>
                  <a:pt x="1361" y="20"/>
                  <a:pt x="1361" y="19"/>
                  <a:pt x="1362" y="18"/>
                </a:cubicBezTo>
                <a:cubicBezTo>
                  <a:pt x="1362" y="17"/>
                  <a:pt x="1363" y="17"/>
                  <a:pt x="1362" y="16"/>
                </a:cubicBezTo>
                <a:cubicBezTo>
                  <a:pt x="1361" y="15"/>
                  <a:pt x="1359" y="18"/>
                  <a:pt x="1358" y="18"/>
                </a:cubicBezTo>
                <a:cubicBezTo>
                  <a:pt x="1357" y="19"/>
                  <a:pt x="1356" y="18"/>
                  <a:pt x="1356" y="18"/>
                </a:cubicBezTo>
                <a:cubicBezTo>
                  <a:pt x="1354" y="18"/>
                  <a:pt x="1353" y="18"/>
                  <a:pt x="1352" y="20"/>
                </a:cubicBezTo>
                <a:cubicBezTo>
                  <a:pt x="1351" y="20"/>
                  <a:pt x="1351" y="20"/>
                  <a:pt x="1350" y="19"/>
                </a:cubicBezTo>
                <a:cubicBezTo>
                  <a:pt x="1350" y="18"/>
                  <a:pt x="1348" y="18"/>
                  <a:pt x="1348" y="17"/>
                </a:cubicBezTo>
                <a:cubicBezTo>
                  <a:pt x="1348" y="16"/>
                  <a:pt x="1349" y="16"/>
                  <a:pt x="1350" y="15"/>
                </a:cubicBezTo>
                <a:cubicBezTo>
                  <a:pt x="1351" y="15"/>
                  <a:pt x="1352" y="14"/>
                  <a:pt x="1352" y="13"/>
                </a:cubicBezTo>
                <a:cubicBezTo>
                  <a:pt x="1354" y="12"/>
                  <a:pt x="1356" y="12"/>
                  <a:pt x="1357" y="11"/>
                </a:cubicBezTo>
                <a:cubicBezTo>
                  <a:pt x="1358" y="10"/>
                  <a:pt x="1358" y="9"/>
                  <a:pt x="1359" y="9"/>
                </a:cubicBezTo>
                <a:cubicBezTo>
                  <a:pt x="1359" y="8"/>
                  <a:pt x="1360" y="8"/>
                  <a:pt x="1361" y="7"/>
                </a:cubicBezTo>
                <a:cubicBezTo>
                  <a:pt x="1361" y="6"/>
                  <a:pt x="1361" y="2"/>
                  <a:pt x="1360" y="3"/>
                </a:cubicBezTo>
                <a:cubicBezTo>
                  <a:pt x="1359" y="3"/>
                  <a:pt x="1359" y="4"/>
                  <a:pt x="1359" y="4"/>
                </a:cubicBezTo>
                <a:cubicBezTo>
                  <a:pt x="1358" y="5"/>
                  <a:pt x="1357" y="5"/>
                  <a:pt x="1357" y="5"/>
                </a:cubicBezTo>
                <a:cubicBezTo>
                  <a:pt x="1355" y="5"/>
                  <a:pt x="1354" y="6"/>
                  <a:pt x="1352" y="6"/>
                </a:cubicBezTo>
                <a:cubicBezTo>
                  <a:pt x="1350" y="6"/>
                  <a:pt x="1351" y="4"/>
                  <a:pt x="1349" y="3"/>
                </a:cubicBezTo>
                <a:cubicBezTo>
                  <a:pt x="1349" y="3"/>
                  <a:pt x="1349" y="3"/>
                  <a:pt x="1349" y="3"/>
                </a:cubicBezTo>
                <a:cubicBezTo>
                  <a:pt x="1331" y="3"/>
                  <a:pt x="1331" y="3"/>
                  <a:pt x="1331" y="3"/>
                </a:cubicBezTo>
                <a:cubicBezTo>
                  <a:pt x="1329" y="3"/>
                  <a:pt x="1326" y="3"/>
                  <a:pt x="1326" y="5"/>
                </a:cubicBezTo>
                <a:cubicBezTo>
                  <a:pt x="1325" y="6"/>
                  <a:pt x="1326" y="6"/>
                  <a:pt x="1327" y="6"/>
                </a:cubicBezTo>
                <a:cubicBezTo>
                  <a:pt x="1328" y="7"/>
                  <a:pt x="1327" y="8"/>
                  <a:pt x="1327" y="9"/>
                </a:cubicBezTo>
                <a:cubicBezTo>
                  <a:pt x="1326" y="10"/>
                  <a:pt x="1326" y="11"/>
                  <a:pt x="1325" y="11"/>
                </a:cubicBezTo>
                <a:cubicBezTo>
                  <a:pt x="1324" y="11"/>
                  <a:pt x="1322" y="11"/>
                  <a:pt x="1321" y="11"/>
                </a:cubicBezTo>
                <a:cubicBezTo>
                  <a:pt x="1319" y="14"/>
                  <a:pt x="1324" y="14"/>
                  <a:pt x="1324" y="16"/>
                </a:cubicBezTo>
                <a:cubicBezTo>
                  <a:pt x="1324" y="19"/>
                  <a:pt x="1320" y="16"/>
                  <a:pt x="1319" y="15"/>
                </a:cubicBezTo>
                <a:cubicBezTo>
                  <a:pt x="1318" y="15"/>
                  <a:pt x="1317" y="16"/>
                  <a:pt x="1316" y="17"/>
                </a:cubicBezTo>
                <a:cubicBezTo>
                  <a:pt x="1315" y="18"/>
                  <a:pt x="1314" y="19"/>
                  <a:pt x="1313" y="20"/>
                </a:cubicBezTo>
                <a:cubicBezTo>
                  <a:pt x="1312" y="20"/>
                  <a:pt x="1312" y="20"/>
                  <a:pt x="1312" y="21"/>
                </a:cubicBezTo>
                <a:cubicBezTo>
                  <a:pt x="1309" y="25"/>
                  <a:pt x="1309" y="19"/>
                  <a:pt x="1309" y="17"/>
                </a:cubicBezTo>
                <a:cubicBezTo>
                  <a:pt x="1310" y="16"/>
                  <a:pt x="1310" y="15"/>
                  <a:pt x="1310" y="14"/>
                </a:cubicBezTo>
                <a:cubicBezTo>
                  <a:pt x="1309" y="13"/>
                  <a:pt x="1308" y="12"/>
                  <a:pt x="1308" y="11"/>
                </a:cubicBezTo>
                <a:cubicBezTo>
                  <a:pt x="1308" y="10"/>
                  <a:pt x="1308" y="9"/>
                  <a:pt x="1307" y="8"/>
                </a:cubicBezTo>
                <a:cubicBezTo>
                  <a:pt x="1307" y="8"/>
                  <a:pt x="1305" y="7"/>
                  <a:pt x="1306" y="6"/>
                </a:cubicBezTo>
                <a:cubicBezTo>
                  <a:pt x="1306" y="5"/>
                  <a:pt x="1308" y="6"/>
                  <a:pt x="1309" y="6"/>
                </a:cubicBezTo>
                <a:cubicBezTo>
                  <a:pt x="1310" y="6"/>
                  <a:pt x="1310" y="5"/>
                  <a:pt x="1311" y="4"/>
                </a:cubicBezTo>
                <a:cubicBezTo>
                  <a:pt x="1311" y="3"/>
                  <a:pt x="1312" y="3"/>
                  <a:pt x="1312" y="3"/>
                </a:cubicBezTo>
                <a:cubicBezTo>
                  <a:pt x="1298" y="3"/>
                  <a:pt x="1298" y="3"/>
                  <a:pt x="1298" y="3"/>
                </a:cubicBezTo>
                <a:cubicBezTo>
                  <a:pt x="1297" y="3"/>
                  <a:pt x="1297" y="3"/>
                  <a:pt x="1296" y="4"/>
                </a:cubicBezTo>
                <a:cubicBezTo>
                  <a:pt x="1294" y="5"/>
                  <a:pt x="1293" y="7"/>
                  <a:pt x="1291" y="9"/>
                </a:cubicBezTo>
                <a:cubicBezTo>
                  <a:pt x="1290" y="11"/>
                  <a:pt x="1288" y="11"/>
                  <a:pt x="1286" y="13"/>
                </a:cubicBezTo>
                <a:cubicBezTo>
                  <a:pt x="1283" y="16"/>
                  <a:pt x="1281" y="19"/>
                  <a:pt x="1277" y="22"/>
                </a:cubicBezTo>
                <a:cubicBezTo>
                  <a:pt x="1277" y="22"/>
                  <a:pt x="1276" y="23"/>
                  <a:pt x="1275" y="23"/>
                </a:cubicBezTo>
                <a:cubicBezTo>
                  <a:pt x="1275" y="25"/>
                  <a:pt x="1276" y="24"/>
                  <a:pt x="1276" y="25"/>
                </a:cubicBezTo>
                <a:cubicBezTo>
                  <a:pt x="1277" y="25"/>
                  <a:pt x="1277" y="26"/>
                  <a:pt x="1277" y="26"/>
                </a:cubicBezTo>
                <a:cubicBezTo>
                  <a:pt x="1277" y="27"/>
                  <a:pt x="1278" y="27"/>
                  <a:pt x="1278" y="27"/>
                </a:cubicBezTo>
                <a:cubicBezTo>
                  <a:pt x="1278" y="28"/>
                  <a:pt x="1277" y="29"/>
                  <a:pt x="1276" y="30"/>
                </a:cubicBezTo>
                <a:cubicBezTo>
                  <a:pt x="1274" y="31"/>
                  <a:pt x="1273" y="32"/>
                  <a:pt x="1272" y="33"/>
                </a:cubicBezTo>
                <a:cubicBezTo>
                  <a:pt x="1271" y="34"/>
                  <a:pt x="1270" y="34"/>
                  <a:pt x="1270" y="35"/>
                </a:cubicBezTo>
                <a:cubicBezTo>
                  <a:pt x="1270" y="36"/>
                  <a:pt x="1270" y="37"/>
                  <a:pt x="1269" y="38"/>
                </a:cubicBezTo>
                <a:cubicBezTo>
                  <a:pt x="1269" y="37"/>
                  <a:pt x="1268" y="37"/>
                  <a:pt x="1268" y="37"/>
                </a:cubicBezTo>
                <a:cubicBezTo>
                  <a:pt x="1268" y="37"/>
                  <a:pt x="1267" y="36"/>
                  <a:pt x="1267" y="36"/>
                </a:cubicBezTo>
                <a:cubicBezTo>
                  <a:pt x="1267" y="35"/>
                  <a:pt x="1267" y="33"/>
                  <a:pt x="1265" y="33"/>
                </a:cubicBezTo>
                <a:cubicBezTo>
                  <a:pt x="1264" y="33"/>
                  <a:pt x="1264" y="38"/>
                  <a:pt x="1262" y="38"/>
                </a:cubicBezTo>
                <a:cubicBezTo>
                  <a:pt x="1262" y="37"/>
                  <a:pt x="1262" y="32"/>
                  <a:pt x="1262" y="31"/>
                </a:cubicBezTo>
                <a:cubicBezTo>
                  <a:pt x="1262" y="29"/>
                  <a:pt x="1264" y="28"/>
                  <a:pt x="1264" y="25"/>
                </a:cubicBezTo>
                <a:cubicBezTo>
                  <a:pt x="1265" y="24"/>
                  <a:pt x="1264" y="23"/>
                  <a:pt x="1265" y="22"/>
                </a:cubicBezTo>
                <a:cubicBezTo>
                  <a:pt x="1266" y="21"/>
                  <a:pt x="1267" y="21"/>
                  <a:pt x="1267" y="20"/>
                </a:cubicBezTo>
                <a:cubicBezTo>
                  <a:pt x="1268" y="19"/>
                  <a:pt x="1268" y="18"/>
                  <a:pt x="1267" y="17"/>
                </a:cubicBezTo>
                <a:cubicBezTo>
                  <a:pt x="1267" y="16"/>
                  <a:pt x="1266" y="16"/>
                  <a:pt x="1267" y="14"/>
                </a:cubicBezTo>
                <a:cubicBezTo>
                  <a:pt x="1268" y="13"/>
                  <a:pt x="1271" y="12"/>
                  <a:pt x="1272" y="11"/>
                </a:cubicBezTo>
                <a:cubicBezTo>
                  <a:pt x="1274" y="9"/>
                  <a:pt x="1275" y="7"/>
                  <a:pt x="1277" y="7"/>
                </a:cubicBezTo>
                <a:cubicBezTo>
                  <a:pt x="1279" y="6"/>
                  <a:pt x="1281" y="6"/>
                  <a:pt x="1282" y="5"/>
                </a:cubicBezTo>
                <a:cubicBezTo>
                  <a:pt x="1283" y="4"/>
                  <a:pt x="1283" y="3"/>
                  <a:pt x="1284" y="3"/>
                </a:cubicBezTo>
                <a:cubicBezTo>
                  <a:pt x="1244" y="3"/>
                  <a:pt x="1244" y="3"/>
                  <a:pt x="1244" y="3"/>
                </a:cubicBezTo>
                <a:cubicBezTo>
                  <a:pt x="1245" y="4"/>
                  <a:pt x="1249" y="2"/>
                  <a:pt x="1249" y="5"/>
                </a:cubicBezTo>
                <a:cubicBezTo>
                  <a:pt x="1249" y="6"/>
                  <a:pt x="1247" y="6"/>
                  <a:pt x="1246" y="6"/>
                </a:cubicBezTo>
                <a:cubicBezTo>
                  <a:pt x="1245" y="6"/>
                  <a:pt x="1244" y="7"/>
                  <a:pt x="1243" y="7"/>
                </a:cubicBezTo>
                <a:cubicBezTo>
                  <a:pt x="1243" y="8"/>
                  <a:pt x="1242" y="9"/>
                  <a:pt x="1241" y="10"/>
                </a:cubicBezTo>
                <a:cubicBezTo>
                  <a:pt x="1241" y="11"/>
                  <a:pt x="1240" y="12"/>
                  <a:pt x="1240" y="13"/>
                </a:cubicBezTo>
                <a:cubicBezTo>
                  <a:pt x="1240" y="14"/>
                  <a:pt x="1244" y="17"/>
                  <a:pt x="1241" y="17"/>
                </a:cubicBezTo>
                <a:cubicBezTo>
                  <a:pt x="1238" y="18"/>
                  <a:pt x="1236" y="16"/>
                  <a:pt x="1234" y="15"/>
                </a:cubicBezTo>
                <a:cubicBezTo>
                  <a:pt x="1231" y="15"/>
                  <a:pt x="1229" y="16"/>
                  <a:pt x="1227" y="18"/>
                </a:cubicBezTo>
                <a:cubicBezTo>
                  <a:pt x="1225" y="19"/>
                  <a:pt x="1223" y="21"/>
                  <a:pt x="1221" y="21"/>
                </a:cubicBezTo>
                <a:cubicBezTo>
                  <a:pt x="1220" y="22"/>
                  <a:pt x="1217" y="23"/>
                  <a:pt x="1216" y="25"/>
                </a:cubicBezTo>
                <a:cubicBezTo>
                  <a:pt x="1215" y="26"/>
                  <a:pt x="1215" y="27"/>
                  <a:pt x="1213" y="28"/>
                </a:cubicBezTo>
                <a:cubicBezTo>
                  <a:pt x="1212" y="29"/>
                  <a:pt x="1211" y="30"/>
                  <a:pt x="1211" y="32"/>
                </a:cubicBezTo>
                <a:cubicBezTo>
                  <a:pt x="1213" y="32"/>
                  <a:pt x="1214" y="36"/>
                  <a:pt x="1212" y="37"/>
                </a:cubicBezTo>
                <a:cubicBezTo>
                  <a:pt x="1211" y="38"/>
                  <a:pt x="1209" y="38"/>
                  <a:pt x="1210" y="39"/>
                </a:cubicBezTo>
                <a:cubicBezTo>
                  <a:pt x="1210" y="39"/>
                  <a:pt x="1212" y="40"/>
                  <a:pt x="1212" y="40"/>
                </a:cubicBezTo>
                <a:cubicBezTo>
                  <a:pt x="1213" y="41"/>
                  <a:pt x="1214" y="41"/>
                  <a:pt x="1215" y="41"/>
                </a:cubicBezTo>
                <a:cubicBezTo>
                  <a:pt x="1216" y="41"/>
                  <a:pt x="1217" y="40"/>
                  <a:pt x="1218" y="41"/>
                </a:cubicBezTo>
                <a:cubicBezTo>
                  <a:pt x="1220" y="42"/>
                  <a:pt x="1214" y="43"/>
                  <a:pt x="1213" y="43"/>
                </a:cubicBezTo>
                <a:cubicBezTo>
                  <a:pt x="1212" y="44"/>
                  <a:pt x="1211" y="45"/>
                  <a:pt x="1209" y="45"/>
                </a:cubicBezTo>
                <a:cubicBezTo>
                  <a:pt x="1208" y="46"/>
                  <a:pt x="1208" y="44"/>
                  <a:pt x="1208" y="43"/>
                </a:cubicBezTo>
                <a:cubicBezTo>
                  <a:pt x="1207" y="42"/>
                  <a:pt x="1207" y="41"/>
                  <a:pt x="1206" y="41"/>
                </a:cubicBezTo>
                <a:cubicBezTo>
                  <a:pt x="1205" y="41"/>
                  <a:pt x="1204" y="41"/>
                  <a:pt x="1204" y="39"/>
                </a:cubicBezTo>
                <a:cubicBezTo>
                  <a:pt x="1205" y="39"/>
                  <a:pt x="1204" y="38"/>
                  <a:pt x="1203" y="37"/>
                </a:cubicBezTo>
                <a:cubicBezTo>
                  <a:pt x="1202" y="37"/>
                  <a:pt x="1201" y="38"/>
                  <a:pt x="1200" y="37"/>
                </a:cubicBezTo>
                <a:cubicBezTo>
                  <a:pt x="1197" y="35"/>
                  <a:pt x="1202" y="35"/>
                  <a:pt x="1203" y="34"/>
                </a:cubicBezTo>
                <a:cubicBezTo>
                  <a:pt x="1204" y="33"/>
                  <a:pt x="1204" y="32"/>
                  <a:pt x="1203" y="32"/>
                </a:cubicBezTo>
                <a:cubicBezTo>
                  <a:pt x="1202" y="31"/>
                  <a:pt x="1200" y="32"/>
                  <a:pt x="1199" y="31"/>
                </a:cubicBezTo>
                <a:cubicBezTo>
                  <a:pt x="1198" y="30"/>
                  <a:pt x="1199" y="29"/>
                  <a:pt x="1200" y="29"/>
                </a:cubicBezTo>
                <a:cubicBezTo>
                  <a:pt x="1201" y="29"/>
                  <a:pt x="1201" y="29"/>
                  <a:pt x="1202" y="29"/>
                </a:cubicBezTo>
                <a:cubicBezTo>
                  <a:pt x="1202" y="28"/>
                  <a:pt x="1202" y="28"/>
                  <a:pt x="1203" y="28"/>
                </a:cubicBezTo>
                <a:cubicBezTo>
                  <a:pt x="1203" y="28"/>
                  <a:pt x="1204" y="28"/>
                  <a:pt x="1204" y="28"/>
                </a:cubicBezTo>
                <a:cubicBezTo>
                  <a:pt x="1204" y="27"/>
                  <a:pt x="1203" y="26"/>
                  <a:pt x="1202" y="26"/>
                </a:cubicBezTo>
                <a:cubicBezTo>
                  <a:pt x="1201" y="26"/>
                  <a:pt x="1201" y="26"/>
                  <a:pt x="1200" y="25"/>
                </a:cubicBezTo>
                <a:cubicBezTo>
                  <a:pt x="1199" y="24"/>
                  <a:pt x="1199" y="24"/>
                  <a:pt x="1198" y="23"/>
                </a:cubicBezTo>
                <a:cubicBezTo>
                  <a:pt x="1197" y="23"/>
                  <a:pt x="1196" y="23"/>
                  <a:pt x="1195" y="23"/>
                </a:cubicBezTo>
                <a:cubicBezTo>
                  <a:pt x="1193" y="23"/>
                  <a:pt x="1184" y="22"/>
                  <a:pt x="1184" y="24"/>
                </a:cubicBezTo>
                <a:cubicBezTo>
                  <a:pt x="1185" y="25"/>
                  <a:pt x="1186" y="24"/>
                  <a:pt x="1187" y="25"/>
                </a:cubicBezTo>
                <a:cubicBezTo>
                  <a:pt x="1188" y="25"/>
                  <a:pt x="1187" y="26"/>
                  <a:pt x="1188" y="27"/>
                </a:cubicBezTo>
                <a:cubicBezTo>
                  <a:pt x="1189" y="28"/>
                  <a:pt x="1190" y="27"/>
                  <a:pt x="1191" y="28"/>
                </a:cubicBezTo>
                <a:cubicBezTo>
                  <a:pt x="1192" y="29"/>
                  <a:pt x="1191" y="30"/>
                  <a:pt x="1190" y="29"/>
                </a:cubicBezTo>
                <a:cubicBezTo>
                  <a:pt x="1189" y="29"/>
                  <a:pt x="1188" y="28"/>
                  <a:pt x="1187" y="28"/>
                </a:cubicBezTo>
                <a:cubicBezTo>
                  <a:pt x="1186" y="28"/>
                  <a:pt x="1185" y="29"/>
                  <a:pt x="1185" y="30"/>
                </a:cubicBezTo>
                <a:cubicBezTo>
                  <a:pt x="1183" y="32"/>
                  <a:pt x="1184" y="33"/>
                  <a:pt x="1186" y="35"/>
                </a:cubicBezTo>
                <a:cubicBezTo>
                  <a:pt x="1186" y="35"/>
                  <a:pt x="1188" y="36"/>
                  <a:pt x="1186" y="37"/>
                </a:cubicBezTo>
                <a:cubicBezTo>
                  <a:pt x="1186" y="37"/>
                  <a:pt x="1184" y="36"/>
                  <a:pt x="1183" y="36"/>
                </a:cubicBezTo>
                <a:cubicBezTo>
                  <a:pt x="1182" y="36"/>
                  <a:pt x="1182" y="35"/>
                  <a:pt x="1180" y="34"/>
                </a:cubicBezTo>
                <a:cubicBezTo>
                  <a:pt x="1179" y="34"/>
                  <a:pt x="1178" y="35"/>
                  <a:pt x="1176" y="34"/>
                </a:cubicBezTo>
                <a:cubicBezTo>
                  <a:pt x="1175" y="33"/>
                  <a:pt x="1175" y="33"/>
                  <a:pt x="1174" y="33"/>
                </a:cubicBezTo>
                <a:cubicBezTo>
                  <a:pt x="1171" y="33"/>
                  <a:pt x="1169" y="33"/>
                  <a:pt x="1166" y="33"/>
                </a:cubicBezTo>
                <a:cubicBezTo>
                  <a:pt x="1164" y="33"/>
                  <a:pt x="1162" y="32"/>
                  <a:pt x="1160" y="31"/>
                </a:cubicBezTo>
                <a:cubicBezTo>
                  <a:pt x="1158" y="31"/>
                  <a:pt x="1156" y="31"/>
                  <a:pt x="1154" y="31"/>
                </a:cubicBezTo>
                <a:cubicBezTo>
                  <a:pt x="1153" y="30"/>
                  <a:pt x="1152" y="30"/>
                  <a:pt x="1151" y="31"/>
                </a:cubicBezTo>
                <a:cubicBezTo>
                  <a:pt x="1150" y="32"/>
                  <a:pt x="1155" y="33"/>
                  <a:pt x="1156" y="33"/>
                </a:cubicBezTo>
                <a:cubicBezTo>
                  <a:pt x="1157" y="34"/>
                  <a:pt x="1158" y="33"/>
                  <a:pt x="1159" y="34"/>
                </a:cubicBezTo>
                <a:cubicBezTo>
                  <a:pt x="1160" y="35"/>
                  <a:pt x="1160" y="36"/>
                  <a:pt x="1160" y="37"/>
                </a:cubicBezTo>
                <a:cubicBezTo>
                  <a:pt x="1160" y="38"/>
                  <a:pt x="1161" y="38"/>
                  <a:pt x="1162" y="38"/>
                </a:cubicBezTo>
                <a:cubicBezTo>
                  <a:pt x="1163" y="38"/>
                  <a:pt x="1164" y="39"/>
                  <a:pt x="1165" y="39"/>
                </a:cubicBezTo>
                <a:cubicBezTo>
                  <a:pt x="1167" y="40"/>
                  <a:pt x="1169" y="40"/>
                  <a:pt x="1171" y="39"/>
                </a:cubicBezTo>
                <a:cubicBezTo>
                  <a:pt x="1172" y="38"/>
                  <a:pt x="1173" y="38"/>
                  <a:pt x="1174" y="37"/>
                </a:cubicBezTo>
                <a:cubicBezTo>
                  <a:pt x="1175" y="37"/>
                  <a:pt x="1176" y="36"/>
                  <a:pt x="1177" y="37"/>
                </a:cubicBezTo>
                <a:cubicBezTo>
                  <a:pt x="1177" y="38"/>
                  <a:pt x="1176" y="39"/>
                  <a:pt x="1176" y="40"/>
                </a:cubicBezTo>
                <a:cubicBezTo>
                  <a:pt x="1176" y="41"/>
                  <a:pt x="1176" y="42"/>
                  <a:pt x="1176" y="43"/>
                </a:cubicBezTo>
                <a:cubicBezTo>
                  <a:pt x="1176" y="44"/>
                  <a:pt x="1176" y="45"/>
                  <a:pt x="1175" y="46"/>
                </a:cubicBezTo>
                <a:cubicBezTo>
                  <a:pt x="1174" y="46"/>
                  <a:pt x="1173" y="46"/>
                  <a:pt x="1172" y="47"/>
                </a:cubicBezTo>
                <a:cubicBezTo>
                  <a:pt x="1171" y="49"/>
                  <a:pt x="1173" y="48"/>
                  <a:pt x="1173" y="49"/>
                </a:cubicBezTo>
                <a:cubicBezTo>
                  <a:pt x="1174" y="49"/>
                  <a:pt x="1175" y="50"/>
                  <a:pt x="1174" y="51"/>
                </a:cubicBezTo>
                <a:cubicBezTo>
                  <a:pt x="1174" y="53"/>
                  <a:pt x="1173" y="54"/>
                  <a:pt x="1172" y="53"/>
                </a:cubicBezTo>
                <a:cubicBezTo>
                  <a:pt x="1171" y="53"/>
                  <a:pt x="1171" y="52"/>
                  <a:pt x="1170" y="52"/>
                </a:cubicBezTo>
                <a:cubicBezTo>
                  <a:pt x="1169" y="50"/>
                  <a:pt x="1167" y="51"/>
                  <a:pt x="1165" y="50"/>
                </a:cubicBezTo>
                <a:cubicBezTo>
                  <a:pt x="1164" y="50"/>
                  <a:pt x="1163" y="50"/>
                  <a:pt x="1162" y="49"/>
                </a:cubicBezTo>
                <a:cubicBezTo>
                  <a:pt x="1160" y="48"/>
                  <a:pt x="1158" y="47"/>
                  <a:pt x="1156" y="46"/>
                </a:cubicBezTo>
                <a:cubicBezTo>
                  <a:pt x="1155" y="45"/>
                  <a:pt x="1152" y="43"/>
                  <a:pt x="1152" y="45"/>
                </a:cubicBezTo>
                <a:cubicBezTo>
                  <a:pt x="1152" y="46"/>
                  <a:pt x="1153" y="47"/>
                  <a:pt x="1152" y="48"/>
                </a:cubicBezTo>
                <a:cubicBezTo>
                  <a:pt x="1152" y="49"/>
                  <a:pt x="1151" y="50"/>
                  <a:pt x="1151" y="51"/>
                </a:cubicBezTo>
                <a:cubicBezTo>
                  <a:pt x="1150" y="52"/>
                  <a:pt x="1148" y="52"/>
                  <a:pt x="1147" y="52"/>
                </a:cubicBezTo>
                <a:cubicBezTo>
                  <a:pt x="1145" y="51"/>
                  <a:pt x="1146" y="50"/>
                  <a:pt x="1145" y="49"/>
                </a:cubicBezTo>
                <a:cubicBezTo>
                  <a:pt x="1145" y="48"/>
                  <a:pt x="1143" y="47"/>
                  <a:pt x="1143" y="47"/>
                </a:cubicBezTo>
                <a:cubicBezTo>
                  <a:pt x="1141" y="47"/>
                  <a:pt x="1140" y="49"/>
                  <a:pt x="1138" y="49"/>
                </a:cubicBezTo>
                <a:cubicBezTo>
                  <a:pt x="1137" y="49"/>
                  <a:pt x="1136" y="49"/>
                  <a:pt x="1135" y="50"/>
                </a:cubicBezTo>
                <a:cubicBezTo>
                  <a:pt x="1133" y="51"/>
                  <a:pt x="1132" y="52"/>
                  <a:pt x="1130" y="53"/>
                </a:cubicBezTo>
                <a:cubicBezTo>
                  <a:pt x="1129" y="54"/>
                  <a:pt x="1128" y="54"/>
                  <a:pt x="1128" y="55"/>
                </a:cubicBezTo>
                <a:cubicBezTo>
                  <a:pt x="1129" y="56"/>
                  <a:pt x="1130" y="57"/>
                  <a:pt x="1130" y="58"/>
                </a:cubicBezTo>
                <a:cubicBezTo>
                  <a:pt x="1130" y="59"/>
                  <a:pt x="1130" y="60"/>
                  <a:pt x="1130" y="61"/>
                </a:cubicBezTo>
                <a:cubicBezTo>
                  <a:pt x="1131" y="62"/>
                  <a:pt x="1132" y="62"/>
                  <a:pt x="1132" y="63"/>
                </a:cubicBezTo>
                <a:cubicBezTo>
                  <a:pt x="1133" y="66"/>
                  <a:pt x="1128" y="64"/>
                  <a:pt x="1127" y="65"/>
                </a:cubicBezTo>
                <a:cubicBezTo>
                  <a:pt x="1126" y="66"/>
                  <a:pt x="1127" y="68"/>
                  <a:pt x="1126" y="69"/>
                </a:cubicBezTo>
                <a:cubicBezTo>
                  <a:pt x="1126" y="70"/>
                  <a:pt x="1126" y="70"/>
                  <a:pt x="1125" y="71"/>
                </a:cubicBezTo>
                <a:cubicBezTo>
                  <a:pt x="1124" y="73"/>
                  <a:pt x="1122" y="74"/>
                  <a:pt x="1121" y="76"/>
                </a:cubicBezTo>
                <a:cubicBezTo>
                  <a:pt x="1120" y="77"/>
                  <a:pt x="1119" y="78"/>
                  <a:pt x="1119" y="77"/>
                </a:cubicBezTo>
                <a:cubicBezTo>
                  <a:pt x="1119" y="76"/>
                  <a:pt x="1120" y="75"/>
                  <a:pt x="1121" y="74"/>
                </a:cubicBezTo>
                <a:cubicBezTo>
                  <a:pt x="1122" y="72"/>
                  <a:pt x="1123" y="70"/>
                  <a:pt x="1123" y="68"/>
                </a:cubicBezTo>
                <a:cubicBezTo>
                  <a:pt x="1123" y="67"/>
                  <a:pt x="1123" y="66"/>
                  <a:pt x="1124" y="65"/>
                </a:cubicBezTo>
                <a:cubicBezTo>
                  <a:pt x="1125" y="64"/>
                  <a:pt x="1126" y="64"/>
                  <a:pt x="1126" y="62"/>
                </a:cubicBezTo>
                <a:cubicBezTo>
                  <a:pt x="1127" y="60"/>
                  <a:pt x="1126" y="58"/>
                  <a:pt x="1125" y="55"/>
                </a:cubicBezTo>
                <a:cubicBezTo>
                  <a:pt x="1125" y="53"/>
                  <a:pt x="1128" y="52"/>
                  <a:pt x="1128" y="49"/>
                </a:cubicBezTo>
                <a:cubicBezTo>
                  <a:pt x="1128" y="48"/>
                  <a:pt x="1127" y="47"/>
                  <a:pt x="1126" y="46"/>
                </a:cubicBezTo>
                <a:cubicBezTo>
                  <a:pt x="1126" y="45"/>
                  <a:pt x="1126" y="43"/>
                  <a:pt x="1124" y="43"/>
                </a:cubicBezTo>
                <a:cubicBezTo>
                  <a:pt x="1123" y="42"/>
                  <a:pt x="1122" y="44"/>
                  <a:pt x="1121" y="45"/>
                </a:cubicBezTo>
                <a:cubicBezTo>
                  <a:pt x="1120" y="46"/>
                  <a:pt x="1120" y="46"/>
                  <a:pt x="1119" y="46"/>
                </a:cubicBezTo>
                <a:cubicBezTo>
                  <a:pt x="1119" y="47"/>
                  <a:pt x="1118" y="46"/>
                  <a:pt x="1117" y="47"/>
                </a:cubicBezTo>
                <a:cubicBezTo>
                  <a:pt x="1117" y="48"/>
                  <a:pt x="1117" y="49"/>
                  <a:pt x="1116" y="50"/>
                </a:cubicBezTo>
                <a:cubicBezTo>
                  <a:pt x="1115" y="52"/>
                  <a:pt x="1116" y="50"/>
                  <a:pt x="1114" y="50"/>
                </a:cubicBezTo>
                <a:cubicBezTo>
                  <a:pt x="1113" y="50"/>
                  <a:pt x="1113" y="52"/>
                  <a:pt x="1113" y="53"/>
                </a:cubicBezTo>
                <a:cubicBezTo>
                  <a:pt x="1113" y="54"/>
                  <a:pt x="1110" y="55"/>
                  <a:pt x="1109" y="57"/>
                </a:cubicBezTo>
                <a:cubicBezTo>
                  <a:pt x="1109" y="58"/>
                  <a:pt x="1109" y="59"/>
                  <a:pt x="1109" y="60"/>
                </a:cubicBezTo>
                <a:cubicBezTo>
                  <a:pt x="1109" y="62"/>
                  <a:pt x="1110" y="61"/>
                  <a:pt x="1111" y="62"/>
                </a:cubicBezTo>
                <a:cubicBezTo>
                  <a:pt x="1112" y="62"/>
                  <a:pt x="1112" y="63"/>
                  <a:pt x="1113" y="63"/>
                </a:cubicBezTo>
                <a:cubicBezTo>
                  <a:pt x="1114" y="64"/>
                  <a:pt x="1115" y="64"/>
                  <a:pt x="1115" y="65"/>
                </a:cubicBezTo>
                <a:cubicBezTo>
                  <a:pt x="1115" y="67"/>
                  <a:pt x="1113" y="67"/>
                  <a:pt x="1112" y="67"/>
                </a:cubicBezTo>
                <a:cubicBezTo>
                  <a:pt x="1111" y="68"/>
                  <a:pt x="1111" y="68"/>
                  <a:pt x="1110" y="69"/>
                </a:cubicBezTo>
                <a:cubicBezTo>
                  <a:pt x="1109" y="71"/>
                  <a:pt x="1107" y="71"/>
                  <a:pt x="1106" y="72"/>
                </a:cubicBezTo>
                <a:cubicBezTo>
                  <a:pt x="1103" y="75"/>
                  <a:pt x="1104" y="70"/>
                  <a:pt x="1105" y="69"/>
                </a:cubicBezTo>
                <a:cubicBezTo>
                  <a:pt x="1105" y="68"/>
                  <a:pt x="1105" y="67"/>
                  <a:pt x="1106" y="66"/>
                </a:cubicBezTo>
                <a:cubicBezTo>
                  <a:pt x="1106" y="66"/>
                  <a:pt x="1107" y="66"/>
                  <a:pt x="1108" y="64"/>
                </a:cubicBezTo>
                <a:cubicBezTo>
                  <a:pt x="1108" y="62"/>
                  <a:pt x="1106" y="62"/>
                  <a:pt x="1105" y="59"/>
                </a:cubicBezTo>
                <a:cubicBezTo>
                  <a:pt x="1105" y="57"/>
                  <a:pt x="1107" y="56"/>
                  <a:pt x="1107" y="54"/>
                </a:cubicBezTo>
                <a:cubicBezTo>
                  <a:pt x="1108" y="50"/>
                  <a:pt x="1104" y="52"/>
                  <a:pt x="1102" y="53"/>
                </a:cubicBezTo>
                <a:cubicBezTo>
                  <a:pt x="1101" y="53"/>
                  <a:pt x="1100" y="53"/>
                  <a:pt x="1098" y="53"/>
                </a:cubicBezTo>
                <a:cubicBezTo>
                  <a:pt x="1096" y="54"/>
                  <a:pt x="1094" y="53"/>
                  <a:pt x="1092" y="54"/>
                </a:cubicBezTo>
                <a:cubicBezTo>
                  <a:pt x="1091" y="55"/>
                  <a:pt x="1089" y="56"/>
                  <a:pt x="1088" y="57"/>
                </a:cubicBezTo>
                <a:cubicBezTo>
                  <a:pt x="1087" y="58"/>
                  <a:pt x="1085" y="60"/>
                  <a:pt x="1084" y="61"/>
                </a:cubicBezTo>
                <a:cubicBezTo>
                  <a:pt x="1083" y="64"/>
                  <a:pt x="1086" y="63"/>
                  <a:pt x="1087" y="64"/>
                </a:cubicBezTo>
                <a:cubicBezTo>
                  <a:pt x="1088" y="64"/>
                  <a:pt x="1088" y="65"/>
                  <a:pt x="1088" y="65"/>
                </a:cubicBezTo>
                <a:cubicBezTo>
                  <a:pt x="1089" y="66"/>
                  <a:pt x="1090" y="66"/>
                  <a:pt x="1091" y="66"/>
                </a:cubicBezTo>
                <a:cubicBezTo>
                  <a:pt x="1093" y="69"/>
                  <a:pt x="1089" y="68"/>
                  <a:pt x="1087" y="68"/>
                </a:cubicBezTo>
                <a:cubicBezTo>
                  <a:pt x="1086" y="68"/>
                  <a:pt x="1085" y="68"/>
                  <a:pt x="1085" y="69"/>
                </a:cubicBezTo>
                <a:cubicBezTo>
                  <a:pt x="1086" y="70"/>
                  <a:pt x="1087" y="71"/>
                  <a:pt x="1086" y="72"/>
                </a:cubicBezTo>
                <a:cubicBezTo>
                  <a:pt x="1086" y="74"/>
                  <a:pt x="1085" y="72"/>
                  <a:pt x="1085" y="71"/>
                </a:cubicBezTo>
                <a:cubicBezTo>
                  <a:pt x="1084" y="70"/>
                  <a:pt x="1083" y="70"/>
                  <a:pt x="1082" y="70"/>
                </a:cubicBezTo>
                <a:cubicBezTo>
                  <a:pt x="1080" y="70"/>
                  <a:pt x="1078" y="70"/>
                  <a:pt x="1076" y="69"/>
                </a:cubicBezTo>
                <a:cubicBezTo>
                  <a:pt x="1075" y="68"/>
                  <a:pt x="1072" y="67"/>
                  <a:pt x="1071" y="69"/>
                </a:cubicBezTo>
                <a:cubicBezTo>
                  <a:pt x="1071" y="70"/>
                  <a:pt x="1073" y="70"/>
                  <a:pt x="1074" y="70"/>
                </a:cubicBezTo>
                <a:cubicBezTo>
                  <a:pt x="1075" y="70"/>
                  <a:pt x="1075" y="71"/>
                  <a:pt x="1075" y="72"/>
                </a:cubicBezTo>
                <a:cubicBezTo>
                  <a:pt x="1076" y="74"/>
                  <a:pt x="1078" y="75"/>
                  <a:pt x="1079" y="76"/>
                </a:cubicBezTo>
                <a:cubicBezTo>
                  <a:pt x="1080" y="77"/>
                  <a:pt x="1081" y="77"/>
                  <a:pt x="1082" y="78"/>
                </a:cubicBezTo>
                <a:cubicBezTo>
                  <a:pt x="1083" y="78"/>
                  <a:pt x="1083" y="79"/>
                  <a:pt x="1082" y="80"/>
                </a:cubicBezTo>
                <a:cubicBezTo>
                  <a:pt x="1081" y="81"/>
                  <a:pt x="1079" y="80"/>
                  <a:pt x="1078" y="80"/>
                </a:cubicBezTo>
                <a:cubicBezTo>
                  <a:pt x="1077" y="80"/>
                  <a:pt x="1076" y="80"/>
                  <a:pt x="1075" y="80"/>
                </a:cubicBezTo>
                <a:cubicBezTo>
                  <a:pt x="1074" y="80"/>
                  <a:pt x="1073" y="79"/>
                  <a:pt x="1072" y="78"/>
                </a:cubicBezTo>
                <a:cubicBezTo>
                  <a:pt x="1070" y="78"/>
                  <a:pt x="1069" y="77"/>
                  <a:pt x="1068" y="76"/>
                </a:cubicBezTo>
                <a:cubicBezTo>
                  <a:pt x="1068" y="76"/>
                  <a:pt x="1067" y="75"/>
                  <a:pt x="1067" y="74"/>
                </a:cubicBezTo>
                <a:cubicBezTo>
                  <a:pt x="1066" y="73"/>
                  <a:pt x="1066" y="73"/>
                  <a:pt x="1066" y="72"/>
                </a:cubicBezTo>
                <a:cubicBezTo>
                  <a:pt x="1067" y="70"/>
                  <a:pt x="1063" y="69"/>
                  <a:pt x="1062" y="70"/>
                </a:cubicBezTo>
                <a:cubicBezTo>
                  <a:pt x="1061" y="70"/>
                  <a:pt x="1061" y="71"/>
                  <a:pt x="1060" y="72"/>
                </a:cubicBezTo>
                <a:cubicBezTo>
                  <a:pt x="1060" y="73"/>
                  <a:pt x="1059" y="74"/>
                  <a:pt x="1059" y="75"/>
                </a:cubicBezTo>
                <a:cubicBezTo>
                  <a:pt x="1056" y="75"/>
                  <a:pt x="1057" y="72"/>
                  <a:pt x="1057" y="71"/>
                </a:cubicBezTo>
                <a:cubicBezTo>
                  <a:pt x="1057" y="69"/>
                  <a:pt x="1056" y="69"/>
                  <a:pt x="1055" y="68"/>
                </a:cubicBezTo>
                <a:cubicBezTo>
                  <a:pt x="1053" y="67"/>
                  <a:pt x="1053" y="65"/>
                  <a:pt x="1052" y="65"/>
                </a:cubicBezTo>
                <a:cubicBezTo>
                  <a:pt x="1050" y="65"/>
                  <a:pt x="1049" y="67"/>
                  <a:pt x="1048" y="66"/>
                </a:cubicBezTo>
                <a:cubicBezTo>
                  <a:pt x="1047" y="65"/>
                  <a:pt x="1047" y="63"/>
                  <a:pt x="1046" y="63"/>
                </a:cubicBezTo>
                <a:cubicBezTo>
                  <a:pt x="1044" y="63"/>
                  <a:pt x="1045" y="65"/>
                  <a:pt x="1044" y="66"/>
                </a:cubicBezTo>
                <a:cubicBezTo>
                  <a:pt x="1043" y="66"/>
                  <a:pt x="1043" y="65"/>
                  <a:pt x="1042" y="64"/>
                </a:cubicBezTo>
                <a:cubicBezTo>
                  <a:pt x="1042" y="63"/>
                  <a:pt x="1040" y="63"/>
                  <a:pt x="1040" y="64"/>
                </a:cubicBezTo>
                <a:cubicBezTo>
                  <a:pt x="1040" y="65"/>
                  <a:pt x="1042" y="66"/>
                  <a:pt x="1043" y="66"/>
                </a:cubicBezTo>
                <a:cubicBezTo>
                  <a:pt x="1043" y="67"/>
                  <a:pt x="1044" y="68"/>
                  <a:pt x="1044" y="69"/>
                </a:cubicBezTo>
                <a:cubicBezTo>
                  <a:pt x="1045" y="70"/>
                  <a:pt x="1045" y="71"/>
                  <a:pt x="1043" y="70"/>
                </a:cubicBezTo>
                <a:cubicBezTo>
                  <a:pt x="1042" y="70"/>
                  <a:pt x="1042" y="69"/>
                  <a:pt x="1041" y="69"/>
                </a:cubicBezTo>
                <a:cubicBezTo>
                  <a:pt x="1040" y="69"/>
                  <a:pt x="1039" y="69"/>
                  <a:pt x="1038" y="69"/>
                </a:cubicBezTo>
                <a:cubicBezTo>
                  <a:pt x="1037" y="69"/>
                  <a:pt x="1035" y="69"/>
                  <a:pt x="1034" y="69"/>
                </a:cubicBezTo>
                <a:cubicBezTo>
                  <a:pt x="1034" y="69"/>
                  <a:pt x="1032" y="69"/>
                  <a:pt x="1031" y="69"/>
                </a:cubicBezTo>
                <a:cubicBezTo>
                  <a:pt x="1030" y="70"/>
                  <a:pt x="1032" y="71"/>
                  <a:pt x="1033" y="71"/>
                </a:cubicBezTo>
                <a:cubicBezTo>
                  <a:pt x="1034" y="71"/>
                  <a:pt x="1034" y="72"/>
                  <a:pt x="1035" y="72"/>
                </a:cubicBezTo>
                <a:cubicBezTo>
                  <a:pt x="1036" y="73"/>
                  <a:pt x="1038" y="73"/>
                  <a:pt x="1037" y="74"/>
                </a:cubicBezTo>
                <a:cubicBezTo>
                  <a:pt x="1036" y="74"/>
                  <a:pt x="1034" y="74"/>
                  <a:pt x="1033" y="74"/>
                </a:cubicBezTo>
                <a:cubicBezTo>
                  <a:pt x="1031" y="74"/>
                  <a:pt x="1028" y="74"/>
                  <a:pt x="1026" y="75"/>
                </a:cubicBezTo>
                <a:cubicBezTo>
                  <a:pt x="1024" y="75"/>
                  <a:pt x="1022" y="77"/>
                  <a:pt x="1023" y="78"/>
                </a:cubicBezTo>
                <a:cubicBezTo>
                  <a:pt x="1024" y="79"/>
                  <a:pt x="1024" y="79"/>
                  <a:pt x="1025" y="79"/>
                </a:cubicBezTo>
                <a:cubicBezTo>
                  <a:pt x="1025" y="79"/>
                  <a:pt x="1025" y="80"/>
                  <a:pt x="1025" y="80"/>
                </a:cubicBezTo>
                <a:cubicBezTo>
                  <a:pt x="1026" y="81"/>
                  <a:pt x="1027" y="81"/>
                  <a:pt x="1027" y="82"/>
                </a:cubicBezTo>
                <a:cubicBezTo>
                  <a:pt x="1030" y="84"/>
                  <a:pt x="1025" y="84"/>
                  <a:pt x="1024" y="84"/>
                </a:cubicBezTo>
                <a:cubicBezTo>
                  <a:pt x="1022" y="85"/>
                  <a:pt x="1023" y="85"/>
                  <a:pt x="1024" y="85"/>
                </a:cubicBezTo>
                <a:cubicBezTo>
                  <a:pt x="1025" y="86"/>
                  <a:pt x="1027" y="86"/>
                  <a:pt x="1025" y="87"/>
                </a:cubicBezTo>
                <a:cubicBezTo>
                  <a:pt x="1025" y="88"/>
                  <a:pt x="1023" y="87"/>
                  <a:pt x="1023" y="88"/>
                </a:cubicBezTo>
                <a:cubicBezTo>
                  <a:pt x="1022" y="89"/>
                  <a:pt x="1022" y="89"/>
                  <a:pt x="1021" y="90"/>
                </a:cubicBezTo>
                <a:cubicBezTo>
                  <a:pt x="1019" y="92"/>
                  <a:pt x="1021" y="93"/>
                  <a:pt x="1023" y="92"/>
                </a:cubicBezTo>
                <a:cubicBezTo>
                  <a:pt x="1024" y="92"/>
                  <a:pt x="1025" y="92"/>
                  <a:pt x="1026" y="92"/>
                </a:cubicBezTo>
                <a:cubicBezTo>
                  <a:pt x="1028" y="92"/>
                  <a:pt x="1027" y="93"/>
                  <a:pt x="1028" y="94"/>
                </a:cubicBezTo>
                <a:cubicBezTo>
                  <a:pt x="1029" y="96"/>
                  <a:pt x="1032" y="95"/>
                  <a:pt x="1033" y="93"/>
                </a:cubicBezTo>
                <a:cubicBezTo>
                  <a:pt x="1034" y="92"/>
                  <a:pt x="1034" y="91"/>
                  <a:pt x="1035" y="91"/>
                </a:cubicBezTo>
                <a:cubicBezTo>
                  <a:pt x="1037" y="91"/>
                  <a:pt x="1038" y="91"/>
                  <a:pt x="1039" y="90"/>
                </a:cubicBezTo>
                <a:cubicBezTo>
                  <a:pt x="1040" y="90"/>
                  <a:pt x="1041" y="89"/>
                  <a:pt x="1042" y="89"/>
                </a:cubicBezTo>
                <a:cubicBezTo>
                  <a:pt x="1043" y="89"/>
                  <a:pt x="1044" y="90"/>
                  <a:pt x="1046" y="89"/>
                </a:cubicBezTo>
                <a:cubicBezTo>
                  <a:pt x="1047" y="89"/>
                  <a:pt x="1048" y="88"/>
                  <a:pt x="1049" y="88"/>
                </a:cubicBezTo>
                <a:cubicBezTo>
                  <a:pt x="1051" y="87"/>
                  <a:pt x="1054" y="87"/>
                  <a:pt x="1055" y="85"/>
                </a:cubicBezTo>
                <a:cubicBezTo>
                  <a:pt x="1053" y="89"/>
                  <a:pt x="1048" y="87"/>
                  <a:pt x="1045" y="90"/>
                </a:cubicBezTo>
                <a:cubicBezTo>
                  <a:pt x="1044" y="91"/>
                  <a:pt x="1044" y="94"/>
                  <a:pt x="1045" y="96"/>
                </a:cubicBezTo>
                <a:cubicBezTo>
                  <a:pt x="1045" y="97"/>
                  <a:pt x="1046" y="96"/>
                  <a:pt x="1047" y="98"/>
                </a:cubicBezTo>
                <a:cubicBezTo>
                  <a:pt x="1047" y="99"/>
                  <a:pt x="1047" y="99"/>
                  <a:pt x="1048" y="100"/>
                </a:cubicBezTo>
                <a:cubicBezTo>
                  <a:pt x="1051" y="102"/>
                  <a:pt x="1047" y="103"/>
                  <a:pt x="1045" y="103"/>
                </a:cubicBezTo>
                <a:cubicBezTo>
                  <a:pt x="1044" y="103"/>
                  <a:pt x="1044" y="104"/>
                  <a:pt x="1043" y="104"/>
                </a:cubicBezTo>
                <a:cubicBezTo>
                  <a:pt x="1042" y="104"/>
                  <a:pt x="1040" y="104"/>
                  <a:pt x="1041" y="105"/>
                </a:cubicBezTo>
                <a:cubicBezTo>
                  <a:pt x="1042" y="106"/>
                  <a:pt x="1044" y="105"/>
                  <a:pt x="1045" y="105"/>
                </a:cubicBezTo>
                <a:cubicBezTo>
                  <a:pt x="1046" y="105"/>
                  <a:pt x="1046" y="106"/>
                  <a:pt x="1045" y="107"/>
                </a:cubicBezTo>
                <a:cubicBezTo>
                  <a:pt x="1043" y="107"/>
                  <a:pt x="1040" y="104"/>
                  <a:pt x="1039" y="105"/>
                </a:cubicBezTo>
                <a:cubicBezTo>
                  <a:pt x="1038" y="106"/>
                  <a:pt x="1041" y="107"/>
                  <a:pt x="1041" y="108"/>
                </a:cubicBezTo>
                <a:cubicBezTo>
                  <a:pt x="1041" y="108"/>
                  <a:pt x="1041" y="109"/>
                  <a:pt x="1041" y="109"/>
                </a:cubicBezTo>
                <a:cubicBezTo>
                  <a:pt x="1042" y="110"/>
                  <a:pt x="1042" y="111"/>
                  <a:pt x="1041" y="111"/>
                </a:cubicBezTo>
                <a:cubicBezTo>
                  <a:pt x="1038" y="112"/>
                  <a:pt x="1036" y="110"/>
                  <a:pt x="1034" y="110"/>
                </a:cubicBezTo>
                <a:cubicBezTo>
                  <a:pt x="1032" y="109"/>
                  <a:pt x="1030" y="110"/>
                  <a:pt x="1028" y="111"/>
                </a:cubicBezTo>
                <a:cubicBezTo>
                  <a:pt x="1026" y="113"/>
                  <a:pt x="1024" y="112"/>
                  <a:pt x="1022" y="114"/>
                </a:cubicBezTo>
                <a:cubicBezTo>
                  <a:pt x="1020" y="115"/>
                  <a:pt x="1018" y="116"/>
                  <a:pt x="1017" y="117"/>
                </a:cubicBezTo>
                <a:cubicBezTo>
                  <a:pt x="1015" y="117"/>
                  <a:pt x="1013" y="118"/>
                  <a:pt x="1013" y="120"/>
                </a:cubicBezTo>
                <a:cubicBezTo>
                  <a:pt x="1013" y="123"/>
                  <a:pt x="1013" y="124"/>
                  <a:pt x="1016" y="124"/>
                </a:cubicBezTo>
                <a:cubicBezTo>
                  <a:pt x="1018" y="124"/>
                  <a:pt x="1020" y="123"/>
                  <a:pt x="1023" y="123"/>
                </a:cubicBezTo>
                <a:cubicBezTo>
                  <a:pt x="1025" y="123"/>
                  <a:pt x="1027" y="123"/>
                  <a:pt x="1029" y="123"/>
                </a:cubicBezTo>
                <a:cubicBezTo>
                  <a:pt x="1031" y="123"/>
                  <a:pt x="1033" y="124"/>
                  <a:pt x="1035" y="122"/>
                </a:cubicBezTo>
                <a:cubicBezTo>
                  <a:pt x="1037" y="121"/>
                  <a:pt x="1039" y="121"/>
                  <a:pt x="1041" y="121"/>
                </a:cubicBezTo>
                <a:cubicBezTo>
                  <a:pt x="1042" y="121"/>
                  <a:pt x="1043" y="121"/>
                  <a:pt x="1043" y="122"/>
                </a:cubicBezTo>
                <a:cubicBezTo>
                  <a:pt x="1044" y="123"/>
                  <a:pt x="1044" y="123"/>
                  <a:pt x="1045" y="124"/>
                </a:cubicBezTo>
                <a:cubicBezTo>
                  <a:pt x="1047" y="124"/>
                  <a:pt x="1048" y="124"/>
                  <a:pt x="1048" y="125"/>
                </a:cubicBezTo>
                <a:cubicBezTo>
                  <a:pt x="1049" y="126"/>
                  <a:pt x="1049" y="127"/>
                  <a:pt x="1048" y="127"/>
                </a:cubicBezTo>
                <a:cubicBezTo>
                  <a:pt x="1045" y="128"/>
                  <a:pt x="1044" y="127"/>
                  <a:pt x="1042" y="129"/>
                </a:cubicBezTo>
                <a:cubicBezTo>
                  <a:pt x="1041" y="130"/>
                  <a:pt x="1040" y="130"/>
                  <a:pt x="1040" y="131"/>
                </a:cubicBezTo>
                <a:cubicBezTo>
                  <a:pt x="1038" y="131"/>
                  <a:pt x="1038" y="131"/>
                  <a:pt x="1037" y="132"/>
                </a:cubicBezTo>
                <a:cubicBezTo>
                  <a:pt x="1037" y="133"/>
                  <a:pt x="1037" y="134"/>
                  <a:pt x="1036" y="135"/>
                </a:cubicBezTo>
                <a:cubicBezTo>
                  <a:pt x="1034" y="135"/>
                  <a:pt x="1034" y="134"/>
                  <a:pt x="1033" y="133"/>
                </a:cubicBezTo>
                <a:cubicBezTo>
                  <a:pt x="1033" y="132"/>
                  <a:pt x="1033" y="132"/>
                  <a:pt x="1031" y="131"/>
                </a:cubicBezTo>
                <a:cubicBezTo>
                  <a:pt x="1030" y="131"/>
                  <a:pt x="1030" y="130"/>
                  <a:pt x="1029" y="129"/>
                </a:cubicBezTo>
                <a:cubicBezTo>
                  <a:pt x="1028" y="127"/>
                  <a:pt x="1026" y="126"/>
                  <a:pt x="1025" y="128"/>
                </a:cubicBezTo>
                <a:cubicBezTo>
                  <a:pt x="1024" y="128"/>
                  <a:pt x="1024" y="129"/>
                  <a:pt x="1023" y="130"/>
                </a:cubicBezTo>
                <a:cubicBezTo>
                  <a:pt x="1023" y="130"/>
                  <a:pt x="1022" y="130"/>
                  <a:pt x="1021" y="130"/>
                </a:cubicBezTo>
                <a:cubicBezTo>
                  <a:pt x="1019" y="131"/>
                  <a:pt x="1019" y="131"/>
                  <a:pt x="1018" y="133"/>
                </a:cubicBezTo>
                <a:cubicBezTo>
                  <a:pt x="1017" y="135"/>
                  <a:pt x="1016" y="136"/>
                  <a:pt x="1015" y="136"/>
                </a:cubicBezTo>
                <a:cubicBezTo>
                  <a:pt x="1014" y="136"/>
                  <a:pt x="1011" y="134"/>
                  <a:pt x="1010" y="136"/>
                </a:cubicBezTo>
                <a:cubicBezTo>
                  <a:pt x="1011" y="136"/>
                  <a:pt x="1015" y="136"/>
                  <a:pt x="1013" y="138"/>
                </a:cubicBezTo>
                <a:cubicBezTo>
                  <a:pt x="1012" y="139"/>
                  <a:pt x="1010" y="138"/>
                  <a:pt x="1009" y="139"/>
                </a:cubicBezTo>
                <a:cubicBezTo>
                  <a:pt x="1009" y="140"/>
                  <a:pt x="1007" y="141"/>
                  <a:pt x="1009" y="141"/>
                </a:cubicBezTo>
                <a:cubicBezTo>
                  <a:pt x="1010" y="141"/>
                  <a:pt x="1010" y="140"/>
                  <a:pt x="1011" y="140"/>
                </a:cubicBezTo>
                <a:cubicBezTo>
                  <a:pt x="1012" y="141"/>
                  <a:pt x="1015" y="142"/>
                  <a:pt x="1013" y="143"/>
                </a:cubicBezTo>
                <a:cubicBezTo>
                  <a:pt x="1012" y="144"/>
                  <a:pt x="1009" y="142"/>
                  <a:pt x="1008" y="144"/>
                </a:cubicBezTo>
                <a:cubicBezTo>
                  <a:pt x="1007" y="145"/>
                  <a:pt x="1009" y="145"/>
                  <a:pt x="1010" y="145"/>
                </a:cubicBezTo>
                <a:cubicBezTo>
                  <a:pt x="1010" y="146"/>
                  <a:pt x="1010" y="146"/>
                  <a:pt x="1010" y="147"/>
                </a:cubicBezTo>
                <a:cubicBezTo>
                  <a:pt x="1011" y="148"/>
                  <a:pt x="1012" y="147"/>
                  <a:pt x="1011" y="149"/>
                </a:cubicBezTo>
                <a:cubicBezTo>
                  <a:pt x="1011" y="150"/>
                  <a:pt x="1009" y="151"/>
                  <a:pt x="1008" y="151"/>
                </a:cubicBezTo>
                <a:cubicBezTo>
                  <a:pt x="1007" y="151"/>
                  <a:pt x="1007" y="151"/>
                  <a:pt x="1006" y="152"/>
                </a:cubicBezTo>
                <a:cubicBezTo>
                  <a:pt x="1006" y="152"/>
                  <a:pt x="1006" y="153"/>
                  <a:pt x="1005" y="153"/>
                </a:cubicBezTo>
                <a:cubicBezTo>
                  <a:pt x="1005" y="151"/>
                  <a:pt x="1005" y="151"/>
                  <a:pt x="1003" y="151"/>
                </a:cubicBezTo>
                <a:cubicBezTo>
                  <a:pt x="1002" y="150"/>
                  <a:pt x="1002" y="150"/>
                  <a:pt x="1002" y="149"/>
                </a:cubicBezTo>
                <a:cubicBezTo>
                  <a:pt x="1002" y="148"/>
                  <a:pt x="1002" y="146"/>
                  <a:pt x="1002" y="145"/>
                </a:cubicBezTo>
                <a:cubicBezTo>
                  <a:pt x="1002" y="144"/>
                  <a:pt x="1002" y="144"/>
                  <a:pt x="1001" y="143"/>
                </a:cubicBezTo>
                <a:cubicBezTo>
                  <a:pt x="999" y="141"/>
                  <a:pt x="1001" y="139"/>
                  <a:pt x="1000" y="137"/>
                </a:cubicBezTo>
                <a:cubicBezTo>
                  <a:pt x="999" y="136"/>
                  <a:pt x="998" y="136"/>
                  <a:pt x="997" y="135"/>
                </a:cubicBezTo>
                <a:cubicBezTo>
                  <a:pt x="996" y="135"/>
                  <a:pt x="996" y="134"/>
                  <a:pt x="995" y="134"/>
                </a:cubicBezTo>
                <a:cubicBezTo>
                  <a:pt x="994" y="134"/>
                  <a:pt x="993" y="135"/>
                  <a:pt x="992" y="136"/>
                </a:cubicBezTo>
                <a:cubicBezTo>
                  <a:pt x="991" y="137"/>
                  <a:pt x="990" y="138"/>
                  <a:pt x="990" y="138"/>
                </a:cubicBezTo>
                <a:cubicBezTo>
                  <a:pt x="989" y="140"/>
                  <a:pt x="988" y="142"/>
                  <a:pt x="985" y="143"/>
                </a:cubicBezTo>
                <a:cubicBezTo>
                  <a:pt x="984" y="142"/>
                  <a:pt x="986" y="141"/>
                  <a:pt x="986" y="141"/>
                </a:cubicBezTo>
                <a:cubicBezTo>
                  <a:pt x="987" y="140"/>
                  <a:pt x="987" y="139"/>
                  <a:pt x="987" y="138"/>
                </a:cubicBezTo>
                <a:cubicBezTo>
                  <a:pt x="986" y="137"/>
                  <a:pt x="986" y="136"/>
                  <a:pt x="984" y="137"/>
                </a:cubicBezTo>
                <a:cubicBezTo>
                  <a:pt x="983" y="138"/>
                  <a:pt x="984" y="139"/>
                  <a:pt x="983" y="140"/>
                </a:cubicBezTo>
                <a:cubicBezTo>
                  <a:pt x="982" y="141"/>
                  <a:pt x="982" y="140"/>
                  <a:pt x="981" y="139"/>
                </a:cubicBezTo>
                <a:cubicBezTo>
                  <a:pt x="980" y="138"/>
                  <a:pt x="979" y="138"/>
                  <a:pt x="978" y="139"/>
                </a:cubicBezTo>
                <a:cubicBezTo>
                  <a:pt x="977" y="140"/>
                  <a:pt x="978" y="141"/>
                  <a:pt x="977" y="142"/>
                </a:cubicBezTo>
                <a:cubicBezTo>
                  <a:pt x="977" y="142"/>
                  <a:pt x="975" y="142"/>
                  <a:pt x="976" y="144"/>
                </a:cubicBezTo>
                <a:cubicBezTo>
                  <a:pt x="978" y="145"/>
                  <a:pt x="980" y="142"/>
                  <a:pt x="982" y="143"/>
                </a:cubicBezTo>
                <a:cubicBezTo>
                  <a:pt x="983" y="143"/>
                  <a:pt x="982" y="144"/>
                  <a:pt x="983" y="144"/>
                </a:cubicBezTo>
                <a:cubicBezTo>
                  <a:pt x="983" y="144"/>
                  <a:pt x="984" y="144"/>
                  <a:pt x="985" y="144"/>
                </a:cubicBezTo>
                <a:cubicBezTo>
                  <a:pt x="986" y="144"/>
                  <a:pt x="987" y="144"/>
                  <a:pt x="988" y="144"/>
                </a:cubicBezTo>
                <a:cubicBezTo>
                  <a:pt x="989" y="144"/>
                  <a:pt x="994" y="145"/>
                  <a:pt x="991" y="147"/>
                </a:cubicBezTo>
                <a:cubicBezTo>
                  <a:pt x="990" y="148"/>
                  <a:pt x="989" y="148"/>
                  <a:pt x="988" y="148"/>
                </a:cubicBezTo>
                <a:cubicBezTo>
                  <a:pt x="987" y="148"/>
                  <a:pt x="986" y="149"/>
                  <a:pt x="985" y="150"/>
                </a:cubicBezTo>
                <a:cubicBezTo>
                  <a:pt x="983" y="151"/>
                  <a:pt x="981" y="150"/>
                  <a:pt x="978" y="151"/>
                </a:cubicBezTo>
                <a:cubicBezTo>
                  <a:pt x="977" y="151"/>
                  <a:pt x="975" y="152"/>
                  <a:pt x="974" y="153"/>
                </a:cubicBezTo>
                <a:cubicBezTo>
                  <a:pt x="971" y="155"/>
                  <a:pt x="972" y="152"/>
                  <a:pt x="970" y="151"/>
                </a:cubicBezTo>
                <a:cubicBezTo>
                  <a:pt x="968" y="151"/>
                  <a:pt x="966" y="152"/>
                  <a:pt x="964" y="153"/>
                </a:cubicBezTo>
                <a:cubicBezTo>
                  <a:pt x="962" y="153"/>
                  <a:pt x="960" y="155"/>
                  <a:pt x="960" y="157"/>
                </a:cubicBezTo>
                <a:cubicBezTo>
                  <a:pt x="960" y="158"/>
                  <a:pt x="961" y="158"/>
                  <a:pt x="961" y="159"/>
                </a:cubicBezTo>
                <a:cubicBezTo>
                  <a:pt x="962" y="159"/>
                  <a:pt x="962" y="161"/>
                  <a:pt x="961" y="162"/>
                </a:cubicBezTo>
                <a:cubicBezTo>
                  <a:pt x="961" y="163"/>
                  <a:pt x="960" y="164"/>
                  <a:pt x="962" y="164"/>
                </a:cubicBezTo>
                <a:cubicBezTo>
                  <a:pt x="963" y="164"/>
                  <a:pt x="963" y="163"/>
                  <a:pt x="964" y="162"/>
                </a:cubicBezTo>
                <a:cubicBezTo>
                  <a:pt x="965" y="161"/>
                  <a:pt x="965" y="160"/>
                  <a:pt x="967" y="160"/>
                </a:cubicBezTo>
                <a:cubicBezTo>
                  <a:pt x="968" y="161"/>
                  <a:pt x="969" y="161"/>
                  <a:pt x="970" y="160"/>
                </a:cubicBezTo>
                <a:cubicBezTo>
                  <a:pt x="972" y="159"/>
                  <a:pt x="972" y="158"/>
                  <a:pt x="974" y="157"/>
                </a:cubicBezTo>
                <a:cubicBezTo>
                  <a:pt x="975" y="156"/>
                  <a:pt x="976" y="156"/>
                  <a:pt x="977" y="155"/>
                </a:cubicBezTo>
                <a:cubicBezTo>
                  <a:pt x="978" y="155"/>
                  <a:pt x="978" y="154"/>
                  <a:pt x="979" y="154"/>
                </a:cubicBezTo>
                <a:cubicBezTo>
                  <a:pt x="981" y="154"/>
                  <a:pt x="981" y="154"/>
                  <a:pt x="982" y="155"/>
                </a:cubicBezTo>
                <a:cubicBezTo>
                  <a:pt x="982" y="156"/>
                  <a:pt x="983" y="156"/>
                  <a:pt x="984" y="156"/>
                </a:cubicBezTo>
                <a:cubicBezTo>
                  <a:pt x="987" y="158"/>
                  <a:pt x="983" y="159"/>
                  <a:pt x="982" y="160"/>
                </a:cubicBezTo>
                <a:cubicBezTo>
                  <a:pt x="981" y="160"/>
                  <a:pt x="980" y="161"/>
                  <a:pt x="979" y="161"/>
                </a:cubicBezTo>
                <a:cubicBezTo>
                  <a:pt x="978" y="162"/>
                  <a:pt x="977" y="162"/>
                  <a:pt x="976" y="162"/>
                </a:cubicBezTo>
                <a:cubicBezTo>
                  <a:pt x="975" y="163"/>
                  <a:pt x="974" y="163"/>
                  <a:pt x="973" y="163"/>
                </a:cubicBezTo>
                <a:cubicBezTo>
                  <a:pt x="972" y="164"/>
                  <a:pt x="972" y="165"/>
                  <a:pt x="974" y="165"/>
                </a:cubicBezTo>
                <a:cubicBezTo>
                  <a:pt x="976" y="165"/>
                  <a:pt x="978" y="163"/>
                  <a:pt x="979" y="166"/>
                </a:cubicBezTo>
                <a:cubicBezTo>
                  <a:pt x="980" y="168"/>
                  <a:pt x="980" y="170"/>
                  <a:pt x="982" y="171"/>
                </a:cubicBezTo>
                <a:cubicBezTo>
                  <a:pt x="983" y="171"/>
                  <a:pt x="984" y="171"/>
                  <a:pt x="985" y="170"/>
                </a:cubicBezTo>
                <a:cubicBezTo>
                  <a:pt x="986" y="170"/>
                  <a:pt x="987" y="170"/>
                  <a:pt x="988" y="170"/>
                </a:cubicBezTo>
                <a:cubicBezTo>
                  <a:pt x="988" y="169"/>
                  <a:pt x="990" y="168"/>
                  <a:pt x="990" y="169"/>
                </a:cubicBezTo>
                <a:cubicBezTo>
                  <a:pt x="991" y="170"/>
                  <a:pt x="989" y="171"/>
                  <a:pt x="989" y="171"/>
                </a:cubicBezTo>
                <a:cubicBezTo>
                  <a:pt x="987" y="172"/>
                  <a:pt x="985" y="173"/>
                  <a:pt x="984" y="175"/>
                </a:cubicBezTo>
                <a:cubicBezTo>
                  <a:pt x="984" y="176"/>
                  <a:pt x="984" y="177"/>
                  <a:pt x="982" y="177"/>
                </a:cubicBezTo>
                <a:cubicBezTo>
                  <a:pt x="981" y="177"/>
                  <a:pt x="981" y="175"/>
                  <a:pt x="980" y="175"/>
                </a:cubicBezTo>
                <a:cubicBezTo>
                  <a:pt x="979" y="174"/>
                  <a:pt x="978" y="174"/>
                  <a:pt x="977" y="174"/>
                </a:cubicBezTo>
                <a:cubicBezTo>
                  <a:pt x="976" y="174"/>
                  <a:pt x="975" y="173"/>
                  <a:pt x="975" y="172"/>
                </a:cubicBezTo>
                <a:cubicBezTo>
                  <a:pt x="973" y="171"/>
                  <a:pt x="971" y="171"/>
                  <a:pt x="968" y="171"/>
                </a:cubicBezTo>
                <a:cubicBezTo>
                  <a:pt x="967" y="171"/>
                  <a:pt x="966" y="171"/>
                  <a:pt x="967" y="170"/>
                </a:cubicBezTo>
                <a:cubicBezTo>
                  <a:pt x="968" y="170"/>
                  <a:pt x="970" y="169"/>
                  <a:pt x="969" y="167"/>
                </a:cubicBezTo>
                <a:cubicBezTo>
                  <a:pt x="968" y="166"/>
                  <a:pt x="966" y="168"/>
                  <a:pt x="966" y="169"/>
                </a:cubicBezTo>
                <a:cubicBezTo>
                  <a:pt x="964" y="170"/>
                  <a:pt x="962" y="170"/>
                  <a:pt x="960" y="171"/>
                </a:cubicBezTo>
                <a:cubicBezTo>
                  <a:pt x="959" y="172"/>
                  <a:pt x="958" y="172"/>
                  <a:pt x="958" y="173"/>
                </a:cubicBezTo>
                <a:cubicBezTo>
                  <a:pt x="960" y="174"/>
                  <a:pt x="963" y="174"/>
                  <a:pt x="964" y="174"/>
                </a:cubicBezTo>
                <a:cubicBezTo>
                  <a:pt x="965" y="174"/>
                  <a:pt x="967" y="174"/>
                  <a:pt x="966" y="175"/>
                </a:cubicBezTo>
                <a:cubicBezTo>
                  <a:pt x="965" y="175"/>
                  <a:pt x="963" y="176"/>
                  <a:pt x="963" y="176"/>
                </a:cubicBezTo>
                <a:cubicBezTo>
                  <a:pt x="962" y="177"/>
                  <a:pt x="962" y="176"/>
                  <a:pt x="961" y="176"/>
                </a:cubicBezTo>
                <a:cubicBezTo>
                  <a:pt x="960" y="175"/>
                  <a:pt x="959" y="175"/>
                  <a:pt x="958" y="175"/>
                </a:cubicBezTo>
                <a:cubicBezTo>
                  <a:pt x="956" y="176"/>
                  <a:pt x="954" y="178"/>
                  <a:pt x="953" y="179"/>
                </a:cubicBezTo>
                <a:cubicBezTo>
                  <a:pt x="952" y="180"/>
                  <a:pt x="952" y="180"/>
                  <a:pt x="951" y="181"/>
                </a:cubicBezTo>
                <a:cubicBezTo>
                  <a:pt x="950" y="181"/>
                  <a:pt x="949" y="181"/>
                  <a:pt x="948" y="182"/>
                </a:cubicBezTo>
                <a:cubicBezTo>
                  <a:pt x="948" y="184"/>
                  <a:pt x="953" y="183"/>
                  <a:pt x="954" y="182"/>
                </a:cubicBezTo>
                <a:cubicBezTo>
                  <a:pt x="956" y="182"/>
                  <a:pt x="958" y="183"/>
                  <a:pt x="960" y="183"/>
                </a:cubicBezTo>
                <a:cubicBezTo>
                  <a:pt x="963" y="183"/>
                  <a:pt x="964" y="181"/>
                  <a:pt x="967" y="181"/>
                </a:cubicBezTo>
                <a:cubicBezTo>
                  <a:pt x="968" y="181"/>
                  <a:pt x="969" y="182"/>
                  <a:pt x="970" y="182"/>
                </a:cubicBezTo>
                <a:cubicBezTo>
                  <a:pt x="971" y="182"/>
                  <a:pt x="971" y="183"/>
                  <a:pt x="972" y="184"/>
                </a:cubicBezTo>
                <a:cubicBezTo>
                  <a:pt x="973" y="184"/>
                  <a:pt x="974" y="183"/>
                  <a:pt x="974" y="184"/>
                </a:cubicBezTo>
                <a:cubicBezTo>
                  <a:pt x="976" y="184"/>
                  <a:pt x="977" y="185"/>
                  <a:pt x="978" y="186"/>
                </a:cubicBezTo>
                <a:cubicBezTo>
                  <a:pt x="978" y="187"/>
                  <a:pt x="980" y="189"/>
                  <a:pt x="979" y="189"/>
                </a:cubicBezTo>
                <a:cubicBezTo>
                  <a:pt x="978" y="190"/>
                  <a:pt x="977" y="187"/>
                  <a:pt x="977" y="187"/>
                </a:cubicBezTo>
                <a:cubicBezTo>
                  <a:pt x="975" y="186"/>
                  <a:pt x="973" y="188"/>
                  <a:pt x="971" y="188"/>
                </a:cubicBezTo>
                <a:cubicBezTo>
                  <a:pt x="970" y="188"/>
                  <a:pt x="970" y="187"/>
                  <a:pt x="969" y="187"/>
                </a:cubicBezTo>
                <a:cubicBezTo>
                  <a:pt x="968" y="186"/>
                  <a:pt x="967" y="186"/>
                  <a:pt x="966" y="186"/>
                </a:cubicBezTo>
                <a:cubicBezTo>
                  <a:pt x="965" y="186"/>
                  <a:pt x="963" y="186"/>
                  <a:pt x="962" y="186"/>
                </a:cubicBezTo>
                <a:cubicBezTo>
                  <a:pt x="960" y="186"/>
                  <a:pt x="958" y="186"/>
                  <a:pt x="956" y="187"/>
                </a:cubicBezTo>
                <a:cubicBezTo>
                  <a:pt x="955" y="187"/>
                  <a:pt x="954" y="188"/>
                  <a:pt x="954" y="188"/>
                </a:cubicBezTo>
                <a:cubicBezTo>
                  <a:pt x="953" y="188"/>
                  <a:pt x="952" y="188"/>
                  <a:pt x="951" y="188"/>
                </a:cubicBezTo>
                <a:cubicBezTo>
                  <a:pt x="949" y="188"/>
                  <a:pt x="945" y="189"/>
                  <a:pt x="946" y="191"/>
                </a:cubicBezTo>
                <a:cubicBezTo>
                  <a:pt x="947" y="192"/>
                  <a:pt x="948" y="192"/>
                  <a:pt x="948" y="193"/>
                </a:cubicBezTo>
                <a:cubicBezTo>
                  <a:pt x="948" y="193"/>
                  <a:pt x="948" y="194"/>
                  <a:pt x="947" y="194"/>
                </a:cubicBezTo>
                <a:cubicBezTo>
                  <a:pt x="946" y="195"/>
                  <a:pt x="944" y="194"/>
                  <a:pt x="943" y="194"/>
                </a:cubicBezTo>
                <a:cubicBezTo>
                  <a:pt x="940" y="194"/>
                  <a:pt x="938" y="196"/>
                  <a:pt x="936" y="196"/>
                </a:cubicBezTo>
                <a:cubicBezTo>
                  <a:pt x="935" y="196"/>
                  <a:pt x="934" y="197"/>
                  <a:pt x="933" y="197"/>
                </a:cubicBezTo>
                <a:cubicBezTo>
                  <a:pt x="932" y="197"/>
                  <a:pt x="931" y="197"/>
                  <a:pt x="930" y="197"/>
                </a:cubicBezTo>
                <a:cubicBezTo>
                  <a:pt x="929" y="198"/>
                  <a:pt x="929" y="198"/>
                  <a:pt x="927" y="199"/>
                </a:cubicBezTo>
                <a:cubicBezTo>
                  <a:pt x="927" y="199"/>
                  <a:pt x="925" y="199"/>
                  <a:pt x="925" y="200"/>
                </a:cubicBezTo>
                <a:cubicBezTo>
                  <a:pt x="924" y="201"/>
                  <a:pt x="926" y="201"/>
                  <a:pt x="926" y="202"/>
                </a:cubicBezTo>
                <a:cubicBezTo>
                  <a:pt x="927" y="202"/>
                  <a:pt x="927" y="203"/>
                  <a:pt x="928" y="204"/>
                </a:cubicBezTo>
                <a:cubicBezTo>
                  <a:pt x="929" y="206"/>
                  <a:pt x="932" y="205"/>
                  <a:pt x="933" y="206"/>
                </a:cubicBezTo>
                <a:cubicBezTo>
                  <a:pt x="933" y="209"/>
                  <a:pt x="928" y="208"/>
                  <a:pt x="927" y="208"/>
                </a:cubicBezTo>
                <a:cubicBezTo>
                  <a:pt x="926" y="208"/>
                  <a:pt x="925" y="208"/>
                  <a:pt x="924" y="209"/>
                </a:cubicBezTo>
                <a:cubicBezTo>
                  <a:pt x="923" y="210"/>
                  <a:pt x="923" y="210"/>
                  <a:pt x="921" y="210"/>
                </a:cubicBezTo>
                <a:cubicBezTo>
                  <a:pt x="920" y="210"/>
                  <a:pt x="919" y="210"/>
                  <a:pt x="918" y="210"/>
                </a:cubicBezTo>
                <a:cubicBezTo>
                  <a:pt x="917" y="211"/>
                  <a:pt x="918" y="211"/>
                  <a:pt x="919" y="212"/>
                </a:cubicBezTo>
                <a:cubicBezTo>
                  <a:pt x="920" y="212"/>
                  <a:pt x="921" y="212"/>
                  <a:pt x="921" y="213"/>
                </a:cubicBezTo>
                <a:cubicBezTo>
                  <a:pt x="920" y="214"/>
                  <a:pt x="919" y="214"/>
                  <a:pt x="918" y="214"/>
                </a:cubicBezTo>
                <a:cubicBezTo>
                  <a:pt x="917" y="214"/>
                  <a:pt x="916" y="213"/>
                  <a:pt x="916" y="215"/>
                </a:cubicBezTo>
                <a:cubicBezTo>
                  <a:pt x="916" y="216"/>
                  <a:pt x="918" y="215"/>
                  <a:pt x="918" y="216"/>
                </a:cubicBezTo>
                <a:cubicBezTo>
                  <a:pt x="919" y="217"/>
                  <a:pt x="918" y="219"/>
                  <a:pt x="919" y="219"/>
                </a:cubicBezTo>
                <a:cubicBezTo>
                  <a:pt x="920" y="220"/>
                  <a:pt x="921" y="218"/>
                  <a:pt x="922" y="218"/>
                </a:cubicBezTo>
                <a:cubicBezTo>
                  <a:pt x="923" y="217"/>
                  <a:pt x="924" y="217"/>
                  <a:pt x="925" y="217"/>
                </a:cubicBezTo>
                <a:cubicBezTo>
                  <a:pt x="926" y="217"/>
                  <a:pt x="927" y="216"/>
                  <a:pt x="928" y="217"/>
                </a:cubicBezTo>
                <a:cubicBezTo>
                  <a:pt x="929" y="218"/>
                  <a:pt x="928" y="218"/>
                  <a:pt x="927" y="219"/>
                </a:cubicBezTo>
                <a:cubicBezTo>
                  <a:pt x="926" y="219"/>
                  <a:pt x="926" y="220"/>
                  <a:pt x="925" y="221"/>
                </a:cubicBezTo>
                <a:cubicBezTo>
                  <a:pt x="924" y="221"/>
                  <a:pt x="923" y="221"/>
                  <a:pt x="922" y="221"/>
                </a:cubicBezTo>
                <a:cubicBezTo>
                  <a:pt x="920" y="221"/>
                  <a:pt x="918" y="221"/>
                  <a:pt x="916" y="220"/>
                </a:cubicBezTo>
                <a:cubicBezTo>
                  <a:pt x="914" y="220"/>
                  <a:pt x="911" y="220"/>
                  <a:pt x="909" y="221"/>
                </a:cubicBezTo>
                <a:cubicBezTo>
                  <a:pt x="907" y="222"/>
                  <a:pt x="907" y="224"/>
                  <a:pt x="908" y="226"/>
                </a:cubicBezTo>
                <a:cubicBezTo>
                  <a:pt x="908" y="228"/>
                  <a:pt x="907" y="230"/>
                  <a:pt x="910" y="231"/>
                </a:cubicBezTo>
                <a:cubicBezTo>
                  <a:pt x="911" y="231"/>
                  <a:pt x="912" y="230"/>
                  <a:pt x="912" y="232"/>
                </a:cubicBezTo>
                <a:cubicBezTo>
                  <a:pt x="913" y="233"/>
                  <a:pt x="913" y="234"/>
                  <a:pt x="912" y="234"/>
                </a:cubicBezTo>
                <a:cubicBezTo>
                  <a:pt x="910" y="235"/>
                  <a:pt x="908" y="235"/>
                  <a:pt x="908" y="237"/>
                </a:cubicBezTo>
                <a:cubicBezTo>
                  <a:pt x="910" y="238"/>
                  <a:pt x="910" y="237"/>
                  <a:pt x="911" y="236"/>
                </a:cubicBezTo>
                <a:cubicBezTo>
                  <a:pt x="912" y="236"/>
                  <a:pt x="913" y="236"/>
                  <a:pt x="914" y="236"/>
                </a:cubicBezTo>
                <a:cubicBezTo>
                  <a:pt x="915" y="236"/>
                  <a:pt x="916" y="236"/>
                  <a:pt x="917" y="236"/>
                </a:cubicBezTo>
                <a:cubicBezTo>
                  <a:pt x="917" y="236"/>
                  <a:pt x="918" y="235"/>
                  <a:pt x="919" y="234"/>
                </a:cubicBezTo>
                <a:cubicBezTo>
                  <a:pt x="920" y="234"/>
                  <a:pt x="921" y="235"/>
                  <a:pt x="922" y="234"/>
                </a:cubicBezTo>
                <a:cubicBezTo>
                  <a:pt x="923" y="234"/>
                  <a:pt x="924" y="234"/>
                  <a:pt x="925" y="233"/>
                </a:cubicBezTo>
                <a:cubicBezTo>
                  <a:pt x="927" y="232"/>
                  <a:pt x="928" y="232"/>
                  <a:pt x="931" y="233"/>
                </a:cubicBezTo>
                <a:cubicBezTo>
                  <a:pt x="932" y="233"/>
                  <a:pt x="933" y="233"/>
                  <a:pt x="934" y="233"/>
                </a:cubicBezTo>
                <a:cubicBezTo>
                  <a:pt x="935" y="233"/>
                  <a:pt x="935" y="232"/>
                  <a:pt x="936" y="232"/>
                </a:cubicBezTo>
                <a:cubicBezTo>
                  <a:pt x="937" y="231"/>
                  <a:pt x="938" y="231"/>
                  <a:pt x="938" y="232"/>
                </a:cubicBezTo>
                <a:cubicBezTo>
                  <a:pt x="938" y="233"/>
                  <a:pt x="937" y="234"/>
                  <a:pt x="936" y="234"/>
                </a:cubicBezTo>
                <a:cubicBezTo>
                  <a:pt x="935" y="235"/>
                  <a:pt x="934" y="235"/>
                  <a:pt x="933" y="235"/>
                </a:cubicBezTo>
                <a:cubicBezTo>
                  <a:pt x="932" y="235"/>
                  <a:pt x="932" y="236"/>
                  <a:pt x="931" y="237"/>
                </a:cubicBezTo>
                <a:cubicBezTo>
                  <a:pt x="930" y="237"/>
                  <a:pt x="929" y="237"/>
                  <a:pt x="928" y="238"/>
                </a:cubicBezTo>
                <a:cubicBezTo>
                  <a:pt x="927" y="238"/>
                  <a:pt x="927" y="239"/>
                  <a:pt x="926" y="239"/>
                </a:cubicBezTo>
                <a:cubicBezTo>
                  <a:pt x="925" y="238"/>
                  <a:pt x="925" y="237"/>
                  <a:pt x="924" y="236"/>
                </a:cubicBezTo>
                <a:cubicBezTo>
                  <a:pt x="923" y="236"/>
                  <a:pt x="922" y="235"/>
                  <a:pt x="922" y="235"/>
                </a:cubicBezTo>
                <a:cubicBezTo>
                  <a:pt x="919" y="234"/>
                  <a:pt x="919" y="236"/>
                  <a:pt x="917" y="237"/>
                </a:cubicBezTo>
                <a:cubicBezTo>
                  <a:pt x="915" y="238"/>
                  <a:pt x="913" y="235"/>
                  <a:pt x="912" y="237"/>
                </a:cubicBezTo>
                <a:cubicBezTo>
                  <a:pt x="911" y="238"/>
                  <a:pt x="911" y="239"/>
                  <a:pt x="910" y="239"/>
                </a:cubicBezTo>
                <a:cubicBezTo>
                  <a:pt x="909" y="239"/>
                  <a:pt x="907" y="239"/>
                  <a:pt x="906" y="239"/>
                </a:cubicBezTo>
                <a:cubicBezTo>
                  <a:pt x="905" y="239"/>
                  <a:pt x="905" y="240"/>
                  <a:pt x="903" y="241"/>
                </a:cubicBezTo>
                <a:cubicBezTo>
                  <a:pt x="902" y="242"/>
                  <a:pt x="901" y="241"/>
                  <a:pt x="901" y="242"/>
                </a:cubicBezTo>
                <a:cubicBezTo>
                  <a:pt x="901" y="245"/>
                  <a:pt x="905" y="243"/>
                  <a:pt x="907" y="244"/>
                </a:cubicBezTo>
                <a:cubicBezTo>
                  <a:pt x="908" y="246"/>
                  <a:pt x="904" y="246"/>
                  <a:pt x="906" y="248"/>
                </a:cubicBezTo>
                <a:cubicBezTo>
                  <a:pt x="907" y="249"/>
                  <a:pt x="910" y="250"/>
                  <a:pt x="909" y="252"/>
                </a:cubicBezTo>
                <a:cubicBezTo>
                  <a:pt x="909" y="251"/>
                  <a:pt x="906" y="249"/>
                  <a:pt x="905" y="249"/>
                </a:cubicBezTo>
                <a:cubicBezTo>
                  <a:pt x="903" y="248"/>
                  <a:pt x="902" y="250"/>
                  <a:pt x="901" y="252"/>
                </a:cubicBezTo>
                <a:cubicBezTo>
                  <a:pt x="900" y="253"/>
                  <a:pt x="898" y="254"/>
                  <a:pt x="896" y="255"/>
                </a:cubicBezTo>
                <a:cubicBezTo>
                  <a:pt x="896" y="256"/>
                  <a:pt x="895" y="257"/>
                  <a:pt x="895" y="258"/>
                </a:cubicBezTo>
                <a:cubicBezTo>
                  <a:pt x="895" y="259"/>
                  <a:pt x="897" y="259"/>
                  <a:pt x="897" y="260"/>
                </a:cubicBezTo>
                <a:cubicBezTo>
                  <a:pt x="897" y="261"/>
                  <a:pt x="896" y="261"/>
                  <a:pt x="895" y="261"/>
                </a:cubicBezTo>
                <a:cubicBezTo>
                  <a:pt x="895" y="261"/>
                  <a:pt x="893" y="261"/>
                  <a:pt x="893" y="261"/>
                </a:cubicBezTo>
                <a:cubicBezTo>
                  <a:pt x="892" y="262"/>
                  <a:pt x="893" y="263"/>
                  <a:pt x="892" y="264"/>
                </a:cubicBezTo>
                <a:cubicBezTo>
                  <a:pt x="892" y="265"/>
                  <a:pt x="891" y="265"/>
                  <a:pt x="890" y="266"/>
                </a:cubicBezTo>
                <a:cubicBezTo>
                  <a:pt x="889" y="269"/>
                  <a:pt x="893" y="268"/>
                  <a:pt x="895" y="269"/>
                </a:cubicBezTo>
                <a:cubicBezTo>
                  <a:pt x="896" y="269"/>
                  <a:pt x="896" y="270"/>
                  <a:pt x="896" y="271"/>
                </a:cubicBezTo>
                <a:cubicBezTo>
                  <a:pt x="897" y="272"/>
                  <a:pt x="897" y="272"/>
                  <a:pt x="898" y="273"/>
                </a:cubicBezTo>
                <a:cubicBezTo>
                  <a:pt x="899" y="273"/>
                  <a:pt x="900" y="275"/>
                  <a:pt x="899" y="275"/>
                </a:cubicBezTo>
                <a:cubicBezTo>
                  <a:pt x="898" y="276"/>
                  <a:pt x="897" y="275"/>
                  <a:pt x="896" y="275"/>
                </a:cubicBezTo>
                <a:cubicBezTo>
                  <a:pt x="896" y="274"/>
                  <a:pt x="895" y="274"/>
                  <a:pt x="894" y="273"/>
                </a:cubicBezTo>
                <a:cubicBezTo>
                  <a:pt x="893" y="273"/>
                  <a:pt x="892" y="273"/>
                  <a:pt x="892" y="272"/>
                </a:cubicBezTo>
                <a:cubicBezTo>
                  <a:pt x="891" y="271"/>
                  <a:pt x="890" y="269"/>
                  <a:pt x="889" y="268"/>
                </a:cubicBezTo>
                <a:cubicBezTo>
                  <a:pt x="887" y="267"/>
                  <a:pt x="887" y="268"/>
                  <a:pt x="887" y="269"/>
                </a:cubicBezTo>
                <a:cubicBezTo>
                  <a:pt x="886" y="270"/>
                  <a:pt x="886" y="271"/>
                  <a:pt x="886" y="272"/>
                </a:cubicBezTo>
                <a:cubicBezTo>
                  <a:pt x="885" y="273"/>
                  <a:pt x="884" y="274"/>
                  <a:pt x="884" y="275"/>
                </a:cubicBezTo>
                <a:cubicBezTo>
                  <a:pt x="883" y="276"/>
                  <a:pt x="883" y="277"/>
                  <a:pt x="883" y="278"/>
                </a:cubicBezTo>
                <a:cubicBezTo>
                  <a:pt x="882" y="280"/>
                  <a:pt x="880" y="282"/>
                  <a:pt x="880" y="284"/>
                </a:cubicBezTo>
                <a:cubicBezTo>
                  <a:pt x="883" y="285"/>
                  <a:pt x="883" y="283"/>
                  <a:pt x="884" y="282"/>
                </a:cubicBezTo>
                <a:cubicBezTo>
                  <a:pt x="885" y="282"/>
                  <a:pt x="886" y="281"/>
                  <a:pt x="887" y="281"/>
                </a:cubicBezTo>
                <a:cubicBezTo>
                  <a:pt x="888" y="281"/>
                  <a:pt x="888" y="280"/>
                  <a:pt x="889" y="281"/>
                </a:cubicBezTo>
                <a:cubicBezTo>
                  <a:pt x="890" y="281"/>
                  <a:pt x="890" y="282"/>
                  <a:pt x="890" y="283"/>
                </a:cubicBezTo>
                <a:cubicBezTo>
                  <a:pt x="890" y="284"/>
                  <a:pt x="891" y="284"/>
                  <a:pt x="891" y="285"/>
                </a:cubicBezTo>
                <a:cubicBezTo>
                  <a:pt x="892" y="287"/>
                  <a:pt x="888" y="286"/>
                  <a:pt x="889" y="289"/>
                </a:cubicBezTo>
                <a:cubicBezTo>
                  <a:pt x="891" y="290"/>
                  <a:pt x="892" y="288"/>
                  <a:pt x="893" y="288"/>
                </a:cubicBezTo>
                <a:cubicBezTo>
                  <a:pt x="894" y="290"/>
                  <a:pt x="891" y="290"/>
                  <a:pt x="890" y="291"/>
                </a:cubicBezTo>
                <a:cubicBezTo>
                  <a:pt x="889" y="292"/>
                  <a:pt x="887" y="293"/>
                  <a:pt x="887" y="291"/>
                </a:cubicBezTo>
                <a:cubicBezTo>
                  <a:pt x="887" y="290"/>
                  <a:pt x="888" y="289"/>
                  <a:pt x="888" y="288"/>
                </a:cubicBezTo>
                <a:cubicBezTo>
                  <a:pt x="888" y="287"/>
                  <a:pt x="888" y="286"/>
                  <a:pt x="887" y="286"/>
                </a:cubicBezTo>
                <a:cubicBezTo>
                  <a:pt x="886" y="285"/>
                  <a:pt x="885" y="285"/>
                  <a:pt x="884" y="286"/>
                </a:cubicBezTo>
                <a:cubicBezTo>
                  <a:pt x="883" y="286"/>
                  <a:pt x="882" y="285"/>
                  <a:pt x="881" y="285"/>
                </a:cubicBezTo>
                <a:cubicBezTo>
                  <a:pt x="879" y="285"/>
                  <a:pt x="879" y="287"/>
                  <a:pt x="878" y="288"/>
                </a:cubicBezTo>
                <a:cubicBezTo>
                  <a:pt x="876" y="289"/>
                  <a:pt x="874" y="290"/>
                  <a:pt x="873" y="292"/>
                </a:cubicBezTo>
                <a:cubicBezTo>
                  <a:pt x="872" y="294"/>
                  <a:pt x="872" y="296"/>
                  <a:pt x="869" y="297"/>
                </a:cubicBezTo>
                <a:cubicBezTo>
                  <a:pt x="868" y="298"/>
                  <a:pt x="866" y="299"/>
                  <a:pt x="865" y="300"/>
                </a:cubicBezTo>
                <a:cubicBezTo>
                  <a:pt x="863" y="302"/>
                  <a:pt x="862" y="303"/>
                  <a:pt x="860" y="304"/>
                </a:cubicBezTo>
                <a:cubicBezTo>
                  <a:pt x="859" y="305"/>
                  <a:pt x="856" y="306"/>
                  <a:pt x="855" y="307"/>
                </a:cubicBezTo>
                <a:cubicBezTo>
                  <a:pt x="855" y="309"/>
                  <a:pt x="859" y="306"/>
                  <a:pt x="860" y="306"/>
                </a:cubicBezTo>
                <a:cubicBezTo>
                  <a:pt x="862" y="306"/>
                  <a:pt x="864" y="305"/>
                  <a:pt x="866" y="303"/>
                </a:cubicBezTo>
                <a:cubicBezTo>
                  <a:pt x="866" y="303"/>
                  <a:pt x="867" y="302"/>
                  <a:pt x="868" y="302"/>
                </a:cubicBezTo>
                <a:cubicBezTo>
                  <a:pt x="870" y="302"/>
                  <a:pt x="869" y="303"/>
                  <a:pt x="868" y="304"/>
                </a:cubicBezTo>
                <a:cubicBezTo>
                  <a:pt x="868" y="305"/>
                  <a:pt x="870" y="308"/>
                  <a:pt x="867" y="309"/>
                </a:cubicBezTo>
                <a:cubicBezTo>
                  <a:pt x="866" y="309"/>
                  <a:pt x="865" y="309"/>
                  <a:pt x="864" y="309"/>
                </a:cubicBezTo>
                <a:cubicBezTo>
                  <a:pt x="863" y="310"/>
                  <a:pt x="861" y="310"/>
                  <a:pt x="861" y="310"/>
                </a:cubicBezTo>
                <a:cubicBezTo>
                  <a:pt x="860" y="312"/>
                  <a:pt x="862" y="312"/>
                  <a:pt x="863" y="312"/>
                </a:cubicBezTo>
                <a:cubicBezTo>
                  <a:pt x="864" y="312"/>
                  <a:pt x="864" y="313"/>
                  <a:pt x="865" y="314"/>
                </a:cubicBezTo>
                <a:cubicBezTo>
                  <a:pt x="866" y="315"/>
                  <a:pt x="867" y="315"/>
                  <a:pt x="867" y="316"/>
                </a:cubicBezTo>
                <a:cubicBezTo>
                  <a:pt x="866" y="318"/>
                  <a:pt x="865" y="317"/>
                  <a:pt x="864" y="318"/>
                </a:cubicBezTo>
                <a:cubicBezTo>
                  <a:pt x="863" y="318"/>
                  <a:pt x="862" y="319"/>
                  <a:pt x="862" y="320"/>
                </a:cubicBezTo>
                <a:cubicBezTo>
                  <a:pt x="862" y="321"/>
                  <a:pt x="863" y="322"/>
                  <a:pt x="862" y="323"/>
                </a:cubicBezTo>
                <a:cubicBezTo>
                  <a:pt x="861" y="324"/>
                  <a:pt x="860" y="324"/>
                  <a:pt x="859" y="324"/>
                </a:cubicBezTo>
                <a:cubicBezTo>
                  <a:pt x="858" y="325"/>
                  <a:pt x="858" y="326"/>
                  <a:pt x="857" y="327"/>
                </a:cubicBezTo>
                <a:cubicBezTo>
                  <a:pt x="856" y="327"/>
                  <a:pt x="856" y="326"/>
                  <a:pt x="857" y="325"/>
                </a:cubicBezTo>
                <a:cubicBezTo>
                  <a:pt x="857" y="324"/>
                  <a:pt x="858" y="323"/>
                  <a:pt x="857" y="322"/>
                </a:cubicBezTo>
                <a:cubicBezTo>
                  <a:pt x="856" y="320"/>
                  <a:pt x="853" y="321"/>
                  <a:pt x="852" y="320"/>
                </a:cubicBezTo>
                <a:cubicBezTo>
                  <a:pt x="851" y="319"/>
                  <a:pt x="850" y="318"/>
                  <a:pt x="849" y="318"/>
                </a:cubicBezTo>
                <a:cubicBezTo>
                  <a:pt x="847" y="318"/>
                  <a:pt x="846" y="319"/>
                  <a:pt x="844" y="320"/>
                </a:cubicBezTo>
                <a:cubicBezTo>
                  <a:pt x="843" y="320"/>
                  <a:pt x="841" y="322"/>
                  <a:pt x="840" y="323"/>
                </a:cubicBezTo>
                <a:cubicBezTo>
                  <a:pt x="838" y="325"/>
                  <a:pt x="836" y="325"/>
                  <a:pt x="834" y="326"/>
                </a:cubicBezTo>
                <a:cubicBezTo>
                  <a:pt x="832" y="327"/>
                  <a:pt x="831" y="329"/>
                  <a:pt x="830" y="330"/>
                </a:cubicBezTo>
                <a:cubicBezTo>
                  <a:pt x="829" y="330"/>
                  <a:pt x="828" y="331"/>
                  <a:pt x="827" y="332"/>
                </a:cubicBezTo>
                <a:cubicBezTo>
                  <a:pt x="826" y="334"/>
                  <a:pt x="828" y="332"/>
                  <a:pt x="829" y="333"/>
                </a:cubicBezTo>
                <a:cubicBezTo>
                  <a:pt x="830" y="335"/>
                  <a:pt x="826" y="337"/>
                  <a:pt x="825" y="337"/>
                </a:cubicBezTo>
                <a:cubicBezTo>
                  <a:pt x="823" y="339"/>
                  <a:pt x="821" y="340"/>
                  <a:pt x="819" y="341"/>
                </a:cubicBezTo>
                <a:cubicBezTo>
                  <a:pt x="818" y="342"/>
                  <a:pt x="818" y="343"/>
                  <a:pt x="817" y="344"/>
                </a:cubicBezTo>
                <a:cubicBezTo>
                  <a:pt x="816" y="346"/>
                  <a:pt x="818" y="344"/>
                  <a:pt x="819" y="345"/>
                </a:cubicBezTo>
                <a:cubicBezTo>
                  <a:pt x="820" y="347"/>
                  <a:pt x="815" y="349"/>
                  <a:pt x="815" y="350"/>
                </a:cubicBezTo>
                <a:cubicBezTo>
                  <a:pt x="813" y="351"/>
                  <a:pt x="811" y="352"/>
                  <a:pt x="810" y="354"/>
                </a:cubicBezTo>
                <a:cubicBezTo>
                  <a:pt x="809" y="354"/>
                  <a:pt x="805" y="357"/>
                  <a:pt x="807" y="358"/>
                </a:cubicBezTo>
                <a:cubicBezTo>
                  <a:pt x="807" y="358"/>
                  <a:pt x="808" y="357"/>
                  <a:pt x="808" y="357"/>
                </a:cubicBezTo>
                <a:cubicBezTo>
                  <a:pt x="809" y="357"/>
                  <a:pt x="809" y="358"/>
                  <a:pt x="809" y="358"/>
                </a:cubicBezTo>
                <a:cubicBezTo>
                  <a:pt x="810" y="359"/>
                  <a:pt x="811" y="359"/>
                  <a:pt x="812" y="358"/>
                </a:cubicBezTo>
                <a:cubicBezTo>
                  <a:pt x="813" y="358"/>
                  <a:pt x="815" y="354"/>
                  <a:pt x="817" y="356"/>
                </a:cubicBezTo>
                <a:cubicBezTo>
                  <a:pt x="818" y="358"/>
                  <a:pt x="814" y="360"/>
                  <a:pt x="814" y="362"/>
                </a:cubicBezTo>
                <a:cubicBezTo>
                  <a:pt x="814" y="363"/>
                  <a:pt x="815" y="363"/>
                  <a:pt x="816" y="364"/>
                </a:cubicBezTo>
                <a:cubicBezTo>
                  <a:pt x="817" y="365"/>
                  <a:pt x="816" y="366"/>
                  <a:pt x="817" y="367"/>
                </a:cubicBezTo>
                <a:cubicBezTo>
                  <a:pt x="819" y="368"/>
                  <a:pt x="822" y="367"/>
                  <a:pt x="824" y="366"/>
                </a:cubicBezTo>
                <a:cubicBezTo>
                  <a:pt x="826" y="365"/>
                  <a:pt x="827" y="363"/>
                  <a:pt x="829" y="363"/>
                </a:cubicBezTo>
                <a:cubicBezTo>
                  <a:pt x="830" y="362"/>
                  <a:pt x="831" y="362"/>
                  <a:pt x="832" y="362"/>
                </a:cubicBezTo>
                <a:cubicBezTo>
                  <a:pt x="834" y="362"/>
                  <a:pt x="834" y="361"/>
                  <a:pt x="836" y="361"/>
                </a:cubicBezTo>
                <a:cubicBezTo>
                  <a:pt x="836" y="361"/>
                  <a:pt x="837" y="361"/>
                  <a:pt x="837" y="360"/>
                </a:cubicBezTo>
                <a:cubicBezTo>
                  <a:pt x="838" y="360"/>
                  <a:pt x="838" y="360"/>
                  <a:pt x="838" y="359"/>
                </a:cubicBezTo>
                <a:cubicBezTo>
                  <a:pt x="839" y="359"/>
                  <a:pt x="840" y="358"/>
                  <a:pt x="841" y="357"/>
                </a:cubicBezTo>
                <a:cubicBezTo>
                  <a:pt x="842" y="356"/>
                  <a:pt x="845" y="354"/>
                  <a:pt x="847" y="354"/>
                </a:cubicBezTo>
                <a:cubicBezTo>
                  <a:pt x="848" y="354"/>
                  <a:pt x="849" y="354"/>
                  <a:pt x="849" y="352"/>
                </a:cubicBezTo>
                <a:cubicBezTo>
                  <a:pt x="850" y="351"/>
                  <a:pt x="849" y="351"/>
                  <a:pt x="848" y="349"/>
                </a:cubicBezTo>
                <a:cubicBezTo>
                  <a:pt x="848" y="349"/>
                  <a:pt x="848" y="347"/>
                  <a:pt x="847" y="347"/>
                </a:cubicBezTo>
                <a:cubicBezTo>
                  <a:pt x="845" y="347"/>
                  <a:pt x="846" y="349"/>
                  <a:pt x="845" y="350"/>
                </a:cubicBezTo>
                <a:cubicBezTo>
                  <a:pt x="844" y="350"/>
                  <a:pt x="842" y="350"/>
                  <a:pt x="843" y="348"/>
                </a:cubicBezTo>
                <a:cubicBezTo>
                  <a:pt x="843" y="347"/>
                  <a:pt x="845" y="347"/>
                  <a:pt x="846" y="347"/>
                </a:cubicBezTo>
                <a:cubicBezTo>
                  <a:pt x="847" y="346"/>
                  <a:pt x="847" y="345"/>
                  <a:pt x="848" y="345"/>
                </a:cubicBezTo>
                <a:cubicBezTo>
                  <a:pt x="849" y="344"/>
                  <a:pt x="850" y="344"/>
                  <a:pt x="851" y="343"/>
                </a:cubicBezTo>
                <a:cubicBezTo>
                  <a:pt x="853" y="342"/>
                  <a:pt x="856" y="337"/>
                  <a:pt x="858" y="339"/>
                </a:cubicBezTo>
                <a:cubicBezTo>
                  <a:pt x="859" y="339"/>
                  <a:pt x="858" y="340"/>
                  <a:pt x="859" y="340"/>
                </a:cubicBezTo>
                <a:cubicBezTo>
                  <a:pt x="859" y="341"/>
                  <a:pt x="859" y="341"/>
                  <a:pt x="860" y="341"/>
                </a:cubicBezTo>
                <a:cubicBezTo>
                  <a:pt x="862" y="343"/>
                  <a:pt x="859" y="343"/>
                  <a:pt x="858" y="344"/>
                </a:cubicBezTo>
                <a:cubicBezTo>
                  <a:pt x="857" y="344"/>
                  <a:pt x="856" y="345"/>
                  <a:pt x="855" y="346"/>
                </a:cubicBezTo>
                <a:cubicBezTo>
                  <a:pt x="854" y="346"/>
                  <a:pt x="853" y="346"/>
                  <a:pt x="853" y="347"/>
                </a:cubicBezTo>
                <a:cubicBezTo>
                  <a:pt x="852" y="347"/>
                  <a:pt x="851" y="348"/>
                  <a:pt x="851" y="348"/>
                </a:cubicBezTo>
                <a:cubicBezTo>
                  <a:pt x="850" y="350"/>
                  <a:pt x="852" y="349"/>
                  <a:pt x="853" y="349"/>
                </a:cubicBezTo>
                <a:cubicBezTo>
                  <a:pt x="854" y="350"/>
                  <a:pt x="853" y="351"/>
                  <a:pt x="855" y="351"/>
                </a:cubicBezTo>
                <a:cubicBezTo>
                  <a:pt x="856" y="351"/>
                  <a:pt x="857" y="351"/>
                  <a:pt x="858" y="351"/>
                </a:cubicBezTo>
                <a:cubicBezTo>
                  <a:pt x="861" y="352"/>
                  <a:pt x="857" y="355"/>
                  <a:pt x="855" y="355"/>
                </a:cubicBezTo>
                <a:cubicBezTo>
                  <a:pt x="854" y="355"/>
                  <a:pt x="853" y="355"/>
                  <a:pt x="852" y="356"/>
                </a:cubicBezTo>
                <a:cubicBezTo>
                  <a:pt x="851" y="357"/>
                  <a:pt x="851" y="357"/>
                  <a:pt x="850" y="358"/>
                </a:cubicBezTo>
                <a:cubicBezTo>
                  <a:pt x="848" y="359"/>
                  <a:pt x="846" y="359"/>
                  <a:pt x="844" y="360"/>
                </a:cubicBezTo>
                <a:cubicBezTo>
                  <a:pt x="843" y="360"/>
                  <a:pt x="842" y="361"/>
                  <a:pt x="841" y="362"/>
                </a:cubicBezTo>
                <a:cubicBezTo>
                  <a:pt x="840" y="362"/>
                  <a:pt x="838" y="363"/>
                  <a:pt x="838" y="364"/>
                </a:cubicBezTo>
                <a:cubicBezTo>
                  <a:pt x="839" y="364"/>
                  <a:pt x="840" y="364"/>
                  <a:pt x="841" y="364"/>
                </a:cubicBezTo>
                <a:cubicBezTo>
                  <a:pt x="843" y="365"/>
                  <a:pt x="842" y="365"/>
                  <a:pt x="841" y="366"/>
                </a:cubicBezTo>
                <a:cubicBezTo>
                  <a:pt x="841" y="367"/>
                  <a:pt x="842" y="367"/>
                  <a:pt x="842" y="368"/>
                </a:cubicBezTo>
                <a:cubicBezTo>
                  <a:pt x="842" y="370"/>
                  <a:pt x="839" y="371"/>
                  <a:pt x="837" y="371"/>
                </a:cubicBezTo>
                <a:cubicBezTo>
                  <a:pt x="836" y="371"/>
                  <a:pt x="835" y="371"/>
                  <a:pt x="834" y="371"/>
                </a:cubicBezTo>
                <a:cubicBezTo>
                  <a:pt x="832" y="371"/>
                  <a:pt x="829" y="370"/>
                  <a:pt x="827" y="371"/>
                </a:cubicBezTo>
                <a:cubicBezTo>
                  <a:pt x="825" y="372"/>
                  <a:pt x="823" y="373"/>
                  <a:pt x="821" y="374"/>
                </a:cubicBezTo>
                <a:cubicBezTo>
                  <a:pt x="819" y="374"/>
                  <a:pt x="817" y="375"/>
                  <a:pt x="815" y="375"/>
                </a:cubicBezTo>
                <a:cubicBezTo>
                  <a:pt x="814" y="373"/>
                  <a:pt x="816" y="371"/>
                  <a:pt x="816" y="369"/>
                </a:cubicBezTo>
                <a:cubicBezTo>
                  <a:pt x="816" y="367"/>
                  <a:pt x="814" y="366"/>
                  <a:pt x="813" y="365"/>
                </a:cubicBezTo>
                <a:cubicBezTo>
                  <a:pt x="812" y="363"/>
                  <a:pt x="812" y="362"/>
                  <a:pt x="810" y="361"/>
                </a:cubicBezTo>
                <a:cubicBezTo>
                  <a:pt x="808" y="360"/>
                  <a:pt x="806" y="361"/>
                  <a:pt x="804" y="362"/>
                </a:cubicBezTo>
                <a:cubicBezTo>
                  <a:pt x="803" y="363"/>
                  <a:pt x="802" y="363"/>
                  <a:pt x="801" y="363"/>
                </a:cubicBezTo>
                <a:cubicBezTo>
                  <a:pt x="800" y="363"/>
                  <a:pt x="799" y="364"/>
                  <a:pt x="798" y="365"/>
                </a:cubicBezTo>
                <a:cubicBezTo>
                  <a:pt x="797" y="365"/>
                  <a:pt x="793" y="367"/>
                  <a:pt x="795" y="368"/>
                </a:cubicBezTo>
                <a:cubicBezTo>
                  <a:pt x="797" y="368"/>
                  <a:pt x="801" y="368"/>
                  <a:pt x="799" y="371"/>
                </a:cubicBezTo>
                <a:cubicBezTo>
                  <a:pt x="799" y="372"/>
                  <a:pt x="797" y="372"/>
                  <a:pt x="796" y="372"/>
                </a:cubicBezTo>
                <a:cubicBezTo>
                  <a:pt x="795" y="373"/>
                  <a:pt x="795" y="374"/>
                  <a:pt x="794" y="374"/>
                </a:cubicBezTo>
                <a:cubicBezTo>
                  <a:pt x="791" y="376"/>
                  <a:pt x="791" y="373"/>
                  <a:pt x="791" y="371"/>
                </a:cubicBezTo>
                <a:cubicBezTo>
                  <a:pt x="790" y="369"/>
                  <a:pt x="787" y="370"/>
                  <a:pt x="786" y="370"/>
                </a:cubicBezTo>
                <a:cubicBezTo>
                  <a:pt x="784" y="370"/>
                  <a:pt x="782" y="370"/>
                  <a:pt x="780" y="371"/>
                </a:cubicBezTo>
                <a:cubicBezTo>
                  <a:pt x="779" y="372"/>
                  <a:pt x="777" y="374"/>
                  <a:pt x="776" y="375"/>
                </a:cubicBezTo>
                <a:cubicBezTo>
                  <a:pt x="775" y="376"/>
                  <a:pt x="774" y="377"/>
                  <a:pt x="776" y="378"/>
                </a:cubicBezTo>
                <a:cubicBezTo>
                  <a:pt x="777" y="378"/>
                  <a:pt x="777" y="379"/>
                  <a:pt x="778" y="379"/>
                </a:cubicBezTo>
                <a:cubicBezTo>
                  <a:pt x="779" y="379"/>
                  <a:pt x="780" y="379"/>
                  <a:pt x="780" y="380"/>
                </a:cubicBezTo>
                <a:cubicBezTo>
                  <a:pt x="782" y="382"/>
                  <a:pt x="778" y="381"/>
                  <a:pt x="776" y="382"/>
                </a:cubicBezTo>
                <a:cubicBezTo>
                  <a:pt x="774" y="383"/>
                  <a:pt x="773" y="383"/>
                  <a:pt x="770" y="382"/>
                </a:cubicBezTo>
                <a:cubicBezTo>
                  <a:pt x="769" y="382"/>
                  <a:pt x="768" y="382"/>
                  <a:pt x="768" y="383"/>
                </a:cubicBezTo>
                <a:cubicBezTo>
                  <a:pt x="767" y="383"/>
                  <a:pt x="767" y="384"/>
                  <a:pt x="767" y="384"/>
                </a:cubicBezTo>
                <a:cubicBezTo>
                  <a:pt x="766" y="384"/>
                  <a:pt x="766" y="384"/>
                  <a:pt x="765" y="384"/>
                </a:cubicBezTo>
                <a:cubicBezTo>
                  <a:pt x="764" y="384"/>
                  <a:pt x="763" y="385"/>
                  <a:pt x="764" y="386"/>
                </a:cubicBezTo>
                <a:cubicBezTo>
                  <a:pt x="765" y="387"/>
                  <a:pt x="766" y="387"/>
                  <a:pt x="767" y="388"/>
                </a:cubicBezTo>
                <a:cubicBezTo>
                  <a:pt x="767" y="389"/>
                  <a:pt x="767" y="390"/>
                  <a:pt x="768" y="390"/>
                </a:cubicBezTo>
                <a:cubicBezTo>
                  <a:pt x="769" y="390"/>
                  <a:pt x="771" y="390"/>
                  <a:pt x="772" y="390"/>
                </a:cubicBezTo>
                <a:cubicBezTo>
                  <a:pt x="773" y="390"/>
                  <a:pt x="773" y="390"/>
                  <a:pt x="774" y="391"/>
                </a:cubicBezTo>
                <a:cubicBezTo>
                  <a:pt x="775" y="391"/>
                  <a:pt x="777" y="391"/>
                  <a:pt x="777" y="392"/>
                </a:cubicBezTo>
                <a:cubicBezTo>
                  <a:pt x="778" y="392"/>
                  <a:pt x="780" y="397"/>
                  <a:pt x="780" y="398"/>
                </a:cubicBezTo>
                <a:cubicBezTo>
                  <a:pt x="779" y="399"/>
                  <a:pt x="779" y="397"/>
                  <a:pt x="778" y="397"/>
                </a:cubicBezTo>
                <a:cubicBezTo>
                  <a:pt x="777" y="396"/>
                  <a:pt x="776" y="396"/>
                  <a:pt x="775" y="396"/>
                </a:cubicBezTo>
                <a:cubicBezTo>
                  <a:pt x="772" y="396"/>
                  <a:pt x="771" y="396"/>
                  <a:pt x="770" y="394"/>
                </a:cubicBezTo>
                <a:cubicBezTo>
                  <a:pt x="769" y="393"/>
                  <a:pt x="769" y="392"/>
                  <a:pt x="768" y="391"/>
                </a:cubicBezTo>
                <a:cubicBezTo>
                  <a:pt x="767" y="391"/>
                  <a:pt x="767" y="390"/>
                  <a:pt x="766" y="390"/>
                </a:cubicBezTo>
                <a:cubicBezTo>
                  <a:pt x="765" y="389"/>
                  <a:pt x="763" y="387"/>
                  <a:pt x="762" y="386"/>
                </a:cubicBezTo>
                <a:cubicBezTo>
                  <a:pt x="760" y="386"/>
                  <a:pt x="757" y="387"/>
                  <a:pt x="757" y="389"/>
                </a:cubicBezTo>
                <a:cubicBezTo>
                  <a:pt x="758" y="391"/>
                  <a:pt x="761" y="391"/>
                  <a:pt x="763" y="393"/>
                </a:cubicBezTo>
                <a:cubicBezTo>
                  <a:pt x="763" y="394"/>
                  <a:pt x="764" y="394"/>
                  <a:pt x="765" y="395"/>
                </a:cubicBezTo>
                <a:cubicBezTo>
                  <a:pt x="765" y="396"/>
                  <a:pt x="766" y="396"/>
                  <a:pt x="767" y="397"/>
                </a:cubicBezTo>
                <a:cubicBezTo>
                  <a:pt x="767" y="398"/>
                  <a:pt x="765" y="399"/>
                  <a:pt x="765" y="398"/>
                </a:cubicBezTo>
                <a:cubicBezTo>
                  <a:pt x="764" y="398"/>
                  <a:pt x="763" y="396"/>
                  <a:pt x="763" y="396"/>
                </a:cubicBezTo>
                <a:cubicBezTo>
                  <a:pt x="762" y="395"/>
                  <a:pt x="761" y="395"/>
                  <a:pt x="760" y="395"/>
                </a:cubicBezTo>
                <a:cubicBezTo>
                  <a:pt x="759" y="394"/>
                  <a:pt x="759" y="393"/>
                  <a:pt x="758" y="393"/>
                </a:cubicBezTo>
                <a:cubicBezTo>
                  <a:pt x="755" y="392"/>
                  <a:pt x="751" y="393"/>
                  <a:pt x="749" y="394"/>
                </a:cubicBezTo>
                <a:cubicBezTo>
                  <a:pt x="747" y="394"/>
                  <a:pt x="743" y="394"/>
                  <a:pt x="742" y="392"/>
                </a:cubicBezTo>
                <a:cubicBezTo>
                  <a:pt x="740" y="391"/>
                  <a:pt x="738" y="389"/>
                  <a:pt x="736" y="390"/>
                </a:cubicBezTo>
                <a:cubicBezTo>
                  <a:pt x="735" y="391"/>
                  <a:pt x="735" y="392"/>
                  <a:pt x="733" y="392"/>
                </a:cubicBezTo>
                <a:cubicBezTo>
                  <a:pt x="732" y="392"/>
                  <a:pt x="731" y="393"/>
                  <a:pt x="730" y="393"/>
                </a:cubicBezTo>
                <a:cubicBezTo>
                  <a:pt x="729" y="394"/>
                  <a:pt x="727" y="394"/>
                  <a:pt x="728" y="396"/>
                </a:cubicBezTo>
                <a:cubicBezTo>
                  <a:pt x="728" y="397"/>
                  <a:pt x="728" y="396"/>
                  <a:pt x="729" y="397"/>
                </a:cubicBezTo>
                <a:cubicBezTo>
                  <a:pt x="730" y="397"/>
                  <a:pt x="730" y="397"/>
                  <a:pt x="731" y="398"/>
                </a:cubicBezTo>
                <a:cubicBezTo>
                  <a:pt x="732" y="399"/>
                  <a:pt x="733" y="399"/>
                  <a:pt x="732" y="401"/>
                </a:cubicBezTo>
                <a:cubicBezTo>
                  <a:pt x="731" y="401"/>
                  <a:pt x="727" y="402"/>
                  <a:pt x="729" y="404"/>
                </a:cubicBezTo>
                <a:cubicBezTo>
                  <a:pt x="730" y="404"/>
                  <a:pt x="733" y="404"/>
                  <a:pt x="734" y="404"/>
                </a:cubicBezTo>
                <a:cubicBezTo>
                  <a:pt x="736" y="403"/>
                  <a:pt x="738" y="403"/>
                  <a:pt x="740" y="403"/>
                </a:cubicBezTo>
                <a:cubicBezTo>
                  <a:pt x="743" y="404"/>
                  <a:pt x="745" y="404"/>
                  <a:pt x="747" y="404"/>
                </a:cubicBezTo>
                <a:cubicBezTo>
                  <a:pt x="748" y="404"/>
                  <a:pt x="749" y="405"/>
                  <a:pt x="748" y="405"/>
                </a:cubicBezTo>
                <a:cubicBezTo>
                  <a:pt x="747" y="406"/>
                  <a:pt x="745" y="406"/>
                  <a:pt x="744" y="406"/>
                </a:cubicBezTo>
                <a:cubicBezTo>
                  <a:pt x="743" y="407"/>
                  <a:pt x="740" y="409"/>
                  <a:pt x="743" y="410"/>
                </a:cubicBezTo>
                <a:cubicBezTo>
                  <a:pt x="744" y="410"/>
                  <a:pt x="745" y="409"/>
                  <a:pt x="746" y="410"/>
                </a:cubicBezTo>
                <a:cubicBezTo>
                  <a:pt x="747" y="410"/>
                  <a:pt x="748" y="411"/>
                  <a:pt x="747" y="411"/>
                </a:cubicBezTo>
                <a:cubicBezTo>
                  <a:pt x="745" y="412"/>
                  <a:pt x="742" y="411"/>
                  <a:pt x="741" y="410"/>
                </a:cubicBezTo>
                <a:cubicBezTo>
                  <a:pt x="739" y="409"/>
                  <a:pt x="736" y="408"/>
                  <a:pt x="734" y="408"/>
                </a:cubicBezTo>
                <a:cubicBezTo>
                  <a:pt x="733" y="408"/>
                  <a:pt x="732" y="408"/>
                  <a:pt x="730" y="408"/>
                </a:cubicBezTo>
                <a:cubicBezTo>
                  <a:pt x="729" y="409"/>
                  <a:pt x="728" y="409"/>
                  <a:pt x="727" y="409"/>
                </a:cubicBezTo>
                <a:cubicBezTo>
                  <a:pt x="726" y="409"/>
                  <a:pt x="725" y="409"/>
                  <a:pt x="724" y="409"/>
                </a:cubicBezTo>
                <a:cubicBezTo>
                  <a:pt x="721" y="408"/>
                  <a:pt x="720" y="408"/>
                  <a:pt x="718" y="409"/>
                </a:cubicBezTo>
                <a:cubicBezTo>
                  <a:pt x="715" y="409"/>
                  <a:pt x="713" y="410"/>
                  <a:pt x="711" y="410"/>
                </a:cubicBezTo>
                <a:cubicBezTo>
                  <a:pt x="710" y="410"/>
                  <a:pt x="708" y="410"/>
                  <a:pt x="709" y="411"/>
                </a:cubicBezTo>
                <a:cubicBezTo>
                  <a:pt x="709" y="412"/>
                  <a:pt x="710" y="412"/>
                  <a:pt x="711" y="412"/>
                </a:cubicBezTo>
                <a:cubicBezTo>
                  <a:pt x="712" y="412"/>
                  <a:pt x="714" y="411"/>
                  <a:pt x="714" y="412"/>
                </a:cubicBezTo>
                <a:cubicBezTo>
                  <a:pt x="716" y="413"/>
                  <a:pt x="713" y="414"/>
                  <a:pt x="712" y="414"/>
                </a:cubicBezTo>
                <a:cubicBezTo>
                  <a:pt x="710" y="415"/>
                  <a:pt x="714" y="416"/>
                  <a:pt x="716" y="416"/>
                </a:cubicBezTo>
                <a:cubicBezTo>
                  <a:pt x="717" y="416"/>
                  <a:pt x="717" y="415"/>
                  <a:pt x="718" y="414"/>
                </a:cubicBezTo>
                <a:cubicBezTo>
                  <a:pt x="719" y="414"/>
                  <a:pt x="720" y="415"/>
                  <a:pt x="721" y="415"/>
                </a:cubicBezTo>
                <a:cubicBezTo>
                  <a:pt x="722" y="415"/>
                  <a:pt x="723" y="414"/>
                  <a:pt x="724" y="415"/>
                </a:cubicBezTo>
                <a:cubicBezTo>
                  <a:pt x="725" y="417"/>
                  <a:pt x="723" y="417"/>
                  <a:pt x="722" y="416"/>
                </a:cubicBezTo>
                <a:cubicBezTo>
                  <a:pt x="720" y="416"/>
                  <a:pt x="718" y="415"/>
                  <a:pt x="716" y="417"/>
                </a:cubicBezTo>
                <a:cubicBezTo>
                  <a:pt x="716" y="417"/>
                  <a:pt x="715" y="418"/>
                  <a:pt x="715" y="418"/>
                </a:cubicBezTo>
                <a:cubicBezTo>
                  <a:pt x="713" y="419"/>
                  <a:pt x="713" y="419"/>
                  <a:pt x="712" y="420"/>
                </a:cubicBezTo>
                <a:cubicBezTo>
                  <a:pt x="711" y="420"/>
                  <a:pt x="711" y="421"/>
                  <a:pt x="710" y="421"/>
                </a:cubicBezTo>
                <a:cubicBezTo>
                  <a:pt x="709" y="420"/>
                  <a:pt x="709" y="419"/>
                  <a:pt x="707" y="420"/>
                </a:cubicBezTo>
                <a:cubicBezTo>
                  <a:pt x="706" y="420"/>
                  <a:pt x="706" y="421"/>
                  <a:pt x="705" y="422"/>
                </a:cubicBezTo>
                <a:cubicBezTo>
                  <a:pt x="705" y="422"/>
                  <a:pt x="704" y="423"/>
                  <a:pt x="703" y="423"/>
                </a:cubicBezTo>
                <a:cubicBezTo>
                  <a:pt x="702" y="424"/>
                  <a:pt x="700" y="424"/>
                  <a:pt x="699" y="426"/>
                </a:cubicBezTo>
                <a:cubicBezTo>
                  <a:pt x="699" y="428"/>
                  <a:pt x="700" y="427"/>
                  <a:pt x="701" y="428"/>
                </a:cubicBezTo>
                <a:cubicBezTo>
                  <a:pt x="702" y="429"/>
                  <a:pt x="701" y="430"/>
                  <a:pt x="700" y="430"/>
                </a:cubicBezTo>
                <a:cubicBezTo>
                  <a:pt x="700" y="431"/>
                  <a:pt x="699" y="430"/>
                  <a:pt x="699" y="431"/>
                </a:cubicBezTo>
                <a:cubicBezTo>
                  <a:pt x="698" y="431"/>
                  <a:pt x="698" y="432"/>
                  <a:pt x="698" y="432"/>
                </a:cubicBezTo>
                <a:cubicBezTo>
                  <a:pt x="697" y="433"/>
                  <a:pt x="696" y="433"/>
                  <a:pt x="696" y="432"/>
                </a:cubicBezTo>
                <a:cubicBezTo>
                  <a:pt x="695" y="431"/>
                  <a:pt x="696" y="430"/>
                  <a:pt x="696" y="429"/>
                </a:cubicBezTo>
                <a:cubicBezTo>
                  <a:pt x="695" y="429"/>
                  <a:pt x="694" y="428"/>
                  <a:pt x="693" y="428"/>
                </a:cubicBezTo>
                <a:cubicBezTo>
                  <a:pt x="692" y="428"/>
                  <a:pt x="692" y="429"/>
                  <a:pt x="691" y="429"/>
                </a:cubicBezTo>
                <a:cubicBezTo>
                  <a:pt x="690" y="429"/>
                  <a:pt x="689" y="428"/>
                  <a:pt x="690" y="427"/>
                </a:cubicBezTo>
                <a:cubicBezTo>
                  <a:pt x="691" y="427"/>
                  <a:pt x="692" y="426"/>
                  <a:pt x="693" y="425"/>
                </a:cubicBezTo>
                <a:cubicBezTo>
                  <a:pt x="693" y="425"/>
                  <a:pt x="693" y="424"/>
                  <a:pt x="695" y="425"/>
                </a:cubicBezTo>
                <a:cubicBezTo>
                  <a:pt x="695" y="425"/>
                  <a:pt x="695" y="425"/>
                  <a:pt x="695" y="426"/>
                </a:cubicBezTo>
                <a:cubicBezTo>
                  <a:pt x="696" y="426"/>
                  <a:pt x="696" y="426"/>
                  <a:pt x="697" y="425"/>
                </a:cubicBezTo>
                <a:cubicBezTo>
                  <a:pt x="698" y="425"/>
                  <a:pt x="697" y="424"/>
                  <a:pt x="698" y="423"/>
                </a:cubicBezTo>
                <a:cubicBezTo>
                  <a:pt x="698" y="421"/>
                  <a:pt x="699" y="421"/>
                  <a:pt x="700" y="421"/>
                </a:cubicBezTo>
                <a:cubicBezTo>
                  <a:pt x="701" y="420"/>
                  <a:pt x="702" y="419"/>
                  <a:pt x="701" y="419"/>
                </a:cubicBezTo>
                <a:cubicBezTo>
                  <a:pt x="700" y="418"/>
                  <a:pt x="699" y="419"/>
                  <a:pt x="698" y="419"/>
                </a:cubicBezTo>
                <a:cubicBezTo>
                  <a:pt x="697" y="419"/>
                  <a:pt x="696" y="419"/>
                  <a:pt x="695" y="419"/>
                </a:cubicBezTo>
                <a:cubicBezTo>
                  <a:pt x="694" y="420"/>
                  <a:pt x="695" y="421"/>
                  <a:pt x="695" y="422"/>
                </a:cubicBezTo>
                <a:cubicBezTo>
                  <a:pt x="694" y="423"/>
                  <a:pt x="693" y="423"/>
                  <a:pt x="692" y="423"/>
                </a:cubicBezTo>
                <a:cubicBezTo>
                  <a:pt x="691" y="423"/>
                  <a:pt x="691" y="424"/>
                  <a:pt x="691" y="424"/>
                </a:cubicBezTo>
                <a:cubicBezTo>
                  <a:pt x="690" y="425"/>
                  <a:pt x="689" y="425"/>
                  <a:pt x="688" y="425"/>
                </a:cubicBezTo>
                <a:cubicBezTo>
                  <a:pt x="687" y="426"/>
                  <a:pt x="687" y="426"/>
                  <a:pt x="687" y="427"/>
                </a:cubicBezTo>
                <a:cubicBezTo>
                  <a:pt x="687" y="428"/>
                  <a:pt x="687" y="429"/>
                  <a:pt x="686" y="429"/>
                </a:cubicBezTo>
                <a:cubicBezTo>
                  <a:pt x="685" y="427"/>
                  <a:pt x="684" y="428"/>
                  <a:pt x="684" y="429"/>
                </a:cubicBezTo>
                <a:cubicBezTo>
                  <a:pt x="683" y="430"/>
                  <a:pt x="684" y="430"/>
                  <a:pt x="683" y="431"/>
                </a:cubicBezTo>
                <a:cubicBezTo>
                  <a:pt x="682" y="431"/>
                  <a:pt x="682" y="431"/>
                  <a:pt x="682" y="430"/>
                </a:cubicBezTo>
                <a:cubicBezTo>
                  <a:pt x="681" y="429"/>
                  <a:pt x="680" y="429"/>
                  <a:pt x="680" y="428"/>
                </a:cubicBezTo>
                <a:cubicBezTo>
                  <a:pt x="679" y="428"/>
                  <a:pt x="678" y="426"/>
                  <a:pt x="677" y="426"/>
                </a:cubicBezTo>
                <a:cubicBezTo>
                  <a:pt x="676" y="427"/>
                  <a:pt x="677" y="429"/>
                  <a:pt x="677" y="429"/>
                </a:cubicBezTo>
                <a:cubicBezTo>
                  <a:pt x="679" y="430"/>
                  <a:pt x="679" y="430"/>
                  <a:pt x="679" y="432"/>
                </a:cubicBezTo>
                <a:cubicBezTo>
                  <a:pt x="680" y="433"/>
                  <a:pt x="680" y="433"/>
                  <a:pt x="681" y="434"/>
                </a:cubicBezTo>
                <a:cubicBezTo>
                  <a:pt x="681" y="434"/>
                  <a:pt x="682" y="434"/>
                  <a:pt x="682" y="435"/>
                </a:cubicBezTo>
                <a:cubicBezTo>
                  <a:pt x="682" y="435"/>
                  <a:pt x="682" y="436"/>
                  <a:pt x="681" y="436"/>
                </a:cubicBezTo>
                <a:cubicBezTo>
                  <a:pt x="681" y="437"/>
                  <a:pt x="679" y="436"/>
                  <a:pt x="678" y="437"/>
                </a:cubicBezTo>
                <a:cubicBezTo>
                  <a:pt x="677" y="437"/>
                  <a:pt x="677" y="438"/>
                  <a:pt x="676" y="439"/>
                </a:cubicBezTo>
                <a:cubicBezTo>
                  <a:pt x="677" y="440"/>
                  <a:pt x="681" y="439"/>
                  <a:pt x="680" y="441"/>
                </a:cubicBezTo>
                <a:cubicBezTo>
                  <a:pt x="680" y="443"/>
                  <a:pt x="677" y="443"/>
                  <a:pt x="676" y="443"/>
                </a:cubicBezTo>
                <a:cubicBezTo>
                  <a:pt x="673" y="444"/>
                  <a:pt x="671" y="443"/>
                  <a:pt x="669" y="443"/>
                </a:cubicBezTo>
                <a:cubicBezTo>
                  <a:pt x="668" y="443"/>
                  <a:pt x="667" y="443"/>
                  <a:pt x="667" y="444"/>
                </a:cubicBezTo>
                <a:cubicBezTo>
                  <a:pt x="667" y="445"/>
                  <a:pt x="668" y="445"/>
                  <a:pt x="668" y="446"/>
                </a:cubicBezTo>
                <a:cubicBezTo>
                  <a:pt x="669" y="447"/>
                  <a:pt x="670" y="447"/>
                  <a:pt x="671" y="446"/>
                </a:cubicBezTo>
                <a:cubicBezTo>
                  <a:pt x="672" y="446"/>
                  <a:pt x="672" y="445"/>
                  <a:pt x="673" y="445"/>
                </a:cubicBezTo>
                <a:cubicBezTo>
                  <a:pt x="674" y="445"/>
                  <a:pt x="674" y="445"/>
                  <a:pt x="674" y="446"/>
                </a:cubicBezTo>
                <a:cubicBezTo>
                  <a:pt x="675" y="448"/>
                  <a:pt x="672" y="448"/>
                  <a:pt x="671" y="450"/>
                </a:cubicBezTo>
                <a:cubicBezTo>
                  <a:pt x="669" y="453"/>
                  <a:pt x="675" y="451"/>
                  <a:pt x="674" y="453"/>
                </a:cubicBezTo>
                <a:cubicBezTo>
                  <a:pt x="673" y="454"/>
                  <a:pt x="671" y="454"/>
                  <a:pt x="673" y="455"/>
                </a:cubicBezTo>
                <a:cubicBezTo>
                  <a:pt x="674" y="456"/>
                  <a:pt x="675" y="454"/>
                  <a:pt x="676" y="454"/>
                </a:cubicBezTo>
                <a:cubicBezTo>
                  <a:pt x="677" y="454"/>
                  <a:pt x="677" y="455"/>
                  <a:pt x="678" y="456"/>
                </a:cubicBezTo>
                <a:cubicBezTo>
                  <a:pt x="679" y="456"/>
                  <a:pt x="680" y="456"/>
                  <a:pt x="680" y="457"/>
                </a:cubicBezTo>
                <a:cubicBezTo>
                  <a:pt x="680" y="458"/>
                  <a:pt x="680" y="460"/>
                  <a:pt x="679" y="460"/>
                </a:cubicBezTo>
                <a:cubicBezTo>
                  <a:pt x="678" y="461"/>
                  <a:pt x="677" y="460"/>
                  <a:pt x="676" y="460"/>
                </a:cubicBezTo>
                <a:cubicBezTo>
                  <a:pt x="674" y="461"/>
                  <a:pt x="673" y="463"/>
                  <a:pt x="673" y="465"/>
                </a:cubicBezTo>
                <a:cubicBezTo>
                  <a:pt x="674" y="466"/>
                  <a:pt x="675" y="465"/>
                  <a:pt x="675" y="467"/>
                </a:cubicBezTo>
                <a:cubicBezTo>
                  <a:pt x="676" y="468"/>
                  <a:pt x="674" y="468"/>
                  <a:pt x="673" y="468"/>
                </a:cubicBezTo>
                <a:cubicBezTo>
                  <a:pt x="672" y="469"/>
                  <a:pt x="671" y="472"/>
                  <a:pt x="673" y="473"/>
                </a:cubicBezTo>
                <a:cubicBezTo>
                  <a:pt x="674" y="474"/>
                  <a:pt x="675" y="474"/>
                  <a:pt x="676" y="475"/>
                </a:cubicBezTo>
                <a:cubicBezTo>
                  <a:pt x="677" y="475"/>
                  <a:pt x="678" y="477"/>
                  <a:pt x="679" y="477"/>
                </a:cubicBezTo>
                <a:cubicBezTo>
                  <a:pt x="681" y="478"/>
                  <a:pt x="683" y="478"/>
                  <a:pt x="685" y="478"/>
                </a:cubicBezTo>
                <a:cubicBezTo>
                  <a:pt x="688" y="477"/>
                  <a:pt x="690" y="477"/>
                  <a:pt x="692" y="477"/>
                </a:cubicBezTo>
                <a:cubicBezTo>
                  <a:pt x="694" y="477"/>
                  <a:pt x="696" y="476"/>
                  <a:pt x="698" y="476"/>
                </a:cubicBezTo>
                <a:cubicBezTo>
                  <a:pt x="700" y="476"/>
                  <a:pt x="703" y="475"/>
                  <a:pt x="705" y="476"/>
                </a:cubicBezTo>
                <a:cubicBezTo>
                  <a:pt x="706" y="476"/>
                  <a:pt x="708" y="478"/>
                  <a:pt x="710" y="478"/>
                </a:cubicBezTo>
                <a:cubicBezTo>
                  <a:pt x="715" y="478"/>
                  <a:pt x="716" y="471"/>
                  <a:pt x="721" y="473"/>
                </a:cubicBezTo>
                <a:cubicBezTo>
                  <a:pt x="725" y="474"/>
                  <a:pt x="729" y="474"/>
                  <a:pt x="733" y="474"/>
                </a:cubicBezTo>
                <a:cubicBezTo>
                  <a:pt x="735" y="474"/>
                  <a:pt x="738" y="474"/>
                  <a:pt x="739" y="472"/>
                </a:cubicBezTo>
                <a:cubicBezTo>
                  <a:pt x="739" y="470"/>
                  <a:pt x="737" y="469"/>
                  <a:pt x="738" y="466"/>
                </a:cubicBezTo>
                <a:cubicBezTo>
                  <a:pt x="739" y="465"/>
                  <a:pt x="740" y="465"/>
                  <a:pt x="742" y="465"/>
                </a:cubicBezTo>
                <a:cubicBezTo>
                  <a:pt x="741" y="466"/>
                  <a:pt x="740" y="468"/>
                  <a:pt x="740" y="470"/>
                </a:cubicBezTo>
                <a:cubicBezTo>
                  <a:pt x="739" y="472"/>
                  <a:pt x="741" y="473"/>
                  <a:pt x="742" y="474"/>
                </a:cubicBezTo>
                <a:cubicBezTo>
                  <a:pt x="741" y="474"/>
                  <a:pt x="741" y="473"/>
                  <a:pt x="739" y="473"/>
                </a:cubicBezTo>
                <a:cubicBezTo>
                  <a:pt x="738" y="474"/>
                  <a:pt x="738" y="475"/>
                  <a:pt x="737" y="476"/>
                </a:cubicBezTo>
                <a:cubicBezTo>
                  <a:pt x="736" y="476"/>
                  <a:pt x="735" y="476"/>
                  <a:pt x="734" y="476"/>
                </a:cubicBezTo>
                <a:cubicBezTo>
                  <a:pt x="733" y="477"/>
                  <a:pt x="731" y="478"/>
                  <a:pt x="731" y="479"/>
                </a:cubicBezTo>
                <a:cubicBezTo>
                  <a:pt x="730" y="481"/>
                  <a:pt x="731" y="482"/>
                  <a:pt x="732" y="483"/>
                </a:cubicBezTo>
                <a:cubicBezTo>
                  <a:pt x="733" y="484"/>
                  <a:pt x="734" y="485"/>
                  <a:pt x="733" y="487"/>
                </a:cubicBezTo>
                <a:cubicBezTo>
                  <a:pt x="733" y="486"/>
                  <a:pt x="732" y="486"/>
                  <a:pt x="732" y="486"/>
                </a:cubicBezTo>
                <a:cubicBezTo>
                  <a:pt x="732" y="486"/>
                  <a:pt x="732" y="486"/>
                  <a:pt x="731" y="486"/>
                </a:cubicBezTo>
                <a:cubicBezTo>
                  <a:pt x="731" y="486"/>
                  <a:pt x="731" y="485"/>
                  <a:pt x="731" y="485"/>
                </a:cubicBezTo>
                <a:cubicBezTo>
                  <a:pt x="730" y="484"/>
                  <a:pt x="728" y="486"/>
                  <a:pt x="728" y="484"/>
                </a:cubicBezTo>
                <a:cubicBezTo>
                  <a:pt x="729" y="483"/>
                  <a:pt x="730" y="483"/>
                  <a:pt x="730" y="481"/>
                </a:cubicBezTo>
                <a:cubicBezTo>
                  <a:pt x="730" y="481"/>
                  <a:pt x="729" y="479"/>
                  <a:pt x="729" y="479"/>
                </a:cubicBezTo>
                <a:cubicBezTo>
                  <a:pt x="728" y="478"/>
                  <a:pt x="727" y="478"/>
                  <a:pt x="726" y="477"/>
                </a:cubicBezTo>
                <a:cubicBezTo>
                  <a:pt x="724" y="476"/>
                  <a:pt x="721" y="474"/>
                  <a:pt x="718" y="475"/>
                </a:cubicBezTo>
                <a:cubicBezTo>
                  <a:pt x="717" y="475"/>
                  <a:pt x="715" y="477"/>
                  <a:pt x="714" y="478"/>
                </a:cubicBezTo>
                <a:cubicBezTo>
                  <a:pt x="712" y="480"/>
                  <a:pt x="712" y="481"/>
                  <a:pt x="709" y="480"/>
                </a:cubicBezTo>
                <a:cubicBezTo>
                  <a:pt x="708" y="479"/>
                  <a:pt x="707" y="478"/>
                  <a:pt x="705" y="477"/>
                </a:cubicBezTo>
                <a:cubicBezTo>
                  <a:pt x="703" y="476"/>
                  <a:pt x="702" y="476"/>
                  <a:pt x="700" y="477"/>
                </a:cubicBezTo>
                <a:cubicBezTo>
                  <a:pt x="698" y="477"/>
                  <a:pt x="696" y="477"/>
                  <a:pt x="694" y="478"/>
                </a:cubicBezTo>
                <a:cubicBezTo>
                  <a:pt x="692" y="478"/>
                  <a:pt x="690" y="478"/>
                  <a:pt x="688" y="478"/>
                </a:cubicBezTo>
                <a:cubicBezTo>
                  <a:pt x="686" y="478"/>
                  <a:pt x="684" y="478"/>
                  <a:pt x="682" y="478"/>
                </a:cubicBezTo>
                <a:cubicBezTo>
                  <a:pt x="680" y="479"/>
                  <a:pt x="678" y="477"/>
                  <a:pt x="676" y="478"/>
                </a:cubicBezTo>
                <a:cubicBezTo>
                  <a:pt x="675" y="478"/>
                  <a:pt x="674" y="478"/>
                  <a:pt x="674" y="479"/>
                </a:cubicBezTo>
                <a:cubicBezTo>
                  <a:pt x="673" y="480"/>
                  <a:pt x="673" y="480"/>
                  <a:pt x="674" y="481"/>
                </a:cubicBezTo>
                <a:cubicBezTo>
                  <a:pt x="675" y="482"/>
                  <a:pt x="678" y="483"/>
                  <a:pt x="676" y="485"/>
                </a:cubicBezTo>
                <a:cubicBezTo>
                  <a:pt x="675" y="485"/>
                  <a:pt x="674" y="485"/>
                  <a:pt x="673" y="485"/>
                </a:cubicBezTo>
                <a:cubicBezTo>
                  <a:pt x="672" y="484"/>
                  <a:pt x="671" y="483"/>
                  <a:pt x="671" y="484"/>
                </a:cubicBezTo>
                <a:cubicBezTo>
                  <a:pt x="669" y="485"/>
                  <a:pt x="671" y="486"/>
                  <a:pt x="672" y="486"/>
                </a:cubicBezTo>
                <a:cubicBezTo>
                  <a:pt x="672" y="487"/>
                  <a:pt x="671" y="488"/>
                  <a:pt x="672" y="489"/>
                </a:cubicBezTo>
                <a:cubicBezTo>
                  <a:pt x="674" y="490"/>
                  <a:pt x="676" y="488"/>
                  <a:pt x="678" y="488"/>
                </a:cubicBezTo>
                <a:cubicBezTo>
                  <a:pt x="680" y="489"/>
                  <a:pt x="680" y="490"/>
                  <a:pt x="680" y="491"/>
                </a:cubicBezTo>
                <a:cubicBezTo>
                  <a:pt x="679" y="493"/>
                  <a:pt x="680" y="492"/>
                  <a:pt x="681" y="493"/>
                </a:cubicBezTo>
                <a:cubicBezTo>
                  <a:pt x="683" y="496"/>
                  <a:pt x="680" y="497"/>
                  <a:pt x="678" y="498"/>
                </a:cubicBezTo>
                <a:cubicBezTo>
                  <a:pt x="677" y="498"/>
                  <a:pt x="676" y="499"/>
                  <a:pt x="676" y="500"/>
                </a:cubicBezTo>
                <a:cubicBezTo>
                  <a:pt x="677" y="501"/>
                  <a:pt x="678" y="500"/>
                  <a:pt x="679" y="501"/>
                </a:cubicBezTo>
                <a:cubicBezTo>
                  <a:pt x="680" y="501"/>
                  <a:pt x="680" y="502"/>
                  <a:pt x="682" y="501"/>
                </a:cubicBezTo>
                <a:cubicBezTo>
                  <a:pt x="683" y="501"/>
                  <a:pt x="684" y="501"/>
                  <a:pt x="685" y="500"/>
                </a:cubicBezTo>
                <a:cubicBezTo>
                  <a:pt x="685" y="498"/>
                  <a:pt x="685" y="498"/>
                  <a:pt x="686" y="497"/>
                </a:cubicBezTo>
                <a:cubicBezTo>
                  <a:pt x="687" y="496"/>
                  <a:pt x="687" y="497"/>
                  <a:pt x="689" y="496"/>
                </a:cubicBezTo>
                <a:cubicBezTo>
                  <a:pt x="690" y="496"/>
                  <a:pt x="690" y="494"/>
                  <a:pt x="691" y="495"/>
                </a:cubicBezTo>
                <a:cubicBezTo>
                  <a:pt x="692" y="495"/>
                  <a:pt x="692" y="496"/>
                  <a:pt x="692" y="497"/>
                </a:cubicBezTo>
                <a:cubicBezTo>
                  <a:pt x="692" y="498"/>
                  <a:pt x="691" y="499"/>
                  <a:pt x="690" y="500"/>
                </a:cubicBezTo>
                <a:cubicBezTo>
                  <a:pt x="690" y="501"/>
                  <a:pt x="690" y="502"/>
                  <a:pt x="690" y="503"/>
                </a:cubicBezTo>
                <a:cubicBezTo>
                  <a:pt x="690" y="504"/>
                  <a:pt x="689" y="505"/>
                  <a:pt x="688" y="506"/>
                </a:cubicBezTo>
                <a:cubicBezTo>
                  <a:pt x="688" y="506"/>
                  <a:pt x="685" y="507"/>
                  <a:pt x="684" y="507"/>
                </a:cubicBezTo>
                <a:cubicBezTo>
                  <a:pt x="682" y="507"/>
                  <a:pt x="681" y="504"/>
                  <a:pt x="680" y="504"/>
                </a:cubicBezTo>
                <a:cubicBezTo>
                  <a:pt x="679" y="503"/>
                  <a:pt x="678" y="503"/>
                  <a:pt x="678" y="504"/>
                </a:cubicBezTo>
                <a:cubicBezTo>
                  <a:pt x="678" y="505"/>
                  <a:pt x="678" y="505"/>
                  <a:pt x="678" y="505"/>
                </a:cubicBezTo>
                <a:cubicBezTo>
                  <a:pt x="678" y="506"/>
                  <a:pt x="678" y="506"/>
                  <a:pt x="677" y="506"/>
                </a:cubicBezTo>
                <a:cubicBezTo>
                  <a:pt x="676" y="508"/>
                  <a:pt x="675" y="510"/>
                  <a:pt x="676" y="512"/>
                </a:cubicBezTo>
                <a:cubicBezTo>
                  <a:pt x="677" y="513"/>
                  <a:pt x="678" y="513"/>
                  <a:pt x="679" y="514"/>
                </a:cubicBezTo>
                <a:cubicBezTo>
                  <a:pt x="679" y="515"/>
                  <a:pt x="680" y="516"/>
                  <a:pt x="680" y="517"/>
                </a:cubicBezTo>
                <a:cubicBezTo>
                  <a:pt x="681" y="519"/>
                  <a:pt x="683" y="521"/>
                  <a:pt x="684" y="519"/>
                </a:cubicBezTo>
                <a:cubicBezTo>
                  <a:pt x="685" y="518"/>
                  <a:pt x="685" y="516"/>
                  <a:pt x="686" y="516"/>
                </a:cubicBezTo>
                <a:cubicBezTo>
                  <a:pt x="688" y="515"/>
                  <a:pt x="688" y="517"/>
                  <a:pt x="688" y="518"/>
                </a:cubicBezTo>
                <a:cubicBezTo>
                  <a:pt x="688" y="519"/>
                  <a:pt x="689" y="519"/>
                  <a:pt x="690" y="519"/>
                </a:cubicBezTo>
                <a:cubicBezTo>
                  <a:pt x="691" y="519"/>
                  <a:pt x="692" y="519"/>
                  <a:pt x="693" y="520"/>
                </a:cubicBezTo>
                <a:cubicBezTo>
                  <a:pt x="693" y="522"/>
                  <a:pt x="692" y="524"/>
                  <a:pt x="692" y="526"/>
                </a:cubicBezTo>
                <a:cubicBezTo>
                  <a:pt x="693" y="529"/>
                  <a:pt x="695" y="527"/>
                  <a:pt x="696" y="525"/>
                </a:cubicBezTo>
                <a:cubicBezTo>
                  <a:pt x="696" y="523"/>
                  <a:pt x="696" y="522"/>
                  <a:pt x="698" y="520"/>
                </a:cubicBezTo>
                <a:cubicBezTo>
                  <a:pt x="699" y="520"/>
                  <a:pt x="699" y="519"/>
                  <a:pt x="700" y="519"/>
                </a:cubicBezTo>
                <a:cubicBezTo>
                  <a:pt x="700" y="518"/>
                  <a:pt x="701" y="517"/>
                  <a:pt x="702" y="517"/>
                </a:cubicBezTo>
                <a:cubicBezTo>
                  <a:pt x="704" y="518"/>
                  <a:pt x="702" y="520"/>
                  <a:pt x="703" y="521"/>
                </a:cubicBezTo>
                <a:cubicBezTo>
                  <a:pt x="704" y="522"/>
                  <a:pt x="707" y="521"/>
                  <a:pt x="706" y="523"/>
                </a:cubicBezTo>
                <a:cubicBezTo>
                  <a:pt x="706" y="524"/>
                  <a:pt x="704" y="524"/>
                  <a:pt x="704" y="524"/>
                </a:cubicBezTo>
                <a:cubicBezTo>
                  <a:pt x="703" y="524"/>
                  <a:pt x="702" y="525"/>
                  <a:pt x="701" y="525"/>
                </a:cubicBezTo>
                <a:cubicBezTo>
                  <a:pt x="699" y="526"/>
                  <a:pt x="698" y="528"/>
                  <a:pt x="697" y="529"/>
                </a:cubicBezTo>
                <a:cubicBezTo>
                  <a:pt x="696" y="530"/>
                  <a:pt x="695" y="530"/>
                  <a:pt x="694" y="531"/>
                </a:cubicBezTo>
                <a:cubicBezTo>
                  <a:pt x="693" y="532"/>
                  <a:pt x="692" y="533"/>
                  <a:pt x="691" y="533"/>
                </a:cubicBezTo>
                <a:cubicBezTo>
                  <a:pt x="691" y="533"/>
                  <a:pt x="690" y="533"/>
                  <a:pt x="690" y="534"/>
                </a:cubicBezTo>
                <a:cubicBezTo>
                  <a:pt x="690" y="534"/>
                  <a:pt x="690" y="534"/>
                  <a:pt x="691" y="535"/>
                </a:cubicBezTo>
                <a:cubicBezTo>
                  <a:pt x="691" y="535"/>
                  <a:pt x="692" y="534"/>
                  <a:pt x="692" y="535"/>
                </a:cubicBezTo>
                <a:cubicBezTo>
                  <a:pt x="693" y="535"/>
                  <a:pt x="693" y="536"/>
                  <a:pt x="693" y="536"/>
                </a:cubicBezTo>
                <a:cubicBezTo>
                  <a:pt x="694" y="537"/>
                  <a:pt x="695" y="536"/>
                  <a:pt x="696" y="537"/>
                </a:cubicBezTo>
                <a:cubicBezTo>
                  <a:pt x="697" y="537"/>
                  <a:pt x="698" y="536"/>
                  <a:pt x="699" y="537"/>
                </a:cubicBezTo>
                <a:cubicBezTo>
                  <a:pt x="700" y="538"/>
                  <a:pt x="699" y="539"/>
                  <a:pt x="698" y="539"/>
                </a:cubicBezTo>
                <a:cubicBezTo>
                  <a:pt x="697" y="539"/>
                  <a:pt x="696" y="539"/>
                  <a:pt x="695" y="540"/>
                </a:cubicBezTo>
                <a:cubicBezTo>
                  <a:pt x="695" y="541"/>
                  <a:pt x="695" y="543"/>
                  <a:pt x="694" y="543"/>
                </a:cubicBezTo>
                <a:cubicBezTo>
                  <a:pt x="692" y="546"/>
                  <a:pt x="691" y="540"/>
                  <a:pt x="688" y="541"/>
                </a:cubicBezTo>
                <a:cubicBezTo>
                  <a:pt x="688" y="542"/>
                  <a:pt x="686" y="550"/>
                  <a:pt x="684" y="547"/>
                </a:cubicBezTo>
                <a:cubicBezTo>
                  <a:pt x="684" y="546"/>
                  <a:pt x="685" y="546"/>
                  <a:pt x="685" y="545"/>
                </a:cubicBezTo>
                <a:cubicBezTo>
                  <a:pt x="685" y="544"/>
                  <a:pt x="685" y="544"/>
                  <a:pt x="685" y="543"/>
                </a:cubicBezTo>
                <a:cubicBezTo>
                  <a:pt x="685" y="543"/>
                  <a:pt x="686" y="542"/>
                  <a:pt x="686" y="542"/>
                </a:cubicBezTo>
                <a:cubicBezTo>
                  <a:pt x="686" y="541"/>
                  <a:pt x="686" y="540"/>
                  <a:pt x="685" y="540"/>
                </a:cubicBezTo>
                <a:cubicBezTo>
                  <a:pt x="683" y="540"/>
                  <a:pt x="683" y="541"/>
                  <a:pt x="683" y="542"/>
                </a:cubicBezTo>
                <a:cubicBezTo>
                  <a:pt x="681" y="544"/>
                  <a:pt x="678" y="542"/>
                  <a:pt x="678" y="545"/>
                </a:cubicBezTo>
                <a:cubicBezTo>
                  <a:pt x="678" y="546"/>
                  <a:pt x="679" y="547"/>
                  <a:pt x="679" y="548"/>
                </a:cubicBezTo>
                <a:cubicBezTo>
                  <a:pt x="679" y="549"/>
                  <a:pt x="678" y="550"/>
                  <a:pt x="678" y="551"/>
                </a:cubicBezTo>
                <a:cubicBezTo>
                  <a:pt x="677" y="552"/>
                  <a:pt x="678" y="552"/>
                  <a:pt x="679" y="552"/>
                </a:cubicBezTo>
                <a:cubicBezTo>
                  <a:pt x="681" y="553"/>
                  <a:pt x="681" y="553"/>
                  <a:pt x="682" y="554"/>
                </a:cubicBezTo>
                <a:cubicBezTo>
                  <a:pt x="682" y="555"/>
                  <a:pt x="683" y="555"/>
                  <a:pt x="684" y="556"/>
                </a:cubicBezTo>
                <a:cubicBezTo>
                  <a:pt x="685" y="557"/>
                  <a:pt x="685" y="558"/>
                  <a:pt x="685" y="558"/>
                </a:cubicBezTo>
                <a:cubicBezTo>
                  <a:pt x="686" y="559"/>
                  <a:pt x="687" y="558"/>
                  <a:pt x="688" y="558"/>
                </a:cubicBezTo>
                <a:cubicBezTo>
                  <a:pt x="690" y="557"/>
                  <a:pt x="689" y="558"/>
                  <a:pt x="690" y="558"/>
                </a:cubicBezTo>
                <a:cubicBezTo>
                  <a:pt x="693" y="560"/>
                  <a:pt x="692" y="555"/>
                  <a:pt x="692" y="554"/>
                </a:cubicBezTo>
                <a:cubicBezTo>
                  <a:pt x="692" y="553"/>
                  <a:pt x="693" y="553"/>
                  <a:pt x="693" y="552"/>
                </a:cubicBezTo>
                <a:cubicBezTo>
                  <a:pt x="693" y="552"/>
                  <a:pt x="693" y="551"/>
                  <a:pt x="693" y="551"/>
                </a:cubicBezTo>
                <a:cubicBezTo>
                  <a:pt x="693" y="549"/>
                  <a:pt x="694" y="549"/>
                  <a:pt x="695" y="550"/>
                </a:cubicBezTo>
                <a:cubicBezTo>
                  <a:pt x="696" y="551"/>
                  <a:pt x="697" y="551"/>
                  <a:pt x="698" y="550"/>
                </a:cubicBezTo>
                <a:cubicBezTo>
                  <a:pt x="699" y="550"/>
                  <a:pt x="700" y="549"/>
                  <a:pt x="701" y="549"/>
                </a:cubicBezTo>
                <a:cubicBezTo>
                  <a:pt x="703" y="550"/>
                  <a:pt x="705" y="550"/>
                  <a:pt x="707" y="549"/>
                </a:cubicBezTo>
                <a:cubicBezTo>
                  <a:pt x="708" y="548"/>
                  <a:pt x="708" y="547"/>
                  <a:pt x="709" y="546"/>
                </a:cubicBezTo>
                <a:cubicBezTo>
                  <a:pt x="710" y="546"/>
                  <a:pt x="711" y="546"/>
                  <a:pt x="712" y="546"/>
                </a:cubicBezTo>
                <a:cubicBezTo>
                  <a:pt x="713" y="546"/>
                  <a:pt x="714" y="547"/>
                  <a:pt x="713" y="547"/>
                </a:cubicBezTo>
                <a:cubicBezTo>
                  <a:pt x="712" y="548"/>
                  <a:pt x="710" y="548"/>
                  <a:pt x="710" y="549"/>
                </a:cubicBezTo>
                <a:cubicBezTo>
                  <a:pt x="709" y="549"/>
                  <a:pt x="709" y="550"/>
                  <a:pt x="707" y="551"/>
                </a:cubicBezTo>
                <a:cubicBezTo>
                  <a:pt x="706" y="551"/>
                  <a:pt x="705" y="551"/>
                  <a:pt x="704" y="551"/>
                </a:cubicBezTo>
                <a:cubicBezTo>
                  <a:pt x="702" y="551"/>
                  <a:pt x="700" y="552"/>
                  <a:pt x="700" y="554"/>
                </a:cubicBezTo>
                <a:cubicBezTo>
                  <a:pt x="700" y="556"/>
                  <a:pt x="701" y="555"/>
                  <a:pt x="702" y="556"/>
                </a:cubicBezTo>
                <a:cubicBezTo>
                  <a:pt x="703" y="556"/>
                  <a:pt x="703" y="557"/>
                  <a:pt x="704" y="557"/>
                </a:cubicBezTo>
                <a:cubicBezTo>
                  <a:pt x="705" y="557"/>
                  <a:pt x="708" y="555"/>
                  <a:pt x="709" y="557"/>
                </a:cubicBezTo>
                <a:cubicBezTo>
                  <a:pt x="710" y="558"/>
                  <a:pt x="710" y="559"/>
                  <a:pt x="709" y="559"/>
                </a:cubicBezTo>
                <a:cubicBezTo>
                  <a:pt x="708" y="560"/>
                  <a:pt x="707" y="559"/>
                  <a:pt x="706" y="560"/>
                </a:cubicBezTo>
                <a:cubicBezTo>
                  <a:pt x="705" y="560"/>
                  <a:pt x="704" y="561"/>
                  <a:pt x="704" y="562"/>
                </a:cubicBezTo>
                <a:cubicBezTo>
                  <a:pt x="702" y="564"/>
                  <a:pt x="700" y="564"/>
                  <a:pt x="699" y="566"/>
                </a:cubicBezTo>
                <a:cubicBezTo>
                  <a:pt x="697" y="567"/>
                  <a:pt x="696" y="570"/>
                  <a:pt x="699" y="570"/>
                </a:cubicBezTo>
                <a:cubicBezTo>
                  <a:pt x="701" y="570"/>
                  <a:pt x="701" y="569"/>
                  <a:pt x="703" y="570"/>
                </a:cubicBezTo>
                <a:cubicBezTo>
                  <a:pt x="704" y="570"/>
                  <a:pt x="704" y="571"/>
                  <a:pt x="706" y="570"/>
                </a:cubicBezTo>
                <a:cubicBezTo>
                  <a:pt x="707" y="570"/>
                  <a:pt x="708" y="570"/>
                  <a:pt x="707" y="572"/>
                </a:cubicBezTo>
                <a:cubicBezTo>
                  <a:pt x="707" y="573"/>
                  <a:pt x="706" y="572"/>
                  <a:pt x="705" y="574"/>
                </a:cubicBezTo>
                <a:cubicBezTo>
                  <a:pt x="705" y="575"/>
                  <a:pt x="706" y="576"/>
                  <a:pt x="705" y="577"/>
                </a:cubicBezTo>
                <a:cubicBezTo>
                  <a:pt x="705" y="578"/>
                  <a:pt x="703" y="578"/>
                  <a:pt x="703" y="577"/>
                </a:cubicBezTo>
                <a:cubicBezTo>
                  <a:pt x="702" y="577"/>
                  <a:pt x="702" y="577"/>
                  <a:pt x="702" y="576"/>
                </a:cubicBezTo>
                <a:cubicBezTo>
                  <a:pt x="701" y="576"/>
                  <a:pt x="701" y="576"/>
                  <a:pt x="700" y="576"/>
                </a:cubicBezTo>
                <a:cubicBezTo>
                  <a:pt x="699" y="576"/>
                  <a:pt x="698" y="576"/>
                  <a:pt x="697" y="575"/>
                </a:cubicBezTo>
                <a:cubicBezTo>
                  <a:pt x="695" y="574"/>
                  <a:pt x="694" y="575"/>
                  <a:pt x="692" y="575"/>
                </a:cubicBezTo>
                <a:cubicBezTo>
                  <a:pt x="691" y="574"/>
                  <a:pt x="691" y="574"/>
                  <a:pt x="691" y="573"/>
                </a:cubicBezTo>
                <a:cubicBezTo>
                  <a:pt x="690" y="572"/>
                  <a:pt x="687" y="570"/>
                  <a:pt x="687" y="572"/>
                </a:cubicBezTo>
                <a:cubicBezTo>
                  <a:pt x="688" y="573"/>
                  <a:pt x="689" y="573"/>
                  <a:pt x="689" y="574"/>
                </a:cubicBezTo>
                <a:cubicBezTo>
                  <a:pt x="689" y="575"/>
                  <a:pt x="687" y="575"/>
                  <a:pt x="687" y="576"/>
                </a:cubicBezTo>
                <a:cubicBezTo>
                  <a:pt x="686" y="577"/>
                  <a:pt x="686" y="578"/>
                  <a:pt x="686" y="579"/>
                </a:cubicBezTo>
                <a:cubicBezTo>
                  <a:pt x="686" y="581"/>
                  <a:pt x="686" y="581"/>
                  <a:pt x="685" y="582"/>
                </a:cubicBezTo>
                <a:cubicBezTo>
                  <a:pt x="685" y="585"/>
                  <a:pt x="688" y="586"/>
                  <a:pt x="689" y="587"/>
                </a:cubicBezTo>
                <a:cubicBezTo>
                  <a:pt x="690" y="589"/>
                  <a:pt x="690" y="592"/>
                  <a:pt x="692" y="593"/>
                </a:cubicBezTo>
                <a:cubicBezTo>
                  <a:pt x="694" y="594"/>
                  <a:pt x="696" y="594"/>
                  <a:pt x="698" y="596"/>
                </a:cubicBezTo>
                <a:cubicBezTo>
                  <a:pt x="700" y="597"/>
                  <a:pt x="701" y="599"/>
                  <a:pt x="704" y="600"/>
                </a:cubicBezTo>
                <a:cubicBezTo>
                  <a:pt x="706" y="601"/>
                  <a:pt x="708" y="601"/>
                  <a:pt x="710" y="602"/>
                </a:cubicBezTo>
                <a:cubicBezTo>
                  <a:pt x="712" y="603"/>
                  <a:pt x="714" y="604"/>
                  <a:pt x="716" y="604"/>
                </a:cubicBezTo>
                <a:cubicBezTo>
                  <a:pt x="717" y="604"/>
                  <a:pt x="722" y="603"/>
                  <a:pt x="722" y="605"/>
                </a:cubicBezTo>
                <a:cubicBezTo>
                  <a:pt x="722" y="606"/>
                  <a:pt x="720" y="607"/>
                  <a:pt x="720" y="607"/>
                </a:cubicBezTo>
                <a:cubicBezTo>
                  <a:pt x="719" y="608"/>
                  <a:pt x="717" y="608"/>
                  <a:pt x="717" y="609"/>
                </a:cubicBezTo>
                <a:cubicBezTo>
                  <a:pt x="716" y="612"/>
                  <a:pt x="721" y="611"/>
                  <a:pt x="722" y="611"/>
                </a:cubicBezTo>
                <a:cubicBezTo>
                  <a:pt x="723" y="611"/>
                  <a:pt x="724" y="611"/>
                  <a:pt x="725" y="612"/>
                </a:cubicBezTo>
                <a:cubicBezTo>
                  <a:pt x="726" y="612"/>
                  <a:pt x="727" y="612"/>
                  <a:pt x="728" y="612"/>
                </a:cubicBezTo>
                <a:cubicBezTo>
                  <a:pt x="730" y="612"/>
                  <a:pt x="730" y="613"/>
                  <a:pt x="731" y="614"/>
                </a:cubicBezTo>
                <a:cubicBezTo>
                  <a:pt x="732" y="614"/>
                  <a:pt x="732" y="614"/>
                  <a:pt x="733" y="614"/>
                </a:cubicBezTo>
                <a:cubicBezTo>
                  <a:pt x="735" y="614"/>
                  <a:pt x="735" y="613"/>
                  <a:pt x="737" y="613"/>
                </a:cubicBezTo>
                <a:cubicBezTo>
                  <a:pt x="738" y="613"/>
                  <a:pt x="739" y="613"/>
                  <a:pt x="740" y="613"/>
                </a:cubicBezTo>
                <a:cubicBezTo>
                  <a:pt x="743" y="614"/>
                  <a:pt x="745" y="613"/>
                  <a:pt x="747" y="612"/>
                </a:cubicBezTo>
                <a:cubicBezTo>
                  <a:pt x="748" y="612"/>
                  <a:pt x="749" y="612"/>
                  <a:pt x="750" y="611"/>
                </a:cubicBezTo>
                <a:cubicBezTo>
                  <a:pt x="751" y="611"/>
                  <a:pt x="751" y="610"/>
                  <a:pt x="752" y="610"/>
                </a:cubicBezTo>
                <a:cubicBezTo>
                  <a:pt x="752" y="610"/>
                  <a:pt x="753" y="610"/>
                  <a:pt x="754" y="610"/>
                </a:cubicBezTo>
                <a:cubicBezTo>
                  <a:pt x="758" y="609"/>
                  <a:pt x="762" y="609"/>
                  <a:pt x="766" y="607"/>
                </a:cubicBezTo>
                <a:cubicBezTo>
                  <a:pt x="769" y="606"/>
                  <a:pt x="771" y="605"/>
                  <a:pt x="773" y="603"/>
                </a:cubicBezTo>
                <a:cubicBezTo>
                  <a:pt x="777" y="599"/>
                  <a:pt x="783" y="597"/>
                  <a:pt x="785" y="593"/>
                </a:cubicBezTo>
                <a:cubicBezTo>
                  <a:pt x="787" y="591"/>
                  <a:pt x="787" y="589"/>
                  <a:pt x="790" y="588"/>
                </a:cubicBezTo>
                <a:cubicBezTo>
                  <a:pt x="791" y="587"/>
                  <a:pt x="792" y="587"/>
                  <a:pt x="793" y="586"/>
                </a:cubicBezTo>
                <a:cubicBezTo>
                  <a:pt x="794" y="586"/>
                  <a:pt x="795" y="585"/>
                  <a:pt x="795" y="585"/>
                </a:cubicBezTo>
                <a:cubicBezTo>
                  <a:pt x="795" y="584"/>
                  <a:pt x="795" y="584"/>
                  <a:pt x="795" y="583"/>
                </a:cubicBezTo>
                <a:cubicBezTo>
                  <a:pt x="796" y="581"/>
                  <a:pt x="798" y="582"/>
                  <a:pt x="799" y="581"/>
                </a:cubicBezTo>
                <a:cubicBezTo>
                  <a:pt x="800" y="580"/>
                  <a:pt x="799" y="578"/>
                  <a:pt x="799" y="577"/>
                </a:cubicBezTo>
                <a:cubicBezTo>
                  <a:pt x="800" y="576"/>
                  <a:pt x="801" y="576"/>
                  <a:pt x="802" y="575"/>
                </a:cubicBezTo>
                <a:cubicBezTo>
                  <a:pt x="803" y="575"/>
                  <a:pt x="804" y="575"/>
                  <a:pt x="805" y="575"/>
                </a:cubicBezTo>
                <a:cubicBezTo>
                  <a:pt x="806" y="574"/>
                  <a:pt x="806" y="574"/>
                  <a:pt x="807" y="573"/>
                </a:cubicBezTo>
                <a:cubicBezTo>
                  <a:pt x="808" y="573"/>
                  <a:pt x="809" y="572"/>
                  <a:pt x="809" y="571"/>
                </a:cubicBezTo>
                <a:cubicBezTo>
                  <a:pt x="809" y="570"/>
                  <a:pt x="807" y="570"/>
                  <a:pt x="807" y="569"/>
                </a:cubicBezTo>
                <a:cubicBezTo>
                  <a:pt x="806" y="568"/>
                  <a:pt x="806" y="567"/>
                  <a:pt x="807" y="567"/>
                </a:cubicBezTo>
                <a:cubicBezTo>
                  <a:pt x="808" y="566"/>
                  <a:pt x="809" y="567"/>
                  <a:pt x="810" y="568"/>
                </a:cubicBezTo>
                <a:cubicBezTo>
                  <a:pt x="812" y="569"/>
                  <a:pt x="813" y="569"/>
                  <a:pt x="816" y="569"/>
                </a:cubicBezTo>
                <a:cubicBezTo>
                  <a:pt x="818" y="569"/>
                  <a:pt x="820" y="569"/>
                  <a:pt x="822" y="569"/>
                </a:cubicBezTo>
                <a:cubicBezTo>
                  <a:pt x="825" y="568"/>
                  <a:pt x="826" y="566"/>
                  <a:pt x="827" y="564"/>
                </a:cubicBezTo>
                <a:cubicBezTo>
                  <a:pt x="827" y="563"/>
                  <a:pt x="828" y="562"/>
                  <a:pt x="828" y="561"/>
                </a:cubicBezTo>
                <a:cubicBezTo>
                  <a:pt x="830" y="560"/>
                  <a:pt x="830" y="561"/>
                  <a:pt x="830" y="562"/>
                </a:cubicBezTo>
                <a:cubicBezTo>
                  <a:pt x="833" y="564"/>
                  <a:pt x="833" y="560"/>
                  <a:pt x="833" y="558"/>
                </a:cubicBezTo>
                <a:cubicBezTo>
                  <a:pt x="833" y="556"/>
                  <a:pt x="833" y="553"/>
                  <a:pt x="831" y="552"/>
                </a:cubicBezTo>
                <a:cubicBezTo>
                  <a:pt x="830" y="551"/>
                  <a:pt x="826" y="549"/>
                  <a:pt x="828" y="547"/>
                </a:cubicBezTo>
                <a:cubicBezTo>
                  <a:pt x="829" y="546"/>
                  <a:pt x="831" y="547"/>
                  <a:pt x="832" y="546"/>
                </a:cubicBezTo>
                <a:cubicBezTo>
                  <a:pt x="833" y="546"/>
                  <a:pt x="833" y="545"/>
                  <a:pt x="834" y="545"/>
                </a:cubicBezTo>
                <a:cubicBezTo>
                  <a:pt x="835" y="544"/>
                  <a:pt x="837" y="545"/>
                  <a:pt x="836" y="543"/>
                </a:cubicBezTo>
                <a:cubicBezTo>
                  <a:pt x="836" y="542"/>
                  <a:pt x="835" y="541"/>
                  <a:pt x="835" y="541"/>
                </a:cubicBezTo>
                <a:cubicBezTo>
                  <a:pt x="834" y="539"/>
                  <a:pt x="833" y="537"/>
                  <a:pt x="834" y="535"/>
                </a:cubicBezTo>
                <a:cubicBezTo>
                  <a:pt x="835" y="533"/>
                  <a:pt x="835" y="531"/>
                  <a:pt x="838" y="531"/>
                </a:cubicBezTo>
                <a:cubicBezTo>
                  <a:pt x="838" y="531"/>
                  <a:pt x="838" y="531"/>
                  <a:pt x="839" y="531"/>
                </a:cubicBezTo>
                <a:cubicBezTo>
                  <a:pt x="839" y="531"/>
                  <a:pt x="840" y="530"/>
                  <a:pt x="840" y="530"/>
                </a:cubicBezTo>
                <a:cubicBezTo>
                  <a:pt x="842" y="531"/>
                  <a:pt x="839" y="532"/>
                  <a:pt x="839" y="532"/>
                </a:cubicBezTo>
                <a:cubicBezTo>
                  <a:pt x="838" y="533"/>
                  <a:pt x="838" y="534"/>
                  <a:pt x="838" y="535"/>
                </a:cubicBezTo>
                <a:cubicBezTo>
                  <a:pt x="838" y="536"/>
                  <a:pt x="838" y="536"/>
                  <a:pt x="837" y="537"/>
                </a:cubicBezTo>
                <a:cubicBezTo>
                  <a:pt x="835" y="539"/>
                  <a:pt x="836" y="541"/>
                  <a:pt x="837" y="542"/>
                </a:cubicBezTo>
                <a:cubicBezTo>
                  <a:pt x="839" y="546"/>
                  <a:pt x="838" y="550"/>
                  <a:pt x="838" y="554"/>
                </a:cubicBezTo>
                <a:cubicBezTo>
                  <a:pt x="838" y="555"/>
                  <a:pt x="838" y="557"/>
                  <a:pt x="838" y="557"/>
                </a:cubicBezTo>
                <a:cubicBezTo>
                  <a:pt x="839" y="558"/>
                  <a:pt x="841" y="557"/>
                  <a:pt x="841" y="558"/>
                </a:cubicBezTo>
                <a:cubicBezTo>
                  <a:pt x="842" y="560"/>
                  <a:pt x="841" y="563"/>
                  <a:pt x="844" y="564"/>
                </a:cubicBezTo>
                <a:cubicBezTo>
                  <a:pt x="845" y="564"/>
                  <a:pt x="855" y="562"/>
                  <a:pt x="854" y="566"/>
                </a:cubicBezTo>
                <a:cubicBezTo>
                  <a:pt x="854" y="567"/>
                  <a:pt x="853" y="568"/>
                  <a:pt x="853" y="568"/>
                </a:cubicBezTo>
                <a:cubicBezTo>
                  <a:pt x="852" y="569"/>
                  <a:pt x="852" y="570"/>
                  <a:pt x="852" y="571"/>
                </a:cubicBezTo>
                <a:cubicBezTo>
                  <a:pt x="852" y="573"/>
                  <a:pt x="853" y="575"/>
                  <a:pt x="853" y="577"/>
                </a:cubicBezTo>
                <a:cubicBezTo>
                  <a:pt x="853" y="579"/>
                  <a:pt x="852" y="582"/>
                  <a:pt x="853" y="584"/>
                </a:cubicBezTo>
                <a:cubicBezTo>
                  <a:pt x="853" y="585"/>
                  <a:pt x="854" y="587"/>
                  <a:pt x="854" y="588"/>
                </a:cubicBezTo>
                <a:cubicBezTo>
                  <a:pt x="854" y="590"/>
                  <a:pt x="854" y="592"/>
                  <a:pt x="854" y="593"/>
                </a:cubicBezTo>
                <a:cubicBezTo>
                  <a:pt x="854" y="595"/>
                  <a:pt x="855" y="596"/>
                  <a:pt x="856" y="598"/>
                </a:cubicBezTo>
                <a:cubicBezTo>
                  <a:pt x="857" y="599"/>
                  <a:pt x="859" y="600"/>
                  <a:pt x="860" y="601"/>
                </a:cubicBezTo>
                <a:cubicBezTo>
                  <a:pt x="861" y="602"/>
                  <a:pt x="861" y="603"/>
                  <a:pt x="862" y="603"/>
                </a:cubicBezTo>
                <a:cubicBezTo>
                  <a:pt x="864" y="603"/>
                  <a:pt x="866" y="602"/>
                  <a:pt x="866" y="600"/>
                </a:cubicBezTo>
                <a:cubicBezTo>
                  <a:pt x="865" y="599"/>
                  <a:pt x="864" y="598"/>
                  <a:pt x="865" y="597"/>
                </a:cubicBezTo>
                <a:cubicBezTo>
                  <a:pt x="865" y="596"/>
                  <a:pt x="867" y="596"/>
                  <a:pt x="867" y="597"/>
                </a:cubicBezTo>
                <a:cubicBezTo>
                  <a:pt x="868" y="598"/>
                  <a:pt x="867" y="599"/>
                  <a:pt x="867" y="600"/>
                </a:cubicBezTo>
                <a:cubicBezTo>
                  <a:pt x="866" y="601"/>
                  <a:pt x="867" y="602"/>
                  <a:pt x="867" y="603"/>
                </a:cubicBezTo>
                <a:cubicBezTo>
                  <a:pt x="866" y="605"/>
                  <a:pt x="864" y="605"/>
                  <a:pt x="862" y="606"/>
                </a:cubicBezTo>
                <a:cubicBezTo>
                  <a:pt x="861" y="608"/>
                  <a:pt x="860" y="610"/>
                  <a:pt x="863" y="609"/>
                </a:cubicBezTo>
                <a:cubicBezTo>
                  <a:pt x="864" y="609"/>
                  <a:pt x="865" y="608"/>
                  <a:pt x="866" y="609"/>
                </a:cubicBezTo>
                <a:cubicBezTo>
                  <a:pt x="867" y="609"/>
                  <a:pt x="867" y="609"/>
                  <a:pt x="869" y="609"/>
                </a:cubicBezTo>
                <a:cubicBezTo>
                  <a:pt x="870" y="609"/>
                  <a:pt x="870" y="609"/>
                  <a:pt x="871" y="608"/>
                </a:cubicBezTo>
                <a:cubicBezTo>
                  <a:pt x="872" y="607"/>
                  <a:pt x="873" y="607"/>
                  <a:pt x="873" y="606"/>
                </a:cubicBezTo>
                <a:cubicBezTo>
                  <a:pt x="875" y="603"/>
                  <a:pt x="870" y="604"/>
                  <a:pt x="870" y="602"/>
                </a:cubicBezTo>
                <a:cubicBezTo>
                  <a:pt x="871" y="601"/>
                  <a:pt x="872" y="601"/>
                  <a:pt x="873" y="602"/>
                </a:cubicBezTo>
                <a:cubicBezTo>
                  <a:pt x="874" y="602"/>
                  <a:pt x="874" y="604"/>
                  <a:pt x="874" y="604"/>
                </a:cubicBezTo>
                <a:cubicBezTo>
                  <a:pt x="874" y="607"/>
                  <a:pt x="873" y="608"/>
                  <a:pt x="872" y="609"/>
                </a:cubicBezTo>
                <a:cubicBezTo>
                  <a:pt x="870" y="611"/>
                  <a:pt x="871" y="613"/>
                  <a:pt x="871" y="615"/>
                </a:cubicBezTo>
                <a:cubicBezTo>
                  <a:pt x="871" y="617"/>
                  <a:pt x="871" y="617"/>
                  <a:pt x="870" y="618"/>
                </a:cubicBezTo>
                <a:cubicBezTo>
                  <a:pt x="869" y="618"/>
                  <a:pt x="870" y="619"/>
                  <a:pt x="869" y="620"/>
                </a:cubicBezTo>
                <a:cubicBezTo>
                  <a:pt x="869" y="621"/>
                  <a:pt x="869" y="622"/>
                  <a:pt x="869" y="623"/>
                </a:cubicBezTo>
                <a:cubicBezTo>
                  <a:pt x="870" y="624"/>
                  <a:pt x="870" y="624"/>
                  <a:pt x="871" y="625"/>
                </a:cubicBezTo>
                <a:cubicBezTo>
                  <a:pt x="871" y="627"/>
                  <a:pt x="870" y="628"/>
                  <a:pt x="872" y="630"/>
                </a:cubicBezTo>
                <a:cubicBezTo>
                  <a:pt x="874" y="632"/>
                  <a:pt x="876" y="633"/>
                  <a:pt x="875" y="637"/>
                </a:cubicBezTo>
                <a:cubicBezTo>
                  <a:pt x="875" y="639"/>
                  <a:pt x="874" y="642"/>
                  <a:pt x="876" y="643"/>
                </a:cubicBezTo>
                <a:cubicBezTo>
                  <a:pt x="878" y="645"/>
                  <a:pt x="879" y="646"/>
                  <a:pt x="880" y="648"/>
                </a:cubicBezTo>
                <a:cubicBezTo>
                  <a:pt x="881" y="650"/>
                  <a:pt x="881" y="651"/>
                  <a:pt x="883" y="653"/>
                </a:cubicBezTo>
                <a:cubicBezTo>
                  <a:pt x="886" y="656"/>
                  <a:pt x="886" y="660"/>
                  <a:pt x="890" y="663"/>
                </a:cubicBezTo>
                <a:cubicBezTo>
                  <a:pt x="892" y="664"/>
                  <a:pt x="893" y="664"/>
                  <a:pt x="894" y="666"/>
                </a:cubicBezTo>
                <a:cubicBezTo>
                  <a:pt x="895" y="668"/>
                  <a:pt x="896" y="670"/>
                  <a:pt x="898" y="671"/>
                </a:cubicBezTo>
                <a:cubicBezTo>
                  <a:pt x="898" y="671"/>
                  <a:pt x="899" y="672"/>
                  <a:pt x="900" y="673"/>
                </a:cubicBezTo>
                <a:cubicBezTo>
                  <a:pt x="901" y="673"/>
                  <a:pt x="901" y="674"/>
                  <a:pt x="902" y="674"/>
                </a:cubicBezTo>
                <a:cubicBezTo>
                  <a:pt x="904" y="675"/>
                  <a:pt x="905" y="677"/>
                  <a:pt x="904" y="679"/>
                </a:cubicBezTo>
                <a:cubicBezTo>
                  <a:pt x="904" y="681"/>
                  <a:pt x="901" y="680"/>
                  <a:pt x="899" y="680"/>
                </a:cubicBezTo>
                <a:cubicBezTo>
                  <a:pt x="898" y="681"/>
                  <a:pt x="897" y="681"/>
                  <a:pt x="896" y="682"/>
                </a:cubicBezTo>
                <a:cubicBezTo>
                  <a:pt x="896" y="683"/>
                  <a:pt x="898" y="683"/>
                  <a:pt x="898" y="683"/>
                </a:cubicBezTo>
                <a:cubicBezTo>
                  <a:pt x="900" y="684"/>
                  <a:pt x="901" y="687"/>
                  <a:pt x="900" y="688"/>
                </a:cubicBezTo>
                <a:cubicBezTo>
                  <a:pt x="898" y="690"/>
                  <a:pt x="895" y="688"/>
                  <a:pt x="893" y="687"/>
                </a:cubicBezTo>
                <a:cubicBezTo>
                  <a:pt x="892" y="687"/>
                  <a:pt x="891" y="687"/>
                  <a:pt x="892" y="689"/>
                </a:cubicBezTo>
                <a:cubicBezTo>
                  <a:pt x="893" y="691"/>
                  <a:pt x="895" y="691"/>
                  <a:pt x="896" y="693"/>
                </a:cubicBezTo>
                <a:cubicBezTo>
                  <a:pt x="897" y="695"/>
                  <a:pt x="896" y="697"/>
                  <a:pt x="898" y="699"/>
                </a:cubicBezTo>
                <a:cubicBezTo>
                  <a:pt x="899" y="701"/>
                  <a:pt x="900" y="702"/>
                  <a:pt x="901" y="704"/>
                </a:cubicBezTo>
                <a:cubicBezTo>
                  <a:pt x="902" y="705"/>
                  <a:pt x="902" y="708"/>
                  <a:pt x="903" y="709"/>
                </a:cubicBezTo>
                <a:cubicBezTo>
                  <a:pt x="904" y="709"/>
                  <a:pt x="904" y="710"/>
                  <a:pt x="905" y="710"/>
                </a:cubicBezTo>
                <a:cubicBezTo>
                  <a:pt x="906" y="711"/>
                  <a:pt x="906" y="711"/>
                  <a:pt x="907" y="712"/>
                </a:cubicBezTo>
                <a:cubicBezTo>
                  <a:pt x="908" y="712"/>
                  <a:pt x="908" y="713"/>
                  <a:pt x="908" y="714"/>
                </a:cubicBezTo>
                <a:cubicBezTo>
                  <a:pt x="908" y="715"/>
                  <a:pt x="907" y="715"/>
                  <a:pt x="906" y="716"/>
                </a:cubicBezTo>
                <a:cubicBezTo>
                  <a:pt x="905" y="718"/>
                  <a:pt x="907" y="722"/>
                  <a:pt x="905" y="724"/>
                </a:cubicBezTo>
                <a:cubicBezTo>
                  <a:pt x="904" y="724"/>
                  <a:pt x="902" y="725"/>
                  <a:pt x="902" y="726"/>
                </a:cubicBezTo>
                <a:cubicBezTo>
                  <a:pt x="901" y="727"/>
                  <a:pt x="904" y="727"/>
                  <a:pt x="904" y="727"/>
                </a:cubicBezTo>
                <a:cubicBezTo>
                  <a:pt x="905" y="726"/>
                  <a:pt x="906" y="726"/>
                  <a:pt x="907" y="726"/>
                </a:cubicBezTo>
                <a:cubicBezTo>
                  <a:pt x="909" y="726"/>
                  <a:pt x="910" y="727"/>
                  <a:pt x="913" y="727"/>
                </a:cubicBezTo>
                <a:cubicBezTo>
                  <a:pt x="914" y="728"/>
                  <a:pt x="916" y="728"/>
                  <a:pt x="918" y="729"/>
                </a:cubicBezTo>
                <a:cubicBezTo>
                  <a:pt x="920" y="729"/>
                  <a:pt x="923" y="729"/>
                  <a:pt x="925" y="729"/>
                </a:cubicBezTo>
                <a:cubicBezTo>
                  <a:pt x="927" y="728"/>
                  <a:pt x="928" y="727"/>
                  <a:pt x="930" y="727"/>
                </a:cubicBezTo>
                <a:cubicBezTo>
                  <a:pt x="932" y="726"/>
                  <a:pt x="934" y="725"/>
                  <a:pt x="936" y="726"/>
                </a:cubicBezTo>
                <a:cubicBezTo>
                  <a:pt x="938" y="727"/>
                  <a:pt x="939" y="728"/>
                  <a:pt x="942" y="727"/>
                </a:cubicBezTo>
                <a:cubicBezTo>
                  <a:pt x="943" y="727"/>
                  <a:pt x="944" y="725"/>
                  <a:pt x="945" y="723"/>
                </a:cubicBezTo>
                <a:cubicBezTo>
                  <a:pt x="946" y="721"/>
                  <a:pt x="948" y="718"/>
                  <a:pt x="947" y="716"/>
                </a:cubicBezTo>
                <a:cubicBezTo>
                  <a:pt x="947" y="715"/>
                  <a:pt x="946" y="715"/>
                  <a:pt x="945" y="714"/>
                </a:cubicBezTo>
                <a:cubicBezTo>
                  <a:pt x="945" y="713"/>
                  <a:pt x="946" y="712"/>
                  <a:pt x="945" y="711"/>
                </a:cubicBezTo>
                <a:cubicBezTo>
                  <a:pt x="945" y="708"/>
                  <a:pt x="944" y="707"/>
                  <a:pt x="945" y="704"/>
                </a:cubicBezTo>
                <a:cubicBezTo>
                  <a:pt x="946" y="703"/>
                  <a:pt x="946" y="703"/>
                  <a:pt x="947" y="702"/>
                </a:cubicBezTo>
                <a:cubicBezTo>
                  <a:pt x="948" y="702"/>
                  <a:pt x="948" y="701"/>
                  <a:pt x="949" y="700"/>
                </a:cubicBezTo>
                <a:cubicBezTo>
                  <a:pt x="950" y="698"/>
                  <a:pt x="953" y="698"/>
                  <a:pt x="955" y="697"/>
                </a:cubicBezTo>
                <a:cubicBezTo>
                  <a:pt x="956" y="697"/>
                  <a:pt x="957" y="696"/>
                  <a:pt x="958" y="696"/>
                </a:cubicBezTo>
                <a:cubicBezTo>
                  <a:pt x="960" y="695"/>
                  <a:pt x="961" y="696"/>
                  <a:pt x="963" y="696"/>
                </a:cubicBezTo>
                <a:cubicBezTo>
                  <a:pt x="967" y="696"/>
                  <a:pt x="970" y="693"/>
                  <a:pt x="974" y="693"/>
                </a:cubicBezTo>
                <a:cubicBezTo>
                  <a:pt x="975" y="693"/>
                  <a:pt x="976" y="693"/>
                  <a:pt x="978" y="693"/>
                </a:cubicBezTo>
                <a:cubicBezTo>
                  <a:pt x="978" y="692"/>
                  <a:pt x="979" y="692"/>
                  <a:pt x="980" y="692"/>
                </a:cubicBezTo>
                <a:cubicBezTo>
                  <a:pt x="982" y="691"/>
                  <a:pt x="985" y="691"/>
                  <a:pt x="987" y="692"/>
                </a:cubicBezTo>
                <a:cubicBezTo>
                  <a:pt x="988" y="693"/>
                  <a:pt x="989" y="694"/>
                  <a:pt x="991" y="695"/>
                </a:cubicBezTo>
                <a:cubicBezTo>
                  <a:pt x="992" y="696"/>
                  <a:pt x="992" y="696"/>
                  <a:pt x="993" y="695"/>
                </a:cubicBezTo>
                <a:cubicBezTo>
                  <a:pt x="994" y="695"/>
                  <a:pt x="994" y="694"/>
                  <a:pt x="995" y="693"/>
                </a:cubicBezTo>
                <a:cubicBezTo>
                  <a:pt x="996" y="691"/>
                  <a:pt x="996" y="689"/>
                  <a:pt x="997" y="688"/>
                </a:cubicBezTo>
                <a:cubicBezTo>
                  <a:pt x="999" y="685"/>
                  <a:pt x="1001" y="682"/>
                  <a:pt x="1003" y="679"/>
                </a:cubicBezTo>
                <a:cubicBezTo>
                  <a:pt x="1004" y="677"/>
                  <a:pt x="1005" y="676"/>
                  <a:pt x="1006" y="674"/>
                </a:cubicBezTo>
                <a:cubicBezTo>
                  <a:pt x="1007" y="672"/>
                  <a:pt x="1008" y="670"/>
                  <a:pt x="1009" y="669"/>
                </a:cubicBezTo>
                <a:cubicBezTo>
                  <a:pt x="1010" y="667"/>
                  <a:pt x="1010" y="665"/>
                  <a:pt x="1010" y="663"/>
                </a:cubicBezTo>
                <a:cubicBezTo>
                  <a:pt x="1009" y="661"/>
                  <a:pt x="1009" y="659"/>
                  <a:pt x="1010" y="657"/>
                </a:cubicBezTo>
                <a:cubicBezTo>
                  <a:pt x="1011" y="656"/>
                  <a:pt x="1014" y="655"/>
                  <a:pt x="1013" y="653"/>
                </a:cubicBezTo>
                <a:cubicBezTo>
                  <a:pt x="1013" y="652"/>
                  <a:pt x="1012" y="652"/>
                  <a:pt x="1011" y="651"/>
                </a:cubicBezTo>
                <a:cubicBezTo>
                  <a:pt x="1011" y="650"/>
                  <a:pt x="1011" y="649"/>
                  <a:pt x="1011" y="648"/>
                </a:cubicBezTo>
                <a:cubicBezTo>
                  <a:pt x="1011" y="645"/>
                  <a:pt x="1011" y="644"/>
                  <a:pt x="1013" y="642"/>
                </a:cubicBezTo>
                <a:cubicBezTo>
                  <a:pt x="1015" y="641"/>
                  <a:pt x="1016" y="639"/>
                  <a:pt x="1016" y="637"/>
                </a:cubicBezTo>
                <a:cubicBezTo>
                  <a:pt x="1016" y="634"/>
                  <a:pt x="1013" y="634"/>
                  <a:pt x="1014" y="631"/>
                </a:cubicBezTo>
                <a:cubicBezTo>
                  <a:pt x="1014" y="631"/>
                  <a:pt x="1015" y="630"/>
                  <a:pt x="1015" y="629"/>
                </a:cubicBezTo>
                <a:cubicBezTo>
                  <a:pt x="1016" y="628"/>
                  <a:pt x="1017" y="628"/>
                  <a:pt x="1017" y="627"/>
                </a:cubicBezTo>
                <a:cubicBezTo>
                  <a:pt x="1018" y="626"/>
                  <a:pt x="1017" y="623"/>
                  <a:pt x="1016" y="622"/>
                </a:cubicBezTo>
                <a:cubicBezTo>
                  <a:pt x="1015" y="621"/>
                  <a:pt x="1013" y="621"/>
                  <a:pt x="1013" y="620"/>
                </a:cubicBezTo>
                <a:cubicBezTo>
                  <a:pt x="1013" y="619"/>
                  <a:pt x="1014" y="618"/>
                  <a:pt x="1014" y="618"/>
                </a:cubicBezTo>
                <a:cubicBezTo>
                  <a:pt x="1015" y="618"/>
                  <a:pt x="1015" y="619"/>
                  <a:pt x="1016" y="619"/>
                </a:cubicBezTo>
                <a:cubicBezTo>
                  <a:pt x="1016" y="620"/>
                  <a:pt x="1019" y="620"/>
                  <a:pt x="1019" y="619"/>
                </a:cubicBezTo>
                <a:cubicBezTo>
                  <a:pt x="1021" y="617"/>
                  <a:pt x="1014" y="615"/>
                  <a:pt x="1017" y="612"/>
                </a:cubicBezTo>
                <a:cubicBezTo>
                  <a:pt x="1018" y="612"/>
                  <a:pt x="1019" y="612"/>
                  <a:pt x="1020" y="611"/>
                </a:cubicBezTo>
                <a:cubicBezTo>
                  <a:pt x="1021" y="610"/>
                  <a:pt x="1021" y="609"/>
                  <a:pt x="1021" y="608"/>
                </a:cubicBezTo>
                <a:cubicBezTo>
                  <a:pt x="1021" y="605"/>
                  <a:pt x="1020" y="604"/>
                  <a:pt x="1019" y="602"/>
                </a:cubicBezTo>
                <a:cubicBezTo>
                  <a:pt x="1017" y="600"/>
                  <a:pt x="1018" y="598"/>
                  <a:pt x="1016" y="597"/>
                </a:cubicBezTo>
                <a:cubicBezTo>
                  <a:pt x="1015" y="596"/>
                  <a:pt x="1014" y="596"/>
                  <a:pt x="1013" y="596"/>
                </a:cubicBezTo>
                <a:cubicBezTo>
                  <a:pt x="1011" y="595"/>
                  <a:pt x="1012" y="594"/>
                  <a:pt x="1013" y="595"/>
                </a:cubicBezTo>
                <a:cubicBezTo>
                  <a:pt x="1014" y="595"/>
                  <a:pt x="1015" y="596"/>
                  <a:pt x="1016" y="596"/>
                </a:cubicBezTo>
                <a:cubicBezTo>
                  <a:pt x="1017" y="596"/>
                  <a:pt x="1018" y="597"/>
                  <a:pt x="1019" y="597"/>
                </a:cubicBezTo>
                <a:cubicBezTo>
                  <a:pt x="1020" y="597"/>
                  <a:pt x="1021" y="597"/>
                  <a:pt x="1022" y="596"/>
                </a:cubicBezTo>
                <a:cubicBezTo>
                  <a:pt x="1022" y="596"/>
                  <a:pt x="1024" y="596"/>
                  <a:pt x="1024" y="595"/>
                </a:cubicBezTo>
                <a:cubicBezTo>
                  <a:pt x="1026" y="593"/>
                  <a:pt x="1022" y="592"/>
                  <a:pt x="1021" y="591"/>
                </a:cubicBezTo>
                <a:cubicBezTo>
                  <a:pt x="1020" y="591"/>
                  <a:pt x="1020" y="590"/>
                  <a:pt x="1019" y="589"/>
                </a:cubicBezTo>
                <a:cubicBezTo>
                  <a:pt x="1018" y="589"/>
                  <a:pt x="1017" y="589"/>
                  <a:pt x="1016" y="589"/>
                </a:cubicBezTo>
                <a:cubicBezTo>
                  <a:pt x="1015" y="589"/>
                  <a:pt x="1014" y="589"/>
                  <a:pt x="1015" y="588"/>
                </a:cubicBezTo>
                <a:cubicBezTo>
                  <a:pt x="1015" y="587"/>
                  <a:pt x="1017" y="588"/>
                  <a:pt x="1017" y="588"/>
                </a:cubicBezTo>
                <a:cubicBezTo>
                  <a:pt x="1019" y="588"/>
                  <a:pt x="1021" y="588"/>
                  <a:pt x="1023" y="588"/>
                </a:cubicBezTo>
                <a:cubicBezTo>
                  <a:pt x="1024" y="588"/>
                  <a:pt x="1025" y="588"/>
                  <a:pt x="1026" y="588"/>
                </a:cubicBezTo>
                <a:cubicBezTo>
                  <a:pt x="1027" y="588"/>
                  <a:pt x="1027" y="586"/>
                  <a:pt x="1028" y="586"/>
                </a:cubicBezTo>
                <a:cubicBezTo>
                  <a:pt x="1029" y="585"/>
                  <a:pt x="1030" y="585"/>
                  <a:pt x="1032" y="585"/>
                </a:cubicBezTo>
                <a:cubicBezTo>
                  <a:pt x="1034" y="585"/>
                  <a:pt x="1036" y="584"/>
                  <a:pt x="1038" y="583"/>
                </a:cubicBezTo>
                <a:cubicBezTo>
                  <a:pt x="1039" y="582"/>
                  <a:pt x="1040" y="582"/>
                  <a:pt x="1040" y="582"/>
                </a:cubicBezTo>
                <a:cubicBezTo>
                  <a:pt x="1041" y="581"/>
                  <a:pt x="1042" y="580"/>
                  <a:pt x="1042" y="579"/>
                </a:cubicBezTo>
                <a:cubicBezTo>
                  <a:pt x="1043" y="578"/>
                  <a:pt x="1043" y="577"/>
                  <a:pt x="1044" y="576"/>
                </a:cubicBezTo>
                <a:cubicBezTo>
                  <a:pt x="1044" y="575"/>
                  <a:pt x="1045" y="575"/>
                  <a:pt x="1046" y="575"/>
                </a:cubicBezTo>
                <a:cubicBezTo>
                  <a:pt x="1047" y="574"/>
                  <a:pt x="1047" y="573"/>
                  <a:pt x="1047" y="572"/>
                </a:cubicBezTo>
                <a:cubicBezTo>
                  <a:pt x="1047" y="571"/>
                  <a:pt x="1047" y="569"/>
                  <a:pt x="1047" y="569"/>
                </a:cubicBezTo>
                <a:cubicBezTo>
                  <a:pt x="1048" y="568"/>
                  <a:pt x="1048" y="572"/>
                  <a:pt x="1048" y="572"/>
                </a:cubicBezTo>
                <a:cubicBezTo>
                  <a:pt x="1049" y="573"/>
                  <a:pt x="1048" y="575"/>
                  <a:pt x="1048" y="576"/>
                </a:cubicBezTo>
                <a:cubicBezTo>
                  <a:pt x="1049" y="578"/>
                  <a:pt x="1049" y="577"/>
                  <a:pt x="1050" y="578"/>
                </a:cubicBezTo>
                <a:cubicBezTo>
                  <a:pt x="1051" y="578"/>
                  <a:pt x="1050" y="580"/>
                  <a:pt x="1052" y="579"/>
                </a:cubicBezTo>
                <a:cubicBezTo>
                  <a:pt x="1054" y="579"/>
                  <a:pt x="1054" y="575"/>
                  <a:pt x="1055" y="574"/>
                </a:cubicBezTo>
                <a:cubicBezTo>
                  <a:pt x="1056" y="573"/>
                  <a:pt x="1057" y="573"/>
                  <a:pt x="1058" y="572"/>
                </a:cubicBezTo>
                <a:cubicBezTo>
                  <a:pt x="1060" y="572"/>
                  <a:pt x="1060" y="571"/>
                  <a:pt x="1061" y="570"/>
                </a:cubicBezTo>
                <a:cubicBezTo>
                  <a:pt x="1062" y="569"/>
                  <a:pt x="1063" y="568"/>
                  <a:pt x="1064" y="568"/>
                </a:cubicBezTo>
                <a:cubicBezTo>
                  <a:pt x="1065" y="567"/>
                  <a:pt x="1066" y="567"/>
                  <a:pt x="1067" y="567"/>
                </a:cubicBezTo>
                <a:cubicBezTo>
                  <a:pt x="1068" y="566"/>
                  <a:pt x="1069" y="565"/>
                  <a:pt x="1069" y="564"/>
                </a:cubicBezTo>
                <a:cubicBezTo>
                  <a:pt x="1069" y="563"/>
                  <a:pt x="1068" y="562"/>
                  <a:pt x="1067" y="562"/>
                </a:cubicBezTo>
                <a:cubicBezTo>
                  <a:pt x="1067" y="561"/>
                  <a:pt x="1066" y="560"/>
                  <a:pt x="1067" y="559"/>
                </a:cubicBezTo>
                <a:cubicBezTo>
                  <a:pt x="1069" y="558"/>
                  <a:pt x="1069" y="559"/>
                  <a:pt x="1070" y="560"/>
                </a:cubicBezTo>
                <a:cubicBezTo>
                  <a:pt x="1071" y="562"/>
                  <a:pt x="1072" y="562"/>
                  <a:pt x="1073" y="561"/>
                </a:cubicBezTo>
                <a:cubicBezTo>
                  <a:pt x="1074" y="560"/>
                  <a:pt x="1077" y="559"/>
                  <a:pt x="1076" y="557"/>
                </a:cubicBezTo>
                <a:cubicBezTo>
                  <a:pt x="1075" y="557"/>
                  <a:pt x="1074" y="557"/>
                  <a:pt x="1074" y="556"/>
                </a:cubicBezTo>
                <a:cubicBezTo>
                  <a:pt x="1073" y="556"/>
                  <a:pt x="1073" y="555"/>
                  <a:pt x="1072" y="555"/>
                </a:cubicBezTo>
                <a:cubicBezTo>
                  <a:pt x="1071" y="554"/>
                  <a:pt x="1069" y="552"/>
                  <a:pt x="1068" y="553"/>
                </a:cubicBezTo>
                <a:cubicBezTo>
                  <a:pt x="1068" y="553"/>
                  <a:pt x="1069" y="554"/>
                  <a:pt x="1068" y="555"/>
                </a:cubicBezTo>
                <a:cubicBezTo>
                  <a:pt x="1067" y="555"/>
                  <a:pt x="1066" y="555"/>
                  <a:pt x="1065" y="554"/>
                </a:cubicBezTo>
                <a:cubicBezTo>
                  <a:pt x="1063" y="554"/>
                  <a:pt x="1062" y="557"/>
                  <a:pt x="1060" y="557"/>
                </a:cubicBezTo>
                <a:cubicBezTo>
                  <a:pt x="1059" y="555"/>
                  <a:pt x="1062" y="554"/>
                  <a:pt x="1063" y="554"/>
                </a:cubicBezTo>
                <a:cubicBezTo>
                  <a:pt x="1065" y="553"/>
                  <a:pt x="1065" y="553"/>
                  <a:pt x="1065" y="552"/>
                </a:cubicBezTo>
                <a:cubicBezTo>
                  <a:pt x="1065" y="550"/>
                  <a:pt x="1069" y="548"/>
                  <a:pt x="1070" y="546"/>
                </a:cubicBezTo>
                <a:cubicBezTo>
                  <a:pt x="1072" y="545"/>
                  <a:pt x="1074" y="544"/>
                  <a:pt x="1076" y="543"/>
                </a:cubicBezTo>
                <a:cubicBezTo>
                  <a:pt x="1077" y="542"/>
                  <a:pt x="1079" y="541"/>
                  <a:pt x="1081" y="540"/>
                </a:cubicBezTo>
                <a:cubicBezTo>
                  <a:pt x="1081" y="540"/>
                  <a:pt x="1082" y="539"/>
                  <a:pt x="1083" y="539"/>
                </a:cubicBezTo>
                <a:cubicBezTo>
                  <a:pt x="1084" y="539"/>
                  <a:pt x="1085" y="539"/>
                  <a:pt x="1086" y="539"/>
                </a:cubicBezTo>
                <a:cubicBezTo>
                  <a:pt x="1087" y="538"/>
                  <a:pt x="1088" y="538"/>
                  <a:pt x="1088" y="537"/>
                </a:cubicBezTo>
                <a:cubicBezTo>
                  <a:pt x="1088" y="536"/>
                  <a:pt x="1086" y="535"/>
                  <a:pt x="1086" y="534"/>
                </a:cubicBezTo>
                <a:cubicBezTo>
                  <a:pt x="1085" y="533"/>
                  <a:pt x="1084" y="531"/>
                  <a:pt x="1084" y="529"/>
                </a:cubicBezTo>
                <a:cubicBezTo>
                  <a:pt x="1083" y="528"/>
                  <a:pt x="1083" y="527"/>
                  <a:pt x="1082" y="526"/>
                </a:cubicBezTo>
                <a:cubicBezTo>
                  <a:pt x="1082" y="525"/>
                  <a:pt x="1082" y="524"/>
                  <a:pt x="1081" y="523"/>
                </a:cubicBezTo>
                <a:cubicBezTo>
                  <a:pt x="1080" y="521"/>
                  <a:pt x="1077" y="521"/>
                  <a:pt x="1075" y="521"/>
                </a:cubicBezTo>
                <a:cubicBezTo>
                  <a:pt x="1073" y="521"/>
                  <a:pt x="1072" y="520"/>
                  <a:pt x="1072" y="517"/>
                </a:cubicBezTo>
                <a:cubicBezTo>
                  <a:pt x="1072" y="515"/>
                  <a:pt x="1072" y="513"/>
                  <a:pt x="1070" y="512"/>
                </a:cubicBezTo>
                <a:cubicBezTo>
                  <a:pt x="1067" y="509"/>
                  <a:pt x="1062" y="508"/>
                  <a:pt x="1059" y="505"/>
                </a:cubicBezTo>
                <a:cubicBezTo>
                  <a:pt x="1057" y="502"/>
                  <a:pt x="1055" y="497"/>
                  <a:pt x="1051" y="501"/>
                </a:cubicBezTo>
                <a:cubicBezTo>
                  <a:pt x="1049" y="503"/>
                  <a:pt x="1048" y="504"/>
                  <a:pt x="1046" y="504"/>
                </a:cubicBezTo>
                <a:cubicBezTo>
                  <a:pt x="1044" y="503"/>
                  <a:pt x="1043" y="501"/>
                  <a:pt x="1041" y="500"/>
                </a:cubicBezTo>
                <a:cubicBezTo>
                  <a:pt x="1040" y="498"/>
                  <a:pt x="1038" y="497"/>
                  <a:pt x="1036" y="497"/>
                </a:cubicBezTo>
                <a:cubicBezTo>
                  <a:pt x="1035" y="497"/>
                  <a:pt x="1031" y="495"/>
                  <a:pt x="1034" y="495"/>
                </a:cubicBezTo>
                <a:cubicBezTo>
                  <a:pt x="1035" y="495"/>
                  <a:pt x="1036" y="495"/>
                  <a:pt x="1036" y="493"/>
                </a:cubicBezTo>
                <a:cubicBezTo>
                  <a:pt x="1035" y="492"/>
                  <a:pt x="1035" y="492"/>
                  <a:pt x="1034" y="491"/>
                </a:cubicBezTo>
                <a:cubicBezTo>
                  <a:pt x="1033" y="490"/>
                  <a:pt x="1033" y="489"/>
                  <a:pt x="1032" y="488"/>
                </a:cubicBezTo>
                <a:cubicBezTo>
                  <a:pt x="1032" y="487"/>
                  <a:pt x="1032" y="486"/>
                  <a:pt x="1031" y="485"/>
                </a:cubicBezTo>
                <a:cubicBezTo>
                  <a:pt x="1031" y="484"/>
                  <a:pt x="1030" y="483"/>
                  <a:pt x="1029" y="482"/>
                </a:cubicBezTo>
                <a:cubicBezTo>
                  <a:pt x="1028" y="480"/>
                  <a:pt x="1029" y="476"/>
                  <a:pt x="1029" y="473"/>
                </a:cubicBezTo>
                <a:cubicBezTo>
                  <a:pt x="1029" y="473"/>
                  <a:pt x="1029" y="471"/>
                  <a:pt x="1029" y="470"/>
                </a:cubicBezTo>
                <a:cubicBezTo>
                  <a:pt x="1030" y="469"/>
                  <a:pt x="1031" y="470"/>
                  <a:pt x="1032" y="470"/>
                </a:cubicBezTo>
                <a:cubicBezTo>
                  <a:pt x="1033" y="469"/>
                  <a:pt x="1032" y="468"/>
                  <a:pt x="1032" y="467"/>
                </a:cubicBezTo>
                <a:cubicBezTo>
                  <a:pt x="1030" y="467"/>
                  <a:pt x="1030" y="467"/>
                  <a:pt x="1029" y="465"/>
                </a:cubicBezTo>
                <a:cubicBezTo>
                  <a:pt x="1029" y="464"/>
                  <a:pt x="1029" y="463"/>
                  <a:pt x="1029" y="462"/>
                </a:cubicBezTo>
                <a:cubicBezTo>
                  <a:pt x="1029" y="461"/>
                  <a:pt x="1028" y="459"/>
                  <a:pt x="1029" y="459"/>
                </a:cubicBezTo>
                <a:cubicBezTo>
                  <a:pt x="1029" y="458"/>
                  <a:pt x="1031" y="458"/>
                  <a:pt x="1031" y="457"/>
                </a:cubicBezTo>
                <a:cubicBezTo>
                  <a:pt x="1033" y="455"/>
                  <a:pt x="1029" y="454"/>
                  <a:pt x="1030" y="452"/>
                </a:cubicBezTo>
                <a:cubicBezTo>
                  <a:pt x="1031" y="450"/>
                  <a:pt x="1033" y="449"/>
                  <a:pt x="1035" y="450"/>
                </a:cubicBezTo>
                <a:cubicBezTo>
                  <a:pt x="1036" y="450"/>
                  <a:pt x="1036" y="451"/>
                  <a:pt x="1037" y="452"/>
                </a:cubicBezTo>
                <a:cubicBezTo>
                  <a:pt x="1038" y="452"/>
                  <a:pt x="1038" y="453"/>
                  <a:pt x="1039" y="454"/>
                </a:cubicBezTo>
                <a:cubicBezTo>
                  <a:pt x="1040" y="455"/>
                  <a:pt x="1040" y="454"/>
                  <a:pt x="1040" y="453"/>
                </a:cubicBezTo>
                <a:cubicBezTo>
                  <a:pt x="1040" y="452"/>
                  <a:pt x="1039" y="451"/>
                  <a:pt x="1038" y="450"/>
                </a:cubicBezTo>
                <a:cubicBezTo>
                  <a:pt x="1038" y="449"/>
                  <a:pt x="1038" y="449"/>
                  <a:pt x="1037" y="448"/>
                </a:cubicBezTo>
                <a:cubicBezTo>
                  <a:pt x="1037" y="447"/>
                  <a:pt x="1037" y="446"/>
                  <a:pt x="1036" y="446"/>
                </a:cubicBezTo>
                <a:cubicBezTo>
                  <a:pt x="1035" y="444"/>
                  <a:pt x="1035" y="442"/>
                  <a:pt x="1036" y="440"/>
                </a:cubicBezTo>
                <a:cubicBezTo>
                  <a:pt x="1036" y="439"/>
                  <a:pt x="1037" y="438"/>
                  <a:pt x="1038" y="438"/>
                </a:cubicBezTo>
                <a:cubicBezTo>
                  <a:pt x="1039" y="437"/>
                  <a:pt x="1038" y="436"/>
                  <a:pt x="1039" y="435"/>
                </a:cubicBezTo>
                <a:cubicBezTo>
                  <a:pt x="1039" y="433"/>
                  <a:pt x="1041" y="431"/>
                  <a:pt x="1041" y="429"/>
                </a:cubicBezTo>
                <a:cubicBezTo>
                  <a:pt x="1041" y="427"/>
                  <a:pt x="1041" y="425"/>
                  <a:pt x="1040" y="423"/>
                </a:cubicBezTo>
                <a:cubicBezTo>
                  <a:pt x="1040" y="422"/>
                  <a:pt x="1039" y="422"/>
                  <a:pt x="1038" y="421"/>
                </a:cubicBezTo>
                <a:cubicBezTo>
                  <a:pt x="1037" y="421"/>
                  <a:pt x="1038" y="419"/>
                  <a:pt x="1038" y="418"/>
                </a:cubicBezTo>
                <a:cubicBezTo>
                  <a:pt x="1038" y="417"/>
                  <a:pt x="1037" y="416"/>
                  <a:pt x="1038" y="415"/>
                </a:cubicBezTo>
                <a:cubicBezTo>
                  <a:pt x="1039" y="414"/>
                  <a:pt x="1040" y="415"/>
                  <a:pt x="1041" y="416"/>
                </a:cubicBezTo>
                <a:cubicBezTo>
                  <a:pt x="1042" y="417"/>
                  <a:pt x="1044" y="417"/>
                  <a:pt x="1046" y="417"/>
                </a:cubicBezTo>
                <a:cubicBezTo>
                  <a:pt x="1048" y="416"/>
                  <a:pt x="1050" y="415"/>
                  <a:pt x="1051" y="413"/>
                </a:cubicBezTo>
                <a:cubicBezTo>
                  <a:pt x="1051" y="412"/>
                  <a:pt x="1051" y="411"/>
                  <a:pt x="1051" y="410"/>
                </a:cubicBezTo>
                <a:cubicBezTo>
                  <a:pt x="1051" y="409"/>
                  <a:pt x="1052" y="408"/>
                  <a:pt x="1052" y="407"/>
                </a:cubicBezTo>
                <a:cubicBezTo>
                  <a:pt x="1053" y="405"/>
                  <a:pt x="1055" y="403"/>
                  <a:pt x="1055" y="401"/>
                </a:cubicBezTo>
                <a:cubicBezTo>
                  <a:pt x="1054" y="400"/>
                  <a:pt x="1053" y="400"/>
                  <a:pt x="1053" y="399"/>
                </a:cubicBezTo>
                <a:cubicBezTo>
                  <a:pt x="1052" y="398"/>
                  <a:pt x="1053" y="397"/>
                  <a:pt x="1052" y="396"/>
                </a:cubicBezTo>
                <a:cubicBezTo>
                  <a:pt x="1052" y="395"/>
                  <a:pt x="1051" y="393"/>
                  <a:pt x="1050" y="393"/>
                </a:cubicBezTo>
                <a:cubicBezTo>
                  <a:pt x="1049" y="392"/>
                  <a:pt x="1047" y="391"/>
                  <a:pt x="1047" y="390"/>
                </a:cubicBezTo>
                <a:cubicBezTo>
                  <a:pt x="1048" y="390"/>
                  <a:pt x="1050" y="392"/>
                  <a:pt x="1051" y="393"/>
                </a:cubicBezTo>
                <a:cubicBezTo>
                  <a:pt x="1052" y="394"/>
                  <a:pt x="1052" y="394"/>
                  <a:pt x="1053" y="395"/>
                </a:cubicBezTo>
                <a:cubicBezTo>
                  <a:pt x="1053" y="396"/>
                  <a:pt x="1053" y="397"/>
                  <a:pt x="1053" y="398"/>
                </a:cubicBezTo>
                <a:cubicBezTo>
                  <a:pt x="1054" y="399"/>
                  <a:pt x="1055" y="399"/>
                  <a:pt x="1056" y="399"/>
                </a:cubicBezTo>
                <a:cubicBezTo>
                  <a:pt x="1058" y="399"/>
                  <a:pt x="1057" y="400"/>
                  <a:pt x="1058" y="401"/>
                </a:cubicBezTo>
                <a:cubicBezTo>
                  <a:pt x="1059" y="402"/>
                  <a:pt x="1059" y="402"/>
                  <a:pt x="1060" y="400"/>
                </a:cubicBezTo>
                <a:cubicBezTo>
                  <a:pt x="1061" y="400"/>
                  <a:pt x="1060" y="398"/>
                  <a:pt x="1061" y="397"/>
                </a:cubicBezTo>
                <a:cubicBezTo>
                  <a:pt x="1061" y="396"/>
                  <a:pt x="1062" y="396"/>
                  <a:pt x="1063" y="395"/>
                </a:cubicBezTo>
                <a:cubicBezTo>
                  <a:pt x="1064" y="395"/>
                  <a:pt x="1063" y="394"/>
                  <a:pt x="1063" y="392"/>
                </a:cubicBezTo>
                <a:cubicBezTo>
                  <a:pt x="1064" y="390"/>
                  <a:pt x="1066" y="389"/>
                  <a:pt x="1068" y="389"/>
                </a:cubicBezTo>
                <a:cubicBezTo>
                  <a:pt x="1070" y="388"/>
                  <a:pt x="1072" y="387"/>
                  <a:pt x="1074" y="386"/>
                </a:cubicBezTo>
                <a:cubicBezTo>
                  <a:pt x="1076" y="384"/>
                  <a:pt x="1078" y="384"/>
                  <a:pt x="1080" y="383"/>
                </a:cubicBezTo>
                <a:cubicBezTo>
                  <a:pt x="1081" y="382"/>
                  <a:pt x="1082" y="381"/>
                  <a:pt x="1083" y="381"/>
                </a:cubicBezTo>
                <a:cubicBezTo>
                  <a:pt x="1084" y="381"/>
                  <a:pt x="1085" y="381"/>
                  <a:pt x="1086" y="381"/>
                </a:cubicBezTo>
                <a:cubicBezTo>
                  <a:pt x="1087" y="381"/>
                  <a:pt x="1087" y="381"/>
                  <a:pt x="1088" y="380"/>
                </a:cubicBezTo>
                <a:cubicBezTo>
                  <a:pt x="1088" y="379"/>
                  <a:pt x="1088" y="379"/>
                  <a:pt x="1088" y="378"/>
                </a:cubicBezTo>
                <a:cubicBezTo>
                  <a:pt x="1089" y="377"/>
                  <a:pt x="1090" y="375"/>
                  <a:pt x="1091" y="374"/>
                </a:cubicBezTo>
                <a:cubicBezTo>
                  <a:pt x="1092" y="373"/>
                  <a:pt x="1092" y="372"/>
                  <a:pt x="1093" y="371"/>
                </a:cubicBezTo>
                <a:cubicBezTo>
                  <a:pt x="1093" y="370"/>
                  <a:pt x="1094" y="369"/>
                  <a:pt x="1095" y="369"/>
                </a:cubicBezTo>
                <a:cubicBezTo>
                  <a:pt x="1096" y="369"/>
                  <a:pt x="1096" y="369"/>
                  <a:pt x="1098" y="369"/>
                </a:cubicBezTo>
                <a:cubicBezTo>
                  <a:pt x="1098" y="370"/>
                  <a:pt x="1098" y="369"/>
                  <a:pt x="1099" y="370"/>
                </a:cubicBezTo>
                <a:cubicBezTo>
                  <a:pt x="1099" y="370"/>
                  <a:pt x="1100" y="371"/>
                  <a:pt x="1100" y="371"/>
                </a:cubicBezTo>
                <a:cubicBezTo>
                  <a:pt x="1101" y="371"/>
                  <a:pt x="1101" y="370"/>
                  <a:pt x="1100" y="369"/>
                </a:cubicBezTo>
                <a:cubicBezTo>
                  <a:pt x="1100" y="368"/>
                  <a:pt x="1099" y="367"/>
                  <a:pt x="1099" y="366"/>
                </a:cubicBezTo>
                <a:cubicBezTo>
                  <a:pt x="1100" y="365"/>
                  <a:pt x="1101" y="368"/>
                  <a:pt x="1101" y="368"/>
                </a:cubicBezTo>
                <a:cubicBezTo>
                  <a:pt x="1102" y="369"/>
                  <a:pt x="1103" y="368"/>
                  <a:pt x="1104" y="369"/>
                </a:cubicBezTo>
                <a:cubicBezTo>
                  <a:pt x="1105" y="369"/>
                  <a:pt x="1106" y="370"/>
                  <a:pt x="1107" y="370"/>
                </a:cubicBezTo>
                <a:cubicBezTo>
                  <a:pt x="1109" y="369"/>
                  <a:pt x="1110" y="367"/>
                  <a:pt x="1111" y="365"/>
                </a:cubicBezTo>
                <a:cubicBezTo>
                  <a:pt x="1112" y="365"/>
                  <a:pt x="1113" y="364"/>
                  <a:pt x="1114" y="364"/>
                </a:cubicBezTo>
                <a:cubicBezTo>
                  <a:pt x="1116" y="363"/>
                  <a:pt x="1116" y="362"/>
                  <a:pt x="1117" y="361"/>
                </a:cubicBezTo>
                <a:cubicBezTo>
                  <a:pt x="1119" y="360"/>
                  <a:pt x="1121" y="360"/>
                  <a:pt x="1123" y="359"/>
                </a:cubicBezTo>
                <a:cubicBezTo>
                  <a:pt x="1123" y="358"/>
                  <a:pt x="1124" y="358"/>
                  <a:pt x="1124" y="358"/>
                </a:cubicBezTo>
                <a:cubicBezTo>
                  <a:pt x="1125" y="357"/>
                  <a:pt x="1126" y="358"/>
                  <a:pt x="1127" y="358"/>
                </a:cubicBezTo>
                <a:cubicBezTo>
                  <a:pt x="1128" y="358"/>
                  <a:pt x="1130" y="357"/>
                  <a:pt x="1131" y="356"/>
                </a:cubicBezTo>
                <a:cubicBezTo>
                  <a:pt x="1134" y="354"/>
                  <a:pt x="1137" y="351"/>
                  <a:pt x="1140" y="348"/>
                </a:cubicBezTo>
                <a:cubicBezTo>
                  <a:pt x="1142" y="346"/>
                  <a:pt x="1142" y="344"/>
                  <a:pt x="1143" y="342"/>
                </a:cubicBezTo>
                <a:cubicBezTo>
                  <a:pt x="1146" y="337"/>
                  <a:pt x="1149" y="333"/>
                  <a:pt x="1153" y="330"/>
                </a:cubicBezTo>
                <a:cubicBezTo>
                  <a:pt x="1155" y="329"/>
                  <a:pt x="1157" y="327"/>
                  <a:pt x="1158" y="326"/>
                </a:cubicBezTo>
                <a:cubicBezTo>
                  <a:pt x="1159" y="325"/>
                  <a:pt x="1160" y="325"/>
                  <a:pt x="1161" y="324"/>
                </a:cubicBezTo>
                <a:cubicBezTo>
                  <a:pt x="1161" y="324"/>
                  <a:pt x="1163" y="324"/>
                  <a:pt x="1163" y="323"/>
                </a:cubicBezTo>
                <a:cubicBezTo>
                  <a:pt x="1163" y="321"/>
                  <a:pt x="1158" y="323"/>
                  <a:pt x="1159" y="320"/>
                </a:cubicBezTo>
                <a:cubicBezTo>
                  <a:pt x="1159" y="319"/>
                  <a:pt x="1161" y="320"/>
                  <a:pt x="1161" y="318"/>
                </a:cubicBezTo>
                <a:cubicBezTo>
                  <a:pt x="1161" y="317"/>
                  <a:pt x="1160" y="317"/>
                  <a:pt x="1159" y="316"/>
                </a:cubicBezTo>
                <a:cubicBezTo>
                  <a:pt x="1157" y="315"/>
                  <a:pt x="1152" y="316"/>
                  <a:pt x="1153" y="313"/>
                </a:cubicBezTo>
                <a:cubicBezTo>
                  <a:pt x="1153" y="312"/>
                  <a:pt x="1153" y="312"/>
                  <a:pt x="1153" y="311"/>
                </a:cubicBezTo>
                <a:cubicBezTo>
                  <a:pt x="1153" y="310"/>
                  <a:pt x="1153" y="310"/>
                  <a:pt x="1152" y="309"/>
                </a:cubicBezTo>
                <a:cubicBezTo>
                  <a:pt x="1152" y="309"/>
                  <a:pt x="1152" y="308"/>
                  <a:pt x="1152" y="307"/>
                </a:cubicBezTo>
                <a:cubicBezTo>
                  <a:pt x="1151" y="305"/>
                  <a:pt x="1146" y="308"/>
                  <a:pt x="1146" y="304"/>
                </a:cubicBezTo>
                <a:cubicBezTo>
                  <a:pt x="1146" y="302"/>
                  <a:pt x="1149" y="302"/>
                  <a:pt x="1151" y="301"/>
                </a:cubicBezTo>
                <a:cubicBezTo>
                  <a:pt x="1152" y="299"/>
                  <a:pt x="1152" y="297"/>
                  <a:pt x="1155" y="296"/>
                </a:cubicBezTo>
                <a:cubicBezTo>
                  <a:pt x="1157" y="295"/>
                  <a:pt x="1159" y="295"/>
                  <a:pt x="1160" y="293"/>
                </a:cubicBezTo>
                <a:cubicBezTo>
                  <a:pt x="1162" y="292"/>
                  <a:pt x="1163" y="290"/>
                  <a:pt x="1163" y="288"/>
                </a:cubicBezTo>
                <a:cubicBezTo>
                  <a:pt x="1162" y="286"/>
                  <a:pt x="1161" y="284"/>
                  <a:pt x="1163" y="283"/>
                </a:cubicBezTo>
                <a:cubicBezTo>
                  <a:pt x="1164" y="282"/>
                  <a:pt x="1168" y="281"/>
                  <a:pt x="1165" y="280"/>
                </a:cubicBezTo>
                <a:cubicBezTo>
                  <a:pt x="1164" y="279"/>
                  <a:pt x="1163" y="279"/>
                  <a:pt x="1163" y="279"/>
                </a:cubicBezTo>
                <a:cubicBezTo>
                  <a:pt x="1162" y="278"/>
                  <a:pt x="1160" y="279"/>
                  <a:pt x="1159" y="278"/>
                </a:cubicBezTo>
                <a:cubicBezTo>
                  <a:pt x="1158" y="276"/>
                  <a:pt x="1163" y="276"/>
                  <a:pt x="1164" y="275"/>
                </a:cubicBezTo>
                <a:cubicBezTo>
                  <a:pt x="1166" y="274"/>
                  <a:pt x="1167" y="272"/>
                  <a:pt x="1168" y="271"/>
                </a:cubicBezTo>
                <a:cubicBezTo>
                  <a:pt x="1171" y="271"/>
                  <a:pt x="1172" y="270"/>
                  <a:pt x="1174" y="268"/>
                </a:cubicBezTo>
                <a:cubicBezTo>
                  <a:pt x="1175" y="267"/>
                  <a:pt x="1175" y="266"/>
                  <a:pt x="1176" y="266"/>
                </a:cubicBezTo>
                <a:cubicBezTo>
                  <a:pt x="1178" y="266"/>
                  <a:pt x="1178" y="267"/>
                  <a:pt x="1179" y="267"/>
                </a:cubicBezTo>
                <a:cubicBezTo>
                  <a:pt x="1181" y="268"/>
                  <a:pt x="1183" y="269"/>
                  <a:pt x="1185" y="269"/>
                </a:cubicBezTo>
                <a:cubicBezTo>
                  <a:pt x="1186" y="268"/>
                  <a:pt x="1188" y="265"/>
                  <a:pt x="1186" y="264"/>
                </a:cubicBezTo>
                <a:cubicBezTo>
                  <a:pt x="1185" y="263"/>
                  <a:pt x="1182" y="262"/>
                  <a:pt x="1183" y="261"/>
                </a:cubicBezTo>
                <a:cubicBezTo>
                  <a:pt x="1184" y="260"/>
                  <a:pt x="1185" y="260"/>
                  <a:pt x="1185" y="259"/>
                </a:cubicBezTo>
                <a:cubicBezTo>
                  <a:pt x="1185" y="258"/>
                  <a:pt x="1183" y="257"/>
                  <a:pt x="1185" y="256"/>
                </a:cubicBezTo>
                <a:cubicBezTo>
                  <a:pt x="1186" y="254"/>
                  <a:pt x="1188" y="256"/>
                  <a:pt x="1189" y="257"/>
                </a:cubicBezTo>
                <a:cubicBezTo>
                  <a:pt x="1190" y="257"/>
                  <a:pt x="1191" y="258"/>
                  <a:pt x="1192" y="258"/>
                </a:cubicBezTo>
                <a:cubicBezTo>
                  <a:pt x="1193" y="258"/>
                  <a:pt x="1194" y="258"/>
                  <a:pt x="1195" y="257"/>
                </a:cubicBezTo>
                <a:cubicBezTo>
                  <a:pt x="1195" y="256"/>
                  <a:pt x="1195" y="255"/>
                  <a:pt x="1196" y="255"/>
                </a:cubicBezTo>
                <a:cubicBezTo>
                  <a:pt x="1197" y="254"/>
                  <a:pt x="1198" y="255"/>
                  <a:pt x="1199" y="256"/>
                </a:cubicBezTo>
                <a:cubicBezTo>
                  <a:pt x="1200" y="257"/>
                  <a:pt x="1202" y="257"/>
                  <a:pt x="1203" y="258"/>
                </a:cubicBezTo>
                <a:cubicBezTo>
                  <a:pt x="1204" y="259"/>
                  <a:pt x="1204" y="260"/>
                  <a:pt x="1205" y="261"/>
                </a:cubicBezTo>
                <a:cubicBezTo>
                  <a:pt x="1206" y="261"/>
                  <a:pt x="1207" y="261"/>
                  <a:pt x="1207" y="260"/>
                </a:cubicBezTo>
                <a:cubicBezTo>
                  <a:pt x="1208" y="260"/>
                  <a:pt x="1208" y="260"/>
                  <a:pt x="1208" y="259"/>
                </a:cubicBezTo>
                <a:cubicBezTo>
                  <a:pt x="1208" y="259"/>
                  <a:pt x="1209" y="259"/>
                  <a:pt x="1209" y="258"/>
                </a:cubicBezTo>
                <a:cubicBezTo>
                  <a:pt x="1210" y="257"/>
                  <a:pt x="1209" y="256"/>
                  <a:pt x="1211" y="255"/>
                </a:cubicBezTo>
                <a:cubicBezTo>
                  <a:pt x="1212" y="255"/>
                  <a:pt x="1213" y="255"/>
                  <a:pt x="1214" y="255"/>
                </a:cubicBezTo>
                <a:cubicBezTo>
                  <a:pt x="1216" y="256"/>
                  <a:pt x="1218" y="256"/>
                  <a:pt x="1220" y="256"/>
                </a:cubicBezTo>
                <a:cubicBezTo>
                  <a:pt x="1222" y="256"/>
                  <a:pt x="1225" y="256"/>
                  <a:pt x="1227" y="255"/>
                </a:cubicBezTo>
                <a:cubicBezTo>
                  <a:pt x="1229" y="255"/>
                  <a:pt x="1231" y="256"/>
                  <a:pt x="1233" y="256"/>
                </a:cubicBezTo>
                <a:cubicBezTo>
                  <a:pt x="1235" y="257"/>
                  <a:pt x="1237" y="256"/>
                  <a:pt x="1239" y="257"/>
                </a:cubicBezTo>
                <a:cubicBezTo>
                  <a:pt x="1241" y="257"/>
                  <a:pt x="1243" y="258"/>
                  <a:pt x="1245" y="259"/>
                </a:cubicBezTo>
                <a:cubicBezTo>
                  <a:pt x="1247" y="259"/>
                  <a:pt x="1248" y="261"/>
                  <a:pt x="1250" y="262"/>
                </a:cubicBezTo>
                <a:cubicBezTo>
                  <a:pt x="1252" y="264"/>
                  <a:pt x="1254" y="264"/>
                  <a:pt x="1256" y="264"/>
                </a:cubicBezTo>
                <a:cubicBezTo>
                  <a:pt x="1259" y="265"/>
                  <a:pt x="1261" y="266"/>
                  <a:pt x="1263" y="267"/>
                </a:cubicBezTo>
                <a:cubicBezTo>
                  <a:pt x="1265" y="268"/>
                  <a:pt x="1268" y="268"/>
                  <a:pt x="1269" y="270"/>
                </a:cubicBezTo>
                <a:cubicBezTo>
                  <a:pt x="1271" y="271"/>
                  <a:pt x="1271" y="272"/>
                  <a:pt x="1271" y="274"/>
                </a:cubicBezTo>
                <a:cubicBezTo>
                  <a:pt x="1272" y="276"/>
                  <a:pt x="1272" y="277"/>
                  <a:pt x="1272" y="279"/>
                </a:cubicBezTo>
                <a:cubicBezTo>
                  <a:pt x="1272" y="280"/>
                  <a:pt x="1272" y="283"/>
                  <a:pt x="1271" y="284"/>
                </a:cubicBezTo>
                <a:cubicBezTo>
                  <a:pt x="1270" y="287"/>
                  <a:pt x="1269" y="289"/>
                  <a:pt x="1271" y="291"/>
                </a:cubicBezTo>
                <a:cubicBezTo>
                  <a:pt x="1272" y="292"/>
                  <a:pt x="1274" y="293"/>
                  <a:pt x="1275" y="295"/>
                </a:cubicBezTo>
                <a:cubicBezTo>
                  <a:pt x="1276" y="296"/>
                  <a:pt x="1276" y="297"/>
                  <a:pt x="1276" y="298"/>
                </a:cubicBezTo>
                <a:cubicBezTo>
                  <a:pt x="1275" y="298"/>
                  <a:pt x="1274" y="297"/>
                  <a:pt x="1274" y="297"/>
                </a:cubicBezTo>
                <a:cubicBezTo>
                  <a:pt x="1272" y="296"/>
                  <a:pt x="1269" y="296"/>
                  <a:pt x="1270" y="298"/>
                </a:cubicBezTo>
                <a:cubicBezTo>
                  <a:pt x="1271" y="298"/>
                  <a:pt x="1272" y="298"/>
                  <a:pt x="1272" y="299"/>
                </a:cubicBezTo>
                <a:cubicBezTo>
                  <a:pt x="1273" y="299"/>
                  <a:pt x="1273" y="301"/>
                  <a:pt x="1273" y="302"/>
                </a:cubicBezTo>
                <a:cubicBezTo>
                  <a:pt x="1273" y="303"/>
                  <a:pt x="1273" y="303"/>
                  <a:pt x="1272" y="304"/>
                </a:cubicBezTo>
                <a:cubicBezTo>
                  <a:pt x="1271" y="305"/>
                  <a:pt x="1271" y="304"/>
                  <a:pt x="1270" y="303"/>
                </a:cubicBezTo>
                <a:cubicBezTo>
                  <a:pt x="1269" y="302"/>
                  <a:pt x="1267" y="302"/>
                  <a:pt x="1266" y="301"/>
                </a:cubicBezTo>
                <a:cubicBezTo>
                  <a:pt x="1265" y="300"/>
                  <a:pt x="1265" y="300"/>
                  <a:pt x="1264" y="300"/>
                </a:cubicBezTo>
                <a:cubicBezTo>
                  <a:pt x="1261" y="300"/>
                  <a:pt x="1257" y="302"/>
                  <a:pt x="1255" y="303"/>
                </a:cubicBezTo>
                <a:cubicBezTo>
                  <a:pt x="1252" y="305"/>
                  <a:pt x="1251" y="306"/>
                  <a:pt x="1249" y="308"/>
                </a:cubicBezTo>
                <a:cubicBezTo>
                  <a:pt x="1247" y="310"/>
                  <a:pt x="1246" y="313"/>
                  <a:pt x="1244" y="315"/>
                </a:cubicBezTo>
                <a:cubicBezTo>
                  <a:pt x="1243" y="318"/>
                  <a:pt x="1242" y="320"/>
                  <a:pt x="1240" y="322"/>
                </a:cubicBezTo>
                <a:cubicBezTo>
                  <a:pt x="1238" y="324"/>
                  <a:pt x="1236" y="325"/>
                  <a:pt x="1234" y="327"/>
                </a:cubicBezTo>
                <a:cubicBezTo>
                  <a:pt x="1232" y="329"/>
                  <a:pt x="1229" y="330"/>
                  <a:pt x="1227" y="333"/>
                </a:cubicBezTo>
                <a:cubicBezTo>
                  <a:pt x="1226" y="335"/>
                  <a:pt x="1224" y="337"/>
                  <a:pt x="1223" y="339"/>
                </a:cubicBezTo>
                <a:cubicBezTo>
                  <a:pt x="1222" y="340"/>
                  <a:pt x="1222" y="342"/>
                  <a:pt x="1220" y="342"/>
                </a:cubicBezTo>
                <a:cubicBezTo>
                  <a:pt x="1219" y="342"/>
                  <a:pt x="1219" y="341"/>
                  <a:pt x="1218" y="341"/>
                </a:cubicBezTo>
                <a:cubicBezTo>
                  <a:pt x="1214" y="340"/>
                  <a:pt x="1215" y="343"/>
                  <a:pt x="1215" y="345"/>
                </a:cubicBezTo>
                <a:cubicBezTo>
                  <a:pt x="1215" y="348"/>
                  <a:pt x="1212" y="347"/>
                  <a:pt x="1211" y="348"/>
                </a:cubicBezTo>
                <a:cubicBezTo>
                  <a:pt x="1209" y="349"/>
                  <a:pt x="1207" y="351"/>
                  <a:pt x="1206" y="353"/>
                </a:cubicBezTo>
                <a:cubicBezTo>
                  <a:pt x="1204" y="354"/>
                  <a:pt x="1203" y="357"/>
                  <a:pt x="1201" y="358"/>
                </a:cubicBezTo>
                <a:cubicBezTo>
                  <a:pt x="1199" y="359"/>
                  <a:pt x="1197" y="359"/>
                  <a:pt x="1195" y="360"/>
                </a:cubicBezTo>
                <a:cubicBezTo>
                  <a:pt x="1193" y="361"/>
                  <a:pt x="1190" y="361"/>
                  <a:pt x="1188" y="362"/>
                </a:cubicBezTo>
                <a:cubicBezTo>
                  <a:pt x="1186" y="363"/>
                  <a:pt x="1184" y="364"/>
                  <a:pt x="1183" y="366"/>
                </a:cubicBezTo>
                <a:cubicBezTo>
                  <a:pt x="1181" y="368"/>
                  <a:pt x="1182" y="369"/>
                  <a:pt x="1183" y="371"/>
                </a:cubicBezTo>
                <a:cubicBezTo>
                  <a:pt x="1184" y="372"/>
                  <a:pt x="1184" y="376"/>
                  <a:pt x="1183" y="377"/>
                </a:cubicBezTo>
                <a:cubicBezTo>
                  <a:pt x="1182" y="378"/>
                  <a:pt x="1179" y="379"/>
                  <a:pt x="1178" y="380"/>
                </a:cubicBezTo>
                <a:cubicBezTo>
                  <a:pt x="1177" y="380"/>
                  <a:pt x="1175" y="384"/>
                  <a:pt x="1174" y="381"/>
                </a:cubicBezTo>
                <a:cubicBezTo>
                  <a:pt x="1173" y="380"/>
                  <a:pt x="1174" y="379"/>
                  <a:pt x="1173" y="378"/>
                </a:cubicBezTo>
                <a:cubicBezTo>
                  <a:pt x="1172" y="378"/>
                  <a:pt x="1171" y="378"/>
                  <a:pt x="1170" y="378"/>
                </a:cubicBezTo>
                <a:cubicBezTo>
                  <a:pt x="1167" y="378"/>
                  <a:pt x="1165" y="379"/>
                  <a:pt x="1163" y="381"/>
                </a:cubicBezTo>
                <a:cubicBezTo>
                  <a:pt x="1162" y="382"/>
                  <a:pt x="1160" y="382"/>
                  <a:pt x="1161" y="384"/>
                </a:cubicBezTo>
                <a:cubicBezTo>
                  <a:pt x="1162" y="384"/>
                  <a:pt x="1163" y="384"/>
                  <a:pt x="1163" y="385"/>
                </a:cubicBezTo>
                <a:cubicBezTo>
                  <a:pt x="1164" y="386"/>
                  <a:pt x="1164" y="388"/>
                  <a:pt x="1164" y="388"/>
                </a:cubicBezTo>
                <a:cubicBezTo>
                  <a:pt x="1163" y="389"/>
                  <a:pt x="1162" y="389"/>
                  <a:pt x="1161" y="389"/>
                </a:cubicBezTo>
                <a:cubicBezTo>
                  <a:pt x="1159" y="390"/>
                  <a:pt x="1157" y="391"/>
                  <a:pt x="1156" y="392"/>
                </a:cubicBezTo>
                <a:cubicBezTo>
                  <a:pt x="1152" y="395"/>
                  <a:pt x="1151" y="400"/>
                  <a:pt x="1149" y="403"/>
                </a:cubicBezTo>
                <a:cubicBezTo>
                  <a:pt x="1148" y="405"/>
                  <a:pt x="1148" y="408"/>
                  <a:pt x="1148" y="410"/>
                </a:cubicBezTo>
                <a:cubicBezTo>
                  <a:pt x="1148" y="411"/>
                  <a:pt x="1148" y="412"/>
                  <a:pt x="1149" y="413"/>
                </a:cubicBezTo>
                <a:cubicBezTo>
                  <a:pt x="1149" y="414"/>
                  <a:pt x="1149" y="415"/>
                  <a:pt x="1150" y="417"/>
                </a:cubicBezTo>
                <a:cubicBezTo>
                  <a:pt x="1150" y="419"/>
                  <a:pt x="1151" y="420"/>
                  <a:pt x="1153" y="421"/>
                </a:cubicBezTo>
                <a:cubicBezTo>
                  <a:pt x="1155" y="423"/>
                  <a:pt x="1156" y="424"/>
                  <a:pt x="1157" y="426"/>
                </a:cubicBezTo>
                <a:cubicBezTo>
                  <a:pt x="1157" y="427"/>
                  <a:pt x="1157" y="428"/>
                  <a:pt x="1157" y="429"/>
                </a:cubicBezTo>
                <a:cubicBezTo>
                  <a:pt x="1157" y="431"/>
                  <a:pt x="1155" y="433"/>
                  <a:pt x="1154" y="435"/>
                </a:cubicBezTo>
                <a:cubicBezTo>
                  <a:pt x="1154" y="438"/>
                  <a:pt x="1154" y="440"/>
                  <a:pt x="1155" y="442"/>
                </a:cubicBezTo>
                <a:cubicBezTo>
                  <a:pt x="1157" y="444"/>
                  <a:pt x="1158" y="446"/>
                  <a:pt x="1159" y="448"/>
                </a:cubicBezTo>
                <a:cubicBezTo>
                  <a:pt x="1160" y="450"/>
                  <a:pt x="1162" y="450"/>
                  <a:pt x="1163" y="452"/>
                </a:cubicBezTo>
                <a:cubicBezTo>
                  <a:pt x="1163" y="453"/>
                  <a:pt x="1164" y="454"/>
                  <a:pt x="1164" y="455"/>
                </a:cubicBezTo>
                <a:cubicBezTo>
                  <a:pt x="1164" y="456"/>
                  <a:pt x="1163" y="456"/>
                  <a:pt x="1162" y="456"/>
                </a:cubicBezTo>
                <a:cubicBezTo>
                  <a:pt x="1161" y="456"/>
                  <a:pt x="1160" y="456"/>
                  <a:pt x="1159" y="456"/>
                </a:cubicBezTo>
                <a:cubicBezTo>
                  <a:pt x="1157" y="456"/>
                  <a:pt x="1157" y="457"/>
                  <a:pt x="1158" y="458"/>
                </a:cubicBezTo>
                <a:cubicBezTo>
                  <a:pt x="1159" y="460"/>
                  <a:pt x="1158" y="462"/>
                  <a:pt x="1158" y="465"/>
                </a:cubicBezTo>
                <a:cubicBezTo>
                  <a:pt x="1159" y="466"/>
                  <a:pt x="1160" y="466"/>
                  <a:pt x="1160" y="468"/>
                </a:cubicBezTo>
                <a:cubicBezTo>
                  <a:pt x="1160" y="469"/>
                  <a:pt x="1161" y="469"/>
                  <a:pt x="1160" y="470"/>
                </a:cubicBezTo>
                <a:cubicBezTo>
                  <a:pt x="1160" y="472"/>
                  <a:pt x="1159" y="474"/>
                  <a:pt x="1157" y="475"/>
                </a:cubicBezTo>
                <a:cubicBezTo>
                  <a:pt x="1156" y="476"/>
                  <a:pt x="1154" y="478"/>
                  <a:pt x="1154" y="480"/>
                </a:cubicBezTo>
                <a:cubicBezTo>
                  <a:pt x="1154" y="482"/>
                  <a:pt x="1156" y="484"/>
                  <a:pt x="1156" y="486"/>
                </a:cubicBezTo>
                <a:cubicBezTo>
                  <a:pt x="1157" y="488"/>
                  <a:pt x="1157" y="490"/>
                  <a:pt x="1157" y="493"/>
                </a:cubicBezTo>
                <a:cubicBezTo>
                  <a:pt x="1157" y="495"/>
                  <a:pt x="1157" y="498"/>
                  <a:pt x="1157" y="500"/>
                </a:cubicBezTo>
                <a:cubicBezTo>
                  <a:pt x="1158" y="501"/>
                  <a:pt x="1158" y="501"/>
                  <a:pt x="1159" y="502"/>
                </a:cubicBezTo>
                <a:cubicBezTo>
                  <a:pt x="1160" y="503"/>
                  <a:pt x="1160" y="503"/>
                  <a:pt x="1161" y="504"/>
                </a:cubicBezTo>
                <a:cubicBezTo>
                  <a:pt x="1162" y="507"/>
                  <a:pt x="1165" y="505"/>
                  <a:pt x="1165" y="503"/>
                </a:cubicBezTo>
                <a:cubicBezTo>
                  <a:pt x="1165" y="500"/>
                  <a:pt x="1166" y="499"/>
                  <a:pt x="1168" y="501"/>
                </a:cubicBezTo>
                <a:cubicBezTo>
                  <a:pt x="1170" y="502"/>
                  <a:pt x="1172" y="503"/>
                  <a:pt x="1173" y="505"/>
                </a:cubicBezTo>
                <a:cubicBezTo>
                  <a:pt x="1175" y="506"/>
                  <a:pt x="1177" y="507"/>
                  <a:pt x="1179" y="507"/>
                </a:cubicBezTo>
                <a:cubicBezTo>
                  <a:pt x="1181" y="508"/>
                  <a:pt x="1182" y="509"/>
                  <a:pt x="1184" y="509"/>
                </a:cubicBezTo>
                <a:cubicBezTo>
                  <a:pt x="1185" y="510"/>
                  <a:pt x="1187" y="509"/>
                  <a:pt x="1188" y="510"/>
                </a:cubicBezTo>
                <a:cubicBezTo>
                  <a:pt x="1189" y="510"/>
                  <a:pt x="1189" y="511"/>
                  <a:pt x="1190" y="511"/>
                </a:cubicBezTo>
                <a:cubicBezTo>
                  <a:pt x="1191" y="512"/>
                  <a:pt x="1191" y="512"/>
                  <a:pt x="1191" y="513"/>
                </a:cubicBezTo>
                <a:cubicBezTo>
                  <a:pt x="1192" y="514"/>
                  <a:pt x="1191" y="515"/>
                  <a:pt x="1191" y="516"/>
                </a:cubicBezTo>
                <a:cubicBezTo>
                  <a:pt x="1190" y="517"/>
                  <a:pt x="1187" y="518"/>
                  <a:pt x="1187" y="519"/>
                </a:cubicBezTo>
                <a:cubicBezTo>
                  <a:pt x="1187" y="520"/>
                  <a:pt x="1187" y="521"/>
                  <a:pt x="1187" y="522"/>
                </a:cubicBezTo>
                <a:cubicBezTo>
                  <a:pt x="1187" y="523"/>
                  <a:pt x="1186" y="524"/>
                  <a:pt x="1186" y="524"/>
                </a:cubicBezTo>
                <a:cubicBezTo>
                  <a:pt x="1184" y="528"/>
                  <a:pt x="1189" y="527"/>
                  <a:pt x="1191" y="527"/>
                </a:cubicBezTo>
                <a:cubicBezTo>
                  <a:pt x="1193" y="527"/>
                  <a:pt x="1195" y="528"/>
                  <a:pt x="1197" y="526"/>
                </a:cubicBezTo>
                <a:cubicBezTo>
                  <a:pt x="1198" y="525"/>
                  <a:pt x="1198" y="523"/>
                  <a:pt x="1199" y="522"/>
                </a:cubicBezTo>
                <a:cubicBezTo>
                  <a:pt x="1200" y="521"/>
                  <a:pt x="1201" y="521"/>
                  <a:pt x="1202" y="521"/>
                </a:cubicBezTo>
                <a:cubicBezTo>
                  <a:pt x="1203" y="522"/>
                  <a:pt x="1202" y="523"/>
                  <a:pt x="1204" y="523"/>
                </a:cubicBezTo>
                <a:cubicBezTo>
                  <a:pt x="1206" y="524"/>
                  <a:pt x="1208" y="523"/>
                  <a:pt x="1209" y="525"/>
                </a:cubicBezTo>
                <a:cubicBezTo>
                  <a:pt x="1210" y="528"/>
                  <a:pt x="1208" y="529"/>
                  <a:pt x="1208" y="531"/>
                </a:cubicBezTo>
                <a:cubicBezTo>
                  <a:pt x="1209" y="534"/>
                  <a:pt x="1212" y="531"/>
                  <a:pt x="1213" y="531"/>
                </a:cubicBezTo>
                <a:cubicBezTo>
                  <a:pt x="1214" y="530"/>
                  <a:pt x="1214" y="529"/>
                  <a:pt x="1215" y="529"/>
                </a:cubicBezTo>
                <a:cubicBezTo>
                  <a:pt x="1216" y="528"/>
                  <a:pt x="1218" y="528"/>
                  <a:pt x="1219" y="528"/>
                </a:cubicBezTo>
                <a:cubicBezTo>
                  <a:pt x="1222" y="528"/>
                  <a:pt x="1225" y="529"/>
                  <a:pt x="1228" y="528"/>
                </a:cubicBezTo>
                <a:cubicBezTo>
                  <a:pt x="1230" y="528"/>
                  <a:pt x="1232" y="527"/>
                  <a:pt x="1234" y="527"/>
                </a:cubicBezTo>
                <a:cubicBezTo>
                  <a:pt x="1236" y="526"/>
                  <a:pt x="1239" y="527"/>
                  <a:pt x="1240" y="525"/>
                </a:cubicBezTo>
                <a:cubicBezTo>
                  <a:pt x="1241" y="525"/>
                  <a:pt x="1242" y="524"/>
                  <a:pt x="1243" y="524"/>
                </a:cubicBezTo>
                <a:cubicBezTo>
                  <a:pt x="1243" y="525"/>
                  <a:pt x="1244" y="525"/>
                  <a:pt x="1244" y="525"/>
                </a:cubicBezTo>
                <a:cubicBezTo>
                  <a:pt x="1244" y="526"/>
                  <a:pt x="1245" y="526"/>
                  <a:pt x="1245" y="526"/>
                </a:cubicBezTo>
                <a:cubicBezTo>
                  <a:pt x="1246" y="526"/>
                  <a:pt x="1246" y="528"/>
                  <a:pt x="1247" y="528"/>
                </a:cubicBezTo>
                <a:cubicBezTo>
                  <a:pt x="1249" y="529"/>
                  <a:pt x="1248" y="527"/>
                  <a:pt x="1249" y="526"/>
                </a:cubicBezTo>
                <a:cubicBezTo>
                  <a:pt x="1249" y="525"/>
                  <a:pt x="1250" y="525"/>
                  <a:pt x="1250" y="524"/>
                </a:cubicBezTo>
                <a:cubicBezTo>
                  <a:pt x="1250" y="523"/>
                  <a:pt x="1250" y="522"/>
                  <a:pt x="1250" y="521"/>
                </a:cubicBezTo>
                <a:cubicBezTo>
                  <a:pt x="1251" y="519"/>
                  <a:pt x="1253" y="519"/>
                  <a:pt x="1255" y="519"/>
                </a:cubicBezTo>
                <a:cubicBezTo>
                  <a:pt x="1258" y="519"/>
                  <a:pt x="1260" y="518"/>
                  <a:pt x="1262" y="518"/>
                </a:cubicBezTo>
                <a:cubicBezTo>
                  <a:pt x="1264" y="518"/>
                  <a:pt x="1266" y="519"/>
                  <a:pt x="1269" y="518"/>
                </a:cubicBezTo>
                <a:cubicBezTo>
                  <a:pt x="1271" y="517"/>
                  <a:pt x="1273" y="517"/>
                  <a:pt x="1275" y="517"/>
                </a:cubicBezTo>
                <a:cubicBezTo>
                  <a:pt x="1278" y="517"/>
                  <a:pt x="1280" y="516"/>
                  <a:pt x="1280" y="513"/>
                </a:cubicBezTo>
                <a:cubicBezTo>
                  <a:pt x="1281" y="511"/>
                  <a:pt x="1283" y="511"/>
                  <a:pt x="1285" y="513"/>
                </a:cubicBezTo>
                <a:cubicBezTo>
                  <a:pt x="1285" y="514"/>
                  <a:pt x="1286" y="514"/>
                  <a:pt x="1287" y="514"/>
                </a:cubicBezTo>
                <a:cubicBezTo>
                  <a:pt x="1288" y="514"/>
                  <a:pt x="1288" y="514"/>
                  <a:pt x="1289" y="515"/>
                </a:cubicBezTo>
                <a:cubicBezTo>
                  <a:pt x="1289" y="515"/>
                  <a:pt x="1289" y="516"/>
                  <a:pt x="1290" y="516"/>
                </a:cubicBezTo>
                <a:cubicBezTo>
                  <a:pt x="1292" y="517"/>
                  <a:pt x="1290" y="510"/>
                  <a:pt x="1292" y="511"/>
                </a:cubicBezTo>
                <a:cubicBezTo>
                  <a:pt x="1293" y="513"/>
                  <a:pt x="1297" y="513"/>
                  <a:pt x="1295" y="511"/>
                </a:cubicBezTo>
                <a:cubicBezTo>
                  <a:pt x="1295" y="510"/>
                  <a:pt x="1294" y="509"/>
                  <a:pt x="1294" y="508"/>
                </a:cubicBezTo>
                <a:cubicBezTo>
                  <a:pt x="1293" y="506"/>
                  <a:pt x="1295" y="507"/>
                  <a:pt x="1296" y="508"/>
                </a:cubicBezTo>
                <a:cubicBezTo>
                  <a:pt x="1297" y="509"/>
                  <a:pt x="1297" y="509"/>
                  <a:pt x="1298" y="509"/>
                </a:cubicBezTo>
                <a:cubicBezTo>
                  <a:pt x="1300" y="509"/>
                  <a:pt x="1301" y="508"/>
                  <a:pt x="1302" y="508"/>
                </a:cubicBezTo>
                <a:cubicBezTo>
                  <a:pt x="1304" y="508"/>
                  <a:pt x="1305" y="507"/>
                  <a:pt x="1308" y="505"/>
                </a:cubicBezTo>
                <a:cubicBezTo>
                  <a:pt x="1310" y="504"/>
                  <a:pt x="1312" y="504"/>
                  <a:pt x="1315" y="504"/>
                </a:cubicBezTo>
                <a:cubicBezTo>
                  <a:pt x="1318" y="504"/>
                  <a:pt x="1321" y="504"/>
                  <a:pt x="1325" y="504"/>
                </a:cubicBezTo>
                <a:cubicBezTo>
                  <a:pt x="1329" y="505"/>
                  <a:pt x="1334" y="505"/>
                  <a:pt x="1338" y="505"/>
                </a:cubicBezTo>
                <a:cubicBezTo>
                  <a:pt x="1339" y="505"/>
                  <a:pt x="1341" y="505"/>
                  <a:pt x="1342" y="505"/>
                </a:cubicBezTo>
                <a:cubicBezTo>
                  <a:pt x="1344" y="504"/>
                  <a:pt x="1345" y="503"/>
                  <a:pt x="1346" y="503"/>
                </a:cubicBezTo>
                <a:cubicBezTo>
                  <a:pt x="1349" y="502"/>
                  <a:pt x="1352" y="502"/>
                  <a:pt x="1355" y="501"/>
                </a:cubicBezTo>
                <a:cubicBezTo>
                  <a:pt x="1357" y="501"/>
                  <a:pt x="1359" y="501"/>
                  <a:pt x="1361" y="500"/>
                </a:cubicBezTo>
                <a:cubicBezTo>
                  <a:pt x="1363" y="499"/>
                  <a:pt x="1364" y="498"/>
                  <a:pt x="1366" y="497"/>
                </a:cubicBezTo>
                <a:cubicBezTo>
                  <a:pt x="1367" y="497"/>
                  <a:pt x="1369" y="497"/>
                  <a:pt x="1370" y="496"/>
                </a:cubicBezTo>
                <a:cubicBezTo>
                  <a:pt x="1370" y="496"/>
                  <a:pt x="1371" y="495"/>
                  <a:pt x="1372" y="494"/>
                </a:cubicBezTo>
                <a:cubicBezTo>
                  <a:pt x="1373" y="497"/>
                  <a:pt x="1371" y="498"/>
                  <a:pt x="1369" y="499"/>
                </a:cubicBezTo>
                <a:cubicBezTo>
                  <a:pt x="1368" y="499"/>
                  <a:pt x="1368" y="500"/>
                  <a:pt x="1368" y="500"/>
                </a:cubicBezTo>
                <a:cubicBezTo>
                  <a:pt x="1368" y="501"/>
                  <a:pt x="1369" y="501"/>
                  <a:pt x="1369" y="501"/>
                </a:cubicBezTo>
                <a:cubicBezTo>
                  <a:pt x="1369" y="502"/>
                  <a:pt x="1369" y="502"/>
                  <a:pt x="1369" y="502"/>
                </a:cubicBezTo>
                <a:cubicBezTo>
                  <a:pt x="1370" y="503"/>
                  <a:pt x="1370" y="505"/>
                  <a:pt x="1370" y="505"/>
                </a:cubicBezTo>
                <a:cubicBezTo>
                  <a:pt x="1369" y="506"/>
                  <a:pt x="1369" y="504"/>
                  <a:pt x="1368" y="504"/>
                </a:cubicBezTo>
                <a:cubicBezTo>
                  <a:pt x="1367" y="503"/>
                  <a:pt x="1367" y="503"/>
                  <a:pt x="1366" y="502"/>
                </a:cubicBezTo>
                <a:cubicBezTo>
                  <a:pt x="1365" y="502"/>
                  <a:pt x="1365" y="501"/>
                  <a:pt x="1364" y="501"/>
                </a:cubicBezTo>
                <a:cubicBezTo>
                  <a:pt x="1364" y="502"/>
                  <a:pt x="1365" y="502"/>
                  <a:pt x="1366" y="503"/>
                </a:cubicBezTo>
                <a:cubicBezTo>
                  <a:pt x="1366" y="504"/>
                  <a:pt x="1366" y="505"/>
                  <a:pt x="1367" y="506"/>
                </a:cubicBezTo>
                <a:cubicBezTo>
                  <a:pt x="1367" y="507"/>
                  <a:pt x="1368" y="506"/>
                  <a:pt x="1369" y="507"/>
                </a:cubicBezTo>
                <a:cubicBezTo>
                  <a:pt x="1370" y="508"/>
                  <a:pt x="1370" y="509"/>
                  <a:pt x="1371" y="510"/>
                </a:cubicBezTo>
                <a:cubicBezTo>
                  <a:pt x="1372" y="511"/>
                  <a:pt x="1374" y="511"/>
                  <a:pt x="1376" y="512"/>
                </a:cubicBezTo>
                <a:cubicBezTo>
                  <a:pt x="1378" y="513"/>
                  <a:pt x="1379" y="515"/>
                  <a:pt x="1381" y="515"/>
                </a:cubicBezTo>
                <a:cubicBezTo>
                  <a:pt x="1383" y="516"/>
                  <a:pt x="1385" y="516"/>
                  <a:pt x="1387" y="517"/>
                </a:cubicBezTo>
                <a:cubicBezTo>
                  <a:pt x="1389" y="518"/>
                  <a:pt x="1390" y="519"/>
                  <a:pt x="1393" y="519"/>
                </a:cubicBezTo>
                <a:cubicBezTo>
                  <a:pt x="1395" y="519"/>
                  <a:pt x="1397" y="521"/>
                  <a:pt x="1400" y="522"/>
                </a:cubicBezTo>
                <a:cubicBezTo>
                  <a:pt x="1401" y="522"/>
                  <a:pt x="1402" y="523"/>
                  <a:pt x="1403" y="523"/>
                </a:cubicBezTo>
                <a:cubicBezTo>
                  <a:pt x="1406" y="523"/>
                  <a:pt x="1408" y="524"/>
                  <a:pt x="1410" y="526"/>
                </a:cubicBezTo>
                <a:cubicBezTo>
                  <a:pt x="1411" y="526"/>
                  <a:pt x="1412" y="527"/>
                  <a:pt x="1413" y="527"/>
                </a:cubicBezTo>
                <a:cubicBezTo>
                  <a:pt x="1414" y="528"/>
                  <a:pt x="1414" y="528"/>
                  <a:pt x="1415" y="529"/>
                </a:cubicBezTo>
                <a:cubicBezTo>
                  <a:pt x="1416" y="530"/>
                  <a:pt x="1417" y="533"/>
                  <a:pt x="1414" y="532"/>
                </a:cubicBezTo>
                <a:cubicBezTo>
                  <a:pt x="1413" y="532"/>
                  <a:pt x="1412" y="532"/>
                  <a:pt x="1412" y="531"/>
                </a:cubicBezTo>
                <a:cubicBezTo>
                  <a:pt x="1411" y="531"/>
                  <a:pt x="1410" y="531"/>
                  <a:pt x="1409" y="531"/>
                </a:cubicBezTo>
                <a:cubicBezTo>
                  <a:pt x="1407" y="530"/>
                  <a:pt x="1406" y="529"/>
                  <a:pt x="1404" y="529"/>
                </a:cubicBezTo>
                <a:cubicBezTo>
                  <a:pt x="1403" y="529"/>
                  <a:pt x="1402" y="529"/>
                  <a:pt x="1401" y="529"/>
                </a:cubicBezTo>
                <a:cubicBezTo>
                  <a:pt x="1400" y="529"/>
                  <a:pt x="1400" y="529"/>
                  <a:pt x="1399" y="528"/>
                </a:cubicBezTo>
                <a:cubicBezTo>
                  <a:pt x="1398" y="528"/>
                  <a:pt x="1397" y="528"/>
                  <a:pt x="1396" y="528"/>
                </a:cubicBezTo>
                <a:cubicBezTo>
                  <a:pt x="1395" y="528"/>
                  <a:pt x="1394" y="527"/>
                  <a:pt x="1394" y="527"/>
                </a:cubicBezTo>
                <a:cubicBezTo>
                  <a:pt x="1388" y="525"/>
                  <a:pt x="1382" y="529"/>
                  <a:pt x="1379" y="534"/>
                </a:cubicBezTo>
                <a:cubicBezTo>
                  <a:pt x="1377" y="535"/>
                  <a:pt x="1376" y="536"/>
                  <a:pt x="1374" y="536"/>
                </a:cubicBezTo>
                <a:cubicBezTo>
                  <a:pt x="1372" y="535"/>
                  <a:pt x="1370" y="534"/>
                  <a:pt x="1368" y="534"/>
                </a:cubicBezTo>
                <a:cubicBezTo>
                  <a:pt x="1366" y="533"/>
                  <a:pt x="1365" y="534"/>
                  <a:pt x="1363" y="535"/>
                </a:cubicBezTo>
                <a:cubicBezTo>
                  <a:pt x="1362" y="535"/>
                  <a:pt x="1361" y="536"/>
                  <a:pt x="1359" y="537"/>
                </a:cubicBezTo>
                <a:cubicBezTo>
                  <a:pt x="1358" y="538"/>
                  <a:pt x="1357" y="537"/>
                  <a:pt x="1355" y="536"/>
                </a:cubicBezTo>
                <a:cubicBezTo>
                  <a:pt x="1353" y="536"/>
                  <a:pt x="1353" y="538"/>
                  <a:pt x="1353" y="539"/>
                </a:cubicBezTo>
                <a:cubicBezTo>
                  <a:pt x="1352" y="541"/>
                  <a:pt x="1352" y="543"/>
                  <a:pt x="1352" y="545"/>
                </a:cubicBezTo>
                <a:cubicBezTo>
                  <a:pt x="1352" y="546"/>
                  <a:pt x="1352" y="547"/>
                  <a:pt x="1351" y="548"/>
                </a:cubicBezTo>
                <a:cubicBezTo>
                  <a:pt x="1351" y="548"/>
                  <a:pt x="1352" y="550"/>
                  <a:pt x="1351" y="550"/>
                </a:cubicBezTo>
                <a:cubicBezTo>
                  <a:pt x="1350" y="551"/>
                  <a:pt x="1349" y="551"/>
                  <a:pt x="1348" y="552"/>
                </a:cubicBezTo>
                <a:cubicBezTo>
                  <a:pt x="1347" y="552"/>
                  <a:pt x="1347" y="553"/>
                  <a:pt x="1346" y="553"/>
                </a:cubicBezTo>
                <a:cubicBezTo>
                  <a:pt x="1344" y="553"/>
                  <a:pt x="1341" y="552"/>
                  <a:pt x="1340" y="551"/>
                </a:cubicBezTo>
                <a:cubicBezTo>
                  <a:pt x="1335" y="550"/>
                  <a:pt x="1330" y="552"/>
                  <a:pt x="1325" y="552"/>
                </a:cubicBezTo>
                <a:cubicBezTo>
                  <a:pt x="1323" y="552"/>
                  <a:pt x="1321" y="552"/>
                  <a:pt x="1319" y="551"/>
                </a:cubicBezTo>
                <a:cubicBezTo>
                  <a:pt x="1317" y="550"/>
                  <a:pt x="1315" y="549"/>
                  <a:pt x="1313" y="548"/>
                </a:cubicBezTo>
                <a:cubicBezTo>
                  <a:pt x="1311" y="548"/>
                  <a:pt x="1309" y="548"/>
                  <a:pt x="1307" y="548"/>
                </a:cubicBezTo>
                <a:cubicBezTo>
                  <a:pt x="1305" y="548"/>
                  <a:pt x="1303" y="547"/>
                  <a:pt x="1300" y="547"/>
                </a:cubicBezTo>
                <a:cubicBezTo>
                  <a:pt x="1298" y="546"/>
                  <a:pt x="1296" y="546"/>
                  <a:pt x="1294" y="546"/>
                </a:cubicBezTo>
                <a:cubicBezTo>
                  <a:pt x="1292" y="546"/>
                  <a:pt x="1290" y="546"/>
                  <a:pt x="1287" y="546"/>
                </a:cubicBezTo>
                <a:cubicBezTo>
                  <a:pt x="1285" y="545"/>
                  <a:pt x="1284" y="546"/>
                  <a:pt x="1282" y="545"/>
                </a:cubicBezTo>
                <a:cubicBezTo>
                  <a:pt x="1280" y="545"/>
                  <a:pt x="1279" y="543"/>
                  <a:pt x="1278" y="542"/>
                </a:cubicBezTo>
                <a:cubicBezTo>
                  <a:pt x="1276" y="540"/>
                  <a:pt x="1276" y="541"/>
                  <a:pt x="1276" y="543"/>
                </a:cubicBezTo>
                <a:cubicBezTo>
                  <a:pt x="1277" y="543"/>
                  <a:pt x="1276" y="544"/>
                  <a:pt x="1277" y="544"/>
                </a:cubicBezTo>
                <a:cubicBezTo>
                  <a:pt x="1277" y="545"/>
                  <a:pt x="1278" y="545"/>
                  <a:pt x="1278" y="546"/>
                </a:cubicBezTo>
                <a:cubicBezTo>
                  <a:pt x="1278" y="547"/>
                  <a:pt x="1277" y="547"/>
                  <a:pt x="1276" y="548"/>
                </a:cubicBezTo>
                <a:cubicBezTo>
                  <a:pt x="1274" y="548"/>
                  <a:pt x="1273" y="549"/>
                  <a:pt x="1272" y="549"/>
                </a:cubicBezTo>
                <a:cubicBezTo>
                  <a:pt x="1271" y="550"/>
                  <a:pt x="1269" y="549"/>
                  <a:pt x="1268" y="549"/>
                </a:cubicBezTo>
                <a:cubicBezTo>
                  <a:pt x="1266" y="549"/>
                  <a:pt x="1265" y="549"/>
                  <a:pt x="1263" y="549"/>
                </a:cubicBezTo>
                <a:cubicBezTo>
                  <a:pt x="1261" y="549"/>
                  <a:pt x="1258" y="549"/>
                  <a:pt x="1256" y="549"/>
                </a:cubicBezTo>
                <a:cubicBezTo>
                  <a:pt x="1254" y="550"/>
                  <a:pt x="1252" y="550"/>
                  <a:pt x="1249" y="550"/>
                </a:cubicBezTo>
                <a:cubicBezTo>
                  <a:pt x="1247" y="551"/>
                  <a:pt x="1245" y="552"/>
                  <a:pt x="1243" y="553"/>
                </a:cubicBezTo>
                <a:cubicBezTo>
                  <a:pt x="1241" y="553"/>
                  <a:pt x="1239" y="554"/>
                  <a:pt x="1237" y="556"/>
                </a:cubicBezTo>
                <a:cubicBezTo>
                  <a:pt x="1235" y="557"/>
                  <a:pt x="1233" y="558"/>
                  <a:pt x="1231" y="559"/>
                </a:cubicBezTo>
                <a:cubicBezTo>
                  <a:pt x="1229" y="560"/>
                  <a:pt x="1227" y="560"/>
                  <a:pt x="1225" y="560"/>
                </a:cubicBezTo>
                <a:cubicBezTo>
                  <a:pt x="1223" y="560"/>
                  <a:pt x="1221" y="561"/>
                  <a:pt x="1219" y="562"/>
                </a:cubicBezTo>
                <a:cubicBezTo>
                  <a:pt x="1218" y="563"/>
                  <a:pt x="1217" y="563"/>
                  <a:pt x="1216" y="564"/>
                </a:cubicBezTo>
                <a:cubicBezTo>
                  <a:pt x="1215" y="565"/>
                  <a:pt x="1216" y="566"/>
                  <a:pt x="1216" y="567"/>
                </a:cubicBezTo>
                <a:cubicBezTo>
                  <a:pt x="1215" y="567"/>
                  <a:pt x="1215" y="569"/>
                  <a:pt x="1215" y="570"/>
                </a:cubicBezTo>
                <a:cubicBezTo>
                  <a:pt x="1215" y="570"/>
                  <a:pt x="1217" y="571"/>
                  <a:pt x="1218" y="570"/>
                </a:cubicBezTo>
                <a:cubicBezTo>
                  <a:pt x="1218" y="570"/>
                  <a:pt x="1221" y="570"/>
                  <a:pt x="1221" y="571"/>
                </a:cubicBezTo>
                <a:cubicBezTo>
                  <a:pt x="1221" y="572"/>
                  <a:pt x="1219" y="573"/>
                  <a:pt x="1218" y="574"/>
                </a:cubicBezTo>
                <a:cubicBezTo>
                  <a:pt x="1218" y="575"/>
                  <a:pt x="1218" y="577"/>
                  <a:pt x="1217" y="578"/>
                </a:cubicBezTo>
                <a:cubicBezTo>
                  <a:pt x="1217" y="579"/>
                  <a:pt x="1215" y="579"/>
                  <a:pt x="1216" y="581"/>
                </a:cubicBezTo>
                <a:cubicBezTo>
                  <a:pt x="1217" y="582"/>
                  <a:pt x="1220" y="581"/>
                  <a:pt x="1222" y="581"/>
                </a:cubicBezTo>
                <a:cubicBezTo>
                  <a:pt x="1223" y="581"/>
                  <a:pt x="1225" y="580"/>
                  <a:pt x="1225" y="581"/>
                </a:cubicBezTo>
                <a:cubicBezTo>
                  <a:pt x="1224" y="582"/>
                  <a:pt x="1222" y="582"/>
                  <a:pt x="1222" y="582"/>
                </a:cubicBezTo>
                <a:cubicBezTo>
                  <a:pt x="1221" y="582"/>
                  <a:pt x="1219" y="582"/>
                  <a:pt x="1218" y="582"/>
                </a:cubicBezTo>
                <a:cubicBezTo>
                  <a:pt x="1218" y="583"/>
                  <a:pt x="1219" y="584"/>
                  <a:pt x="1219" y="585"/>
                </a:cubicBezTo>
                <a:cubicBezTo>
                  <a:pt x="1219" y="587"/>
                  <a:pt x="1218" y="586"/>
                  <a:pt x="1217" y="587"/>
                </a:cubicBezTo>
                <a:cubicBezTo>
                  <a:pt x="1217" y="588"/>
                  <a:pt x="1218" y="589"/>
                  <a:pt x="1218" y="590"/>
                </a:cubicBezTo>
                <a:cubicBezTo>
                  <a:pt x="1219" y="591"/>
                  <a:pt x="1220" y="591"/>
                  <a:pt x="1221" y="593"/>
                </a:cubicBezTo>
                <a:cubicBezTo>
                  <a:pt x="1223" y="594"/>
                  <a:pt x="1223" y="595"/>
                  <a:pt x="1225" y="596"/>
                </a:cubicBezTo>
                <a:cubicBezTo>
                  <a:pt x="1226" y="597"/>
                  <a:pt x="1227" y="598"/>
                  <a:pt x="1228" y="599"/>
                </a:cubicBezTo>
                <a:cubicBezTo>
                  <a:pt x="1230" y="600"/>
                  <a:pt x="1232" y="601"/>
                  <a:pt x="1234" y="601"/>
                </a:cubicBezTo>
                <a:cubicBezTo>
                  <a:pt x="1236" y="602"/>
                  <a:pt x="1237" y="603"/>
                  <a:pt x="1240" y="602"/>
                </a:cubicBezTo>
                <a:cubicBezTo>
                  <a:pt x="1242" y="602"/>
                  <a:pt x="1243" y="601"/>
                  <a:pt x="1244" y="599"/>
                </a:cubicBezTo>
                <a:cubicBezTo>
                  <a:pt x="1246" y="598"/>
                  <a:pt x="1249" y="599"/>
                  <a:pt x="1248" y="601"/>
                </a:cubicBezTo>
                <a:cubicBezTo>
                  <a:pt x="1248" y="603"/>
                  <a:pt x="1246" y="605"/>
                  <a:pt x="1246" y="607"/>
                </a:cubicBezTo>
                <a:cubicBezTo>
                  <a:pt x="1245" y="609"/>
                  <a:pt x="1246" y="611"/>
                  <a:pt x="1245" y="613"/>
                </a:cubicBezTo>
                <a:cubicBezTo>
                  <a:pt x="1244" y="615"/>
                  <a:pt x="1243" y="617"/>
                  <a:pt x="1242" y="619"/>
                </a:cubicBezTo>
                <a:cubicBezTo>
                  <a:pt x="1242" y="622"/>
                  <a:pt x="1240" y="628"/>
                  <a:pt x="1242" y="630"/>
                </a:cubicBezTo>
                <a:cubicBezTo>
                  <a:pt x="1243" y="632"/>
                  <a:pt x="1244" y="634"/>
                  <a:pt x="1244" y="637"/>
                </a:cubicBezTo>
                <a:cubicBezTo>
                  <a:pt x="1244" y="639"/>
                  <a:pt x="1245" y="641"/>
                  <a:pt x="1244" y="643"/>
                </a:cubicBezTo>
                <a:cubicBezTo>
                  <a:pt x="1244" y="645"/>
                  <a:pt x="1242" y="647"/>
                  <a:pt x="1241" y="649"/>
                </a:cubicBezTo>
                <a:cubicBezTo>
                  <a:pt x="1239" y="650"/>
                  <a:pt x="1238" y="651"/>
                  <a:pt x="1236" y="652"/>
                </a:cubicBezTo>
                <a:cubicBezTo>
                  <a:pt x="1235" y="653"/>
                  <a:pt x="1235" y="654"/>
                  <a:pt x="1234" y="654"/>
                </a:cubicBezTo>
                <a:cubicBezTo>
                  <a:pt x="1233" y="655"/>
                  <a:pt x="1232" y="656"/>
                  <a:pt x="1231" y="656"/>
                </a:cubicBezTo>
                <a:cubicBezTo>
                  <a:pt x="1228" y="658"/>
                  <a:pt x="1221" y="657"/>
                  <a:pt x="1218" y="656"/>
                </a:cubicBezTo>
                <a:cubicBezTo>
                  <a:pt x="1216" y="655"/>
                  <a:pt x="1215" y="654"/>
                  <a:pt x="1213" y="652"/>
                </a:cubicBezTo>
                <a:cubicBezTo>
                  <a:pt x="1212" y="652"/>
                  <a:pt x="1212" y="651"/>
                  <a:pt x="1211" y="650"/>
                </a:cubicBezTo>
                <a:cubicBezTo>
                  <a:pt x="1211" y="650"/>
                  <a:pt x="1211" y="648"/>
                  <a:pt x="1210" y="647"/>
                </a:cubicBezTo>
                <a:cubicBezTo>
                  <a:pt x="1209" y="643"/>
                  <a:pt x="1205" y="640"/>
                  <a:pt x="1201" y="638"/>
                </a:cubicBezTo>
                <a:cubicBezTo>
                  <a:pt x="1200" y="637"/>
                  <a:pt x="1199" y="636"/>
                  <a:pt x="1197" y="634"/>
                </a:cubicBezTo>
                <a:cubicBezTo>
                  <a:pt x="1196" y="632"/>
                  <a:pt x="1195" y="631"/>
                  <a:pt x="1193" y="630"/>
                </a:cubicBezTo>
                <a:cubicBezTo>
                  <a:pt x="1190" y="627"/>
                  <a:pt x="1185" y="627"/>
                  <a:pt x="1181" y="629"/>
                </a:cubicBezTo>
                <a:cubicBezTo>
                  <a:pt x="1178" y="630"/>
                  <a:pt x="1175" y="630"/>
                  <a:pt x="1171" y="630"/>
                </a:cubicBezTo>
                <a:cubicBezTo>
                  <a:pt x="1169" y="631"/>
                  <a:pt x="1167" y="631"/>
                  <a:pt x="1166" y="632"/>
                </a:cubicBezTo>
                <a:cubicBezTo>
                  <a:pt x="1164" y="633"/>
                  <a:pt x="1163" y="634"/>
                  <a:pt x="1162" y="636"/>
                </a:cubicBezTo>
                <a:cubicBezTo>
                  <a:pt x="1161" y="637"/>
                  <a:pt x="1160" y="638"/>
                  <a:pt x="1159" y="640"/>
                </a:cubicBezTo>
                <a:cubicBezTo>
                  <a:pt x="1158" y="642"/>
                  <a:pt x="1156" y="644"/>
                  <a:pt x="1156" y="646"/>
                </a:cubicBezTo>
                <a:cubicBezTo>
                  <a:pt x="1156" y="648"/>
                  <a:pt x="1156" y="651"/>
                  <a:pt x="1156" y="653"/>
                </a:cubicBezTo>
                <a:cubicBezTo>
                  <a:pt x="1156" y="656"/>
                  <a:pt x="1154" y="657"/>
                  <a:pt x="1152" y="659"/>
                </a:cubicBezTo>
                <a:cubicBezTo>
                  <a:pt x="1149" y="661"/>
                  <a:pt x="1145" y="664"/>
                  <a:pt x="1145" y="668"/>
                </a:cubicBezTo>
                <a:cubicBezTo>
                  <a:pt x="1145" y="670"/>
                  <a:pt x="1145" y="673"/>
                  <a:pt x="1145" y="675"/>
                </a:cubicBezTo>
                <a:cubicBezTo>
                  <a:pt x="1145" y="678"/>
                  <a:pt x="1145" y="679"/>
                  <a:pt x="1144" y="682"/>
                </a:cubicBezTo>
                <a:cubicBezTo>
                  <a:pt x="1144" y="684"/>
                  <a:pt x="1144" y="686"/>
                  <a:pt x="1144" y="688"/>
                </a:cubicBezTo>
                <a:cubicBezTo>
                  <a:pt x="1144" y="690"/>
                  <a:pt x="1145" y="692"/>
                  <a:pt x="1145" y="694"/>
                </a:cubicBezTo>
                <a:cubicBezTo>
                  <a:pt x="1145" y="696"/>
                  <a:pt x="1145" y="699"/>
                  <a:pt x="1145" y="701"/>
                </a:cubicBezTo>
                <a:cubicBezTo>
                  <a:pt x="1145" y="704"/>
                  <a:pt x="1145" y="706"/>
                  <a:pt x="1145" y="708"/>
                </a:cubicBezTo>
                <a:cubicBezTo>
                  <a:pt x="1146" y="713"/>
                  <a:pt x="1149" y="716"/>
                  <a:pt x="1147" y="721"/>
                </a:cubicBezTo>
                <a:cubicBezTo>
                  <a:pt x="1145" y="725"/>
                  <a:pt x="1142" y="727"/>
                  <a:pt x="1139" y="730"/>
                </a:cubicBezTo>
                <a:cubicBezTo>
                  <a:pt x="1136" y="733"/>
                  <a:pt x="1133" y="736"/>
                  <a:pt x="1129" y="738"/>
                </a:cubicBezTo>
                <a:cubicBezTo>
                  <a:pt x="1126" y="741"/>
                  <a:pt x="1122" y="741"/>
                  <a:pt x="1118" y="742"/>
                </a:cubicBezTo>
                <a:cubicBezTo>
                  <a:pt x="1116" y="743"/>
                  <a:pt x="1113" y="744"/>
                  <a:pt x="1112" y="746"/>
                </a:cubicBezTo>
                <a:cubicBezTo>
                  <a:pt x="1111" y="748"/>
                  <a:pt x="1112" y="750"/>
                  <a:pt x="1111" y="752"/>
                </a:cubicBezTo>
                <a:cubicBezTo>
                  <a:pt x="1110" y="754"/>
                  <a:pt x="1108" y="756"/>
                  <a:pt x="1107" y="758"/>
                </a:cubicBezTo>
                <a:cubicBezTo>
                  <a:pt x="1106" y="759"/>
                  <a:pt x="1105" y="761"/>
                  <a:pt x="1103" y="762"/>
                </a:cubicBezTo>
                <a:cubicBezTo>
                  <a:pt x="1102" y="763"/>
                  <a:pt x="1099" y="763"/>
                  <a:pt x="1098" y="764"/>
                </a:cubicBezTo>
                <a:cubicBezTo>
                  <a:pt x="1095" y="764"/>
                  <a:pt x="1093" y="764"/>
                  <a:pt x="1091" y="765"/>
                </a:cubicBezTo>
                <a:cubicBezTo>
                  <a:pt x="1090" y="765"/>
                  <a:pt x="1089" y="765"/>
                  <a:pt x="1088" y="766"/>
                </a:cubicBezTo>
                <a:cubicBezTo>
                  <a:pt x="1087" y="766"/>
                  <a:pt x="1086" y="767"/>
                  <a:pt x="1085" y="767"/>
                </a:cubicBezTo>
                <a:cubicBezTo>
                  <a:pt x="1083" y="768"/>
                  <a:pt x="1081" y="768"/>
                  <a:pt x="1079" y="767"/>
                </a:cubicBezTo>
                <a:cubicBezTo>
                  <a:pt x="1076" y="766"/>
                  <a:pt x="1072" y="764"/>
                  <a:pt x="1071" y="761"/>
                </a:cubicBezTo>
                <a:cubicBezTo>
                  <a:pt x="1070" y="759"/>
                  <a:pt x="1070" y="757"/>
                  <a:pt x="1069" y="755"/>
                </a:cubicBezTo>
                <a:cubicBezTo>
                  <a:pt x="1068" y="754"/>
                  <a:pt x="1066" y="751"/>
                  <a:pt x="1069" y="750"/>
                </a:cubicBezTo>
                <a:cubicBezTo>
                  <a:pt x="1071" y="750"/>
                  <a:pt x="1073" y="753"/>
                  <a:pt x="1075" y="754"/>
                </a:cubicBezTo>
                <a:cubicBezTo>
                  <a:pt x="1076" y="755"/>
                  <a:pt x="1077" y="756"/>
                  <a:pt x="1078" y="756"/>
                </a:cubicBezTo>
                <a:cubicBezTo>
                  <a:pt x="1079" y="757"/>
                  <a:pt x="1078" y="755"/>
                  <a:pt x="1078" y="755"/>
                </a:cubicBezTo>
                <a:cubicBezTo>
                  <a:pt x="1076" y="753"/>
                  <a:pt x="1074" y="751"/>
                  <a:pt x="1072" y="750"/>
                </a:cubicBezTo>
                <a:cubicBezTo>
                  <a:pt x="1070" y="749"/>
                  <a:pt x="1068" y="748"/>
                  <a:pt x="1066" y="748"/>
                </a:cubicBezTo>
                <a:cubicBezTo>
                  <a:pt x="1064" y="747"/>
                  <a:pt x="1062" y="747"/>
                  <a:pt x="1060" y="747"/>
                </a:cubicBezTo>
                <a:cubicBezTo>
                  <a:pt x="1059" y="747"/>
                  <a:pt x="1058" y="747"/>
                  <a:pt x="1056" y="747"/>
                </a:cubicBezTo>
                <a:cubicBezTo>
                  <a:pt x="1054" y="747"/>
                  <a:pt x="1051" y="748"/>
                  <a:pt x="1048" y="748"/>
                </a:cubicBezTo>
                <a:cubicBezTo>
                  <a:pt x="1046" y="749"/>
                  <a:pt x="1044" y="749"/>
                  <a:pt x="1042" y="750"/>
                </a:cubicBezTo>
                <a:cubicBezTo>
                  <a:pt x="1040" y="751"/>
                  <a:pt x="1038" y="752"/>
                  <a:pt x="1036" y="753"/>
                </a:cubicBezTo>
                <a:cubicBezTo>
                  <a:pt x="1034" y="754"/>
                  <a:pt x="1031" y="754"/>
                  <a:pt x="1029" y="755"/>
                </a:cubicBezTo>
                <a:cubicBezTo>
                  <a:pt x="1027" y="755"/>
                  <a:pt x="1025" y="756"/>
                  <a:pt x="1023" y="757"/>
                </a:cubicBezTo>
                <a:cubicBezTo>
                  <a:pt x="1021" y="757"/>
                  <a:pt x="1019" y="758"/>
                  <a:pt x="1017" y="759"/>
                </a:cubicBezTo>
                <a:cubicBezTo>
                  <a:pt x="1014" y="759"/>
                  <a:pt x="1012" y="759"/>
                  <a:pt x="1010" y="760"/>
                </a:cubicBezTo>
                <a:cubicBezTo>
                  <a:pt x="1008" y="761"/>
                  <a:pt x="1007" y="763"/>
                  <a:pt x="1005" y="765"/>
                </a:cubicBezTo>
                <a:cubicBezTo>
                  <a:pt x="1004" y="767"/>
                  <a:pt x="1002" y="770"/>
                  <a:pt x="1000" y="771"/>
                </a:cubicBezTo>
                <a:cubicBezTo>
                  <a:pt x="999" y="772"/>
                  <a:pt x="997" y="773"/>
                  <a:pt x="995" y="773"/>
                </a:cubicBezTo>
                <a:cubicBezTo>
                  <a:pt x="990" y="774"/>
                  <a:pt x="986" y="774"/>
                  <a:pt x="981" y="775"/>
                </a:cubicBezTo>
                <a:cubicBezTo>
                  <a:pt x="972" y="776"/>
                  <a:pt x="964" y="779"/>
                  <a:pt x="955" y="781"/>
                </a:cubicBezTo>
                <a:cubicBezTo>
                  <a:pt x="951" y="782"/>
                  <a:pt x="947" y="784"/>
                  <a:pt x="942" y="784"/>
                </a:cubicBezTo>
                <a:cubicBezTo>
                  <a:pt x="940" y="784"/>
                  <a:pt x="939" y="784"/>
                  <a:pt x="938" y="782"/>
                </a:cubicBezTo>
                <a:cubicBezTo>
                  <a:pt x="937" y="781"/>
                  <a:pt x="936" y="780"/>
                  <a:pt x="935" y="781"/>
                </a:cubicBezTo>
                <a:cubicBezTo>
                  <a:pt x="935" y="782"/>
                  <a:pt x="935" y="782"/>
                  <a:pt x="935" y="783"/>
                </a:cubicBezTo>
                <a:cubicBezTo>
                  <a:pt x="935" y="783"/>
                  <a:pt x="934" y="784"/>
                  <a:pt x="934" y="784"/>
                </a:cubicBezTo>
                <a:cubicBezTo>
                  <a:pt x="933" y="784"/>
                  <a:pt x="932" y="786"/>
                  <a:pt x="931" y="786"/>
                </a:cubicBezTo>
                <a:cubicBezTo>
                  <a:pt x="930" y="786"/>
                  <a:pt x="930" y="785"/>
                  <a:pt x="930" y="784"/>
                </a:cubicBezTo>
                <a:cubicBezTo>
                  <a:pt x="930" y="782"/>
                  <a:pt x="931" y="782"/>
                  <a:pt x="930" y="781"/>
                </a:cubicBezTo>
                <a:cubicBezTo>
                  <a:pt x="929" y="778"/>
                  <a:pt x="930" y="776"/>
                  <a:pt x="927" y="776"/>
                </a:cubicBezTo>
                <a:cubicBezTo>
                  <a:pt x="925" y="776"/>
                  <a:pt x="924" y="776"/>
                  <a:pt x="922" y="776"/>
                </a:cubicBezTo>
                <a:cubicBezTo>
                  <a:pt x="921" y="775"/>
                  <a:pt x="920" y="776"/>
                  <a:pt x="919" y="775"/>
                </a:cubicBezTo>
                <a:cubicBezTo>
                  <a:pt x="918" y="775"/>
                  <a:pt x="918" y="774"/>
                  <a:pt x="917" y="774"/>
                </a:cubicBezTo>
                <a:cubicBezTo>
                  <a:pt x="915" y="774"/>
                  <a:pt x="915" y="774"/>
                  <a:pt x="915" y="773"/>
                </a:cubicBezTo>
                <a:cubicBezTo>
                  <a:pt x="915" y="772"/>
                  <a:pt x="914" y="772"/>
                  <a:pt x="914" y="771"/>
                </a:cubicBezTo>
                <a:cubicBezTo>
                  <a:pt x="915" y="770"/>
                  <a:pt x="916" y="774"/>
                  <a:pt x="919" y="773"/>
                </a:cubicBezTo>
                <a:cubicBezTo>
                  <a:pt x="920" y="772"/>
                  <a:pt x="919" y="771"/>
                  <a:pt x="919" y="770"/>
                </a:cubicBezTo>
                <a:cubicBezTo>
                  <a:pt x="920" y="769"/>
                  <a:pt x="921" y="770"/>
                  <a:pt x="922" y="770"/>
                </a:cubicBezTo>
                <a:cubicBezTo>
                  <a:pt x="923" y="769"/>
                  <a:pt x="924" y="768"/>
                  <a:pt x="925" y="768"/>
                </a:cubicBezTo>
                <a:cubicBezTo>
                  <a:pt x="926" y="768"/>
                  <a:pt x="926" y="768"/>
                  <a:pt x="927" y="769"/>
                </a:cubicBezTo>
                <a:cubicBezTo>
                  <a:pt x="927" y="770"/>
                  <a:pt x="928" y="772"/>
                  <a:pt x="929" y="770"/>
                </a:cubicBezTo>
                <a:cubicBezTo>
                  <a:pt x="929" y="769"/>
                  <a:pt x="928" y="769"/>
                  <a:pt x="928" y="768"/>
                </a:cubicBezTo>
                <a:cubicBezTo>
                  <a:pt x="927" y="767"/>
                  <a:pt x="927" y="767"/>
                  <a:pt x="926" y="766"/>
                </a:cubicBezTo>
                <a:cubicBezTo>
                  <a:pt x="926" y="765"/>
                  <a:pt x="924" y="765"/>
                  <a:pt x="924" y="764"/>
                </a:cubicBezTo>
                <a:cubicBezTo>
                  <a:pt x="923" y="763"/>
                  <a:pt x="924" y="762"/>
                  <a:pt x="925" y="761"/>
                </a:cubicBezTo>
                <a:cubicBezTo>
                  <a:pt x="926" y="761"/>
                  <a:pt x="927" y="761"/>
                  <a:pt x="927" y="760"/>
                </a:cubicBezTo>
                <a:cubicBezTo>
                  <a:pt x="926" y="758"/>
                  <a:pt x="923" y="759"/>
                  <a:pt x="921" y="759"/>
                </a:cubicBezTo>
                <a:cubicBezTo>
                  <a:pt x="921" y="759"/>
                  <a:pt x="920" y="759"/>
                  <a:pt x="920" y="759"/>
                </a:cubicBezTo>
                <a:cubicBezTo>
                  <a:pt x="919" y="759"/>
                  <a:pt x="919" y="759"/>
                  <a:pt x="918" y="759"/>
                </a:cubicBezTo>
                <a:cubicBezTo>
                  <a:pt x="917" y="760"/>
                  <a:pt x="917" y="759"/>
                  <a:pt x="917" y="757"/>
                </a:cubicBezTo>
                <a:cubicBezTo>
                  <a:pt x="917" y="756"/>
                  <a:pt x="918" y="755"/>
                  <a:pt x="919" y="755"/>
                </a:cubicBezTo>
                <a:cubicBezTo>
                  <a:pt x="919" y="755"/>
                  <a:pt x="920" y="755"/>
                  <a:pt x="920" y="755"/>
                </a:cubicBezTo>
                <a:cubicBezTo>
                  <a:pt x="921" y="754"/>
                  <a:pt x="920" y="754"/>
                  <a:pt x="919" y="754"/>
                </a:cubicBezTo>
                <a:cubicBezTo>
                  <a:pt x="918" y="754"/>
                  <a:pt x="918" y="754"/>
                  <a:pt x="917" y="754"/>
                </a:cubicBezTo>
                <a:cubicBezTo>
                  <a:pt x="916" y="754"/>
                  <a:pt x="916" y="754"/>
                  <a:pt x="915" y="754"/>
                </a:cubicBezTo>
                <a:cubicBezTo>
                  <a:pt x="914" y="755"/>
                  <a:pt x="913" y="755"/>
                  <a:pt x="913" y="756"/>
                </a:cubicBezTo>
                <a:cubicBezTo>
                  <a:pt x="913" y="756"/>
                  <a:pt x="915" y="757"/>
                  <a:pt x="915" y="757"/>
                </a:cubicBezTo>
                <a:cubicBezTo>
                  <a:pt x="916" y="758"/>
                  <a:pt x="916" y="759"/>
                  <a:pt x="915" y="760"/>
                </a:cubicBezTo>
                <a:cubicBezTo>
                  <a:pt x="913" y="760"/>
                  <a:pt x="913" y="758"/>
                  <a:pt x="912" y="759"/>
                </a:cubicBezTo>
                <a:cubicBezTo>
                  <a:pt x="910" y="759"/>
                  <a:pt x="910" y="760"/>
                  <a:pt x="911" y="761"/>
                </a:cubicBezTo>
                <a:cubicBezTo>
                  <a:pt x="911" y="762"/>
                  <a:pt x="911" y="763"/>
                  <a:pt x="910" y="764"/>
                </a:cubicBezTo>
                <a:cubicBezTo>
                  <a:pt x="910" y="765"/>
                  <a:pt x="910" y="764"/>
                  <a:pt x="910" y="765"/>
                </a:cubicBezTo>
                <a:cubicBezTo>
                  <a:pt x="910" y="766"/>
                  <a:pt x="910" y="766"/>
                  <a:pt x="910" y="766"/>
                </a:cubicBezTo>
                <a:cubicBezTo>
                  <a:pt x="911" y="768"/>
                  <a:pt x="909" y="767"/>
                  <a:pt x="909" y="766"/>
                </a:cubicBezTo>
                <a:cubicBezTo>
                  <a:pt x="908" y="765"/>
                  <a:pt x="908" y="763"/>
                  <a:pt x="907" y="764"/>
                </a:cubicBezTo>
                <a:cubicBezTo>
                  <a:pt x="906" y="764"/>
                  <a:pt x="905" y="765"/>
                  <a:pt x="905" y="765"/>
                </a:cubicBezTo>
                <a:cubicBezTo>
                  <a:pt x="904" y="766"/>
                  <a:pt x="903" y="766"/>
                  <a:pt x="902" y="766"/>
                </a:cubicBezTo>
                <a:cubicBezTo>
                  <a:pt x="900" y="766"/>
                  <a:pt x="900" y="767"/>
                  <a:pt x="899" y="767"/>
                </a:cubicBezTo>
                <a:cubicBezTo>
                  <a:pt x="898" y="768"/>
                  <a:pt x="896" y="768"/>
                  <a:pt x="895" y="767"/>
                </a:cubicBezTo>
                <a:cubicBezTo>
                  <a:pt x="893" y="767"/>
                  <a:pt x="892" y="768"/>
                  <a:pt x="891" y="768"/>
                </a:cubicBezTo>
                <a:cubicBezTo>
                  <a:pt x="890" y="766"/>
                  <a:pt x="892" y="766"/>
                  <a:pt x="893" y="766"/>
                </a:cubicBezTo>
                <a:cubicBezTo>
                  <a:pt x="894" y="766"/>
                  <a:pt x="894" y="766"/>
                  <a:pt x="895" y="766"/>
                </a:cubicBezTo>
                <a:cubicBezTo>
                  <a:pt x="896" y="765"/>
                  <a:pt x="897" y="765"/>
                  <a:pt x="898" y="765"/>
                </a:cubicBezTo>
                <a:cubicBezTo>
                  <a:pt x="899" y="765"/>
                  <a:pt x="900" y="765"/>
                  <a:pt x="901" y="764"/>
                </a:cubicBezTo>
                <a:cubicBezTo>
                  <a:pt x="902" y="764"/>
                  <a:pt x="902" y="763"/>
                  <a:pt x="901" y="763"/>
                </a:cubicBezTo>
                <a:cubicBezTo>
                  <a:pt x="900" y="763"/>
                  <a:pt x="899" y="764"/>
                  <a:pt x="898" y="764"/>
                </a:cubicBezTo>
                <a:cubicBezTo>
                  <a:pt x="896" y="763"/>
                  <a:pt x="894" y="761"/>
                  <a:pt x="892" y="763"/>
                </a:cubicBezTo>
                <a:cubicBezTo>
                  <a:pt x="891" y="763"/>
                  <a:pt x="891" y="764"/>
                  <a:pt x="891" y="765"/>
                </a:cubicBezTo>
                <a:cubicBezTo>
                  <a:pt x="890" y="765"/>
                  <a:pt x="889" y="766"/>
                  <a:pt x="888" y="766"/>
                </a:cubicBezTo>
                <a:cubicBezTo>
                  <a:pt x="887" y="767"/>
                  <a:pt x="887" y="769"/>
                  <a:pt x="885" y="771"/>
                </a:cubicBezTo>
                <a:cubicBezTo>
                  <a:pt x="884" y="772"/>
                  <a:pt x="883" y="774"/>
                  <a:pt x="882" y="775"/>
                </a:cubicBezTo>
                <a:cubicBezTo>
                  <a:pt x="882" y="776"/>
                  <a:pt x="881" y="777"/>
                  <a:pt x="880" y="777"/>
                </a:cubicBezTo>
                <a:cubicBezTo>
                  <a:pt x="880" y="777"/>
                  <a:pt x="878" y="778"/>
                  <a:pt x="878" y="777"/>
                </a:cubicBezTo>
                <a:cubicBezTo>
                  <a:pt x="877" y="777"/>
                  <a:pt x="877" y="777"/>
                  <a:pt x="876" y="776"/>
                </a:cubicBezTo>
                <a:cubicBezTo>
                  <a:pt x="875" y="775"/>
                  <a:pt x="873" y="776"/>
                  <a:pt x="871" y="776"/>
                </a:cubicBezTo>
                <a:cubicBezTo>
                  <a:pt x="870" y="777"/>
                  <a:pt x="870" y="778"/>
                  <a:pt x="869" y="778"/>
                </a:cubicBezTo>
                <a:cubicBezTo>
                  <a:pt x="867" y="779"/>
                  <a:pt x="865" y="780"/>
                  <a:pt x="863" y="781"/>
                </a:cubicBezTo>
                <a:cubicBezTo>
                  <a:pt x="861" y="782"/>
                  <a:pt x="860" y="783"/>
                  <a:pt x="857" y="784"/>
                </a:cubicBezTo>
                <a:cubicBezTo>
                  <a:pt x="856" y="785"/>
                  <a:pt x="853" y="785"/>
                  <a:pt x="851" y="784"/>
                </a:cubicBezTo>
                <a:cubicBezTo>
                  <a:pt x="850" y="784"/>
                  <a:pt x="844" y="785"/>
                  <a:pt x="845" y="783"/>
                </a:cubicBezTo>
                <a:cubicBezTo>
                  <a:pt x="842" y="782"/>
                  <a:pt x="844" y="779"/>
                  <a:pt x="845" y="778"/>
                </a:cubicBezTo>
                <a:cubicBezTo>
                  <a:pt x="847" y="776"/>
                  <a:pt x="847" y="775"/>
                  <a:pt x="847" y="773"/>
                </a:cubicBezTo>
                <a:cubicBezTo>
                  <a:pt x="848" y="772"/>
                  <a:pt x="848" y="771"/>
                  <a:pt x="849" y="771"/>
                </a:cubicBezTo>
                <a:cubicBezTo>
                  <a:pt x="849" y="770"/>
                  <a:pt x="850" y="769"/>
                  <a:pt x="851" y="769"/>
                </a:cubicBezTo>
                <a:cubicBezTo>
                  <a:pt x="853" y="766"/>
                  <a:pt x="847" y="767"/>
                  <a:pt x="845" y="766"/>
                </a:cubicBezTo>
                <a:cubicBezTo>
                  <a:pt x="844" y="766"/>
                  <a:pt x="843" y="767"/>
                  <a:pt x="843" y="767"/>
                </a:cubicBezTo>
                <a:cubicBezTo>
                  <a:pt x="841" y="769"/>
                  <a:pt x="839" y="770"/>
                  <a:pt x="837" y="769"/>
                </a:cubicBezTo>
                <a:cubicBezTo>
                  <a:pt x="836" y="769"/>
                  <a:pt x="835" y="768"/>
                  <a:pt x="834" y="768"/>
                </a:cubicBezTo>
                <a:cubicBezTo>
                  <a:pt x="833" y="768"/>
                  <a:pt x="833" y="767"/>
                  <a:pt x="832" y="767"/>
                </a:cubicBezTo>
                <a:cubicBezTo>
                  <a:pt x="831" y="766"/>
                  <a:pt x="828" y="763"/>
                  <a:pt x="827" y="763"/>
                </a:cubicBezTo>
                <a:cubicBezTo>
                  <a:pt x="826" y="764"/>
                  <a:pt x="825" y="766"/>
                  <a:pt x="824" y="766"/>
                </a:cubicBezTo>
                <a:cubicBezTo>
                  <a:pt x="822" y="766"/>
                  <a:pt x="823" y="765"/>
                  <a:pt x="822" y="764"/>
                </a:cubicBezTo>
                <a:cubicBezTo>
                  <a:pt x="821" y="763"/>
                  <a:pt x="818" y="764"/>
                  <a:pt x="817" y="763"/>
                </a:cubicBezTo>
                <a:cubicBezTo>
                  <a:pt x="815" y="761"/>
                  <a:pt x="818" y="759"/>
                  <a:pt x="818" y="758"/>
                </a:cubicBezTo>
                <a:cubicBezTo>
                  <a:pt x="818" y="756"/>
                  <a:pt x="816" y="755"/>
                  <a:pt x="817" y="753"/>
                </a:cubicBezTo>
                <a:cubicBezTo>
                  <a:pt x="817" y="752"/>
                  <a:pt x="818" y="751"/>
                  <a:pt x="817" y="750"/>
                </a:cubicBezTo>
                <a:cubicBezTo>
                  <a:pt x="816" y="748"/>
                  <a:pt x="816" y="750"/>
                  <a:pt x="815" y="751"/>
                </a:cubicBezTo>
                <a:cubicBezTo>
                  <a:pt x="813" y="752"/>
                  <a:pt x="813" y="750"/>
                  <a:pt x="812" y="749"/>
                </a:cubicBezTo>
                <a:cubicBezTo>
                  <a:pt x="810" y="748"/>
                  <a:pt x="806" y="750"/>
                  <a:pt x="804" y="749"/>
                </a:cubicBezTo>
                <a:cubicBezTo>
                  <a:pt x="803" y="749"/>
                  <a:pt x="804" y="748"/>
                  <a:pt x="804" y="748"/>
                </a:cubicBezTo>
                <a:cubicBezTo>
                  <a:pt x="805" y="747"/>
                  <a:pt x="804" y="747"/>
                  <a:pt x="805" y="746"/>
                </a:cubicBezTo>
                <a:cubicBezTo>
                  <a:pt x="805" y="745"/>
                  <a:pt x="807" y="744"/>
                  <a:pt x="808" y="744"/>
                </a:cubicBezTo>
                <a:cubicBezTo>
                  <a:pt x="809" y="747"/>
                  <a:pt x="811" y="744"/>
                  <a:pt x="809" y="742"/>
                </a:cubicBezTo>
                <a:cubicBezTo>
                  <a:pt x="809" y="742"/>
                  <a:pt x="807" y="742"/>
                  <a:pt x="807" y="741"/>
                </a:cubicBezTo>
                <a:cubicBezTo>
                  <a:pt x="807" y="740"/>
                  <a:pt x="809" y="739"/>
                  <a:pt x="809" y="739"/>
                </a:cubicBezTo>
                <a:cubicBezTo>
                  <a:pt x="810" y="740"/>
                  <a:pt x="810" y="741"/>
                  <a:pt x="811" y="742"/>
                </a:cubicBezTo>
                <a:cubicBezTo>
                  <a:pt x="812" y="742"/>
                  <a:pt x="813" y="743"/>
                  <a:pt x="813" y="744"/>
                </a:cubicBezTo>
                <a:cubicBezTo>
                  <a:pt x="814" y="745"/>
                  <a:pt x="815" y="748"/>
                  <a:pt x="817" y="747"/>
                </a:cubicBezTo>
                <a:cubicBezTo>
                  <a:pt x="817" y="746"/>
                  <a:pt x="817" y="746"/>
                  <a:pt x="817" y="746"/>
                </a:cubicBezTo>
                <a:cubicBezTo>
                  <a:pt x="817" y="745"/>
                  <a:pt x="817" y="744"/>
                  <a:pt x="818" y="744"/>
                </a:cubicBezTo>
                <a:cubicBezTo>
                  <a:pt x="818" y="743"/>
                  <a:pt x="819" y="743"/>
                  <a:pt x="818" y="742"/>
                </a:cubicBezTo>
                <a:cubicBezTo>
                  <a:pt x="818" y="741"/>
                  <a:pt x="816" y="741"/>
                  <a:pt x="815" y="741"/>
                </a:cubicBezTo>
                <a:cubicBezTo>
                  <a:pt x="815" y="740"/>
                  <a:pt x="815" y="739"/>
                  <a:pt x="814" y="739"/>
                </a:cubicBezTo>
                <a:cubicBezTo>
                  <a:pt x="813" y="738"/>
                  <a:pt x="812" y="738"/>
                  <a:pt x="811" y="738"/>
                </a:cubicBezTo>
                <a:cubicBezTo>
                  <a:pt x="810" y="738"/>
                  <a:pt x="809" y="737"/>
                  <a:pt x="808" y="738"/>
                </a:cubicBezTo>
                <a:cubicBezTo>
                  <a:pt x="807" y="738"/>
                  <a:pt x="807" y="739"/>
                  <a:pt x="806" y="739"/>
                </a:cubicBezTo>
                <a:cubicBezTo>
                  <a:pt x="805" y="741"/>
                  <a:pt x="805" y="740"/>
                  <a:pt x="804" y="739"/>
                </a:cubicBezTo>
                <a:cubicBezTo>
                  <a:pt x="803" y="739"/>
                  <a:pt x="802" y="739"/>
                  <a:pt x="802" y="738"/>
                </a:cubicBezTo>
                <a:cubicBezTo>
                  <a:pt x="801" y="737"/>
                  <a:pt x="802" y="736"/>
                  <a:pt x="803" y="735"/>
                </a:cubicBezTo>
                <a:cubicBezTo>
                  <a:pt x="804" y="735"/>
                  <a:pt x="804" y="734"/>
                  <a:pt x="805" y="734"/>
                </a:cubicBezTo>
                <a:cubicBezTo>
                  <a:pt x="806" y="734"/>
                  <a:pt x="807" y="735"/>
                  <a:pt x="808" y="734"/>
                </a:cubicBezTo>
                <a:cubicBezTo>
                  <a:pt x="810" y="733"/>
                  <a:pt x="809" y="731"/>
                  <a:pt x="808" y="729"/>
                </a:cubicBezTo>
                <a:cubicBezTo>
                  <a:pt x="807" y="729"/>
                  <a:pt x="807" y="728"/>
                  <a:pt x="806" y="727"/>
                </a:cubicBezTo>
                <a:cubicBezTo>
                  <a:pt x="805" y="726"/>
                  <a:pt x="806" y="724"/>
                  <a:pt x="805" y="722"/>
                </a:cubicBezTo>
                <a:cubicBezTo>
                  <a:pt x="805" y="721"/>
                  <a:pt x="804" y="720"/>
                  <a:pt x="805" y="719"/>
                </a:cubicBezTo>
                <a:cubicBezTo>
                  <a:pt x="806" y="718"/>
                  <a:pt x="807" y="718"/>
                  <a:pt x="807" y="718"/>
                </a:cubicBezTo>
                <a:cubicBezTo>
                  <a:pt x="808" y="717"/>
                  <a:pt x="809" y="716"/>
                  <a:pt x="809" y="715"/>
                </a:cubicBezTo>
                <a:cubicBezTo>
                  <a:pt x="810" y="714"/>
                  <a:pt x="809" y="714"/>
                  <a:pt x="808" y="713"/>
                </a:cubicBezTo>
                <a:cubicBezTo>
                  <a:pt x="807" y="713"/>
                  <a:pt x="806" y="712"/>
                  <a:pt x="808" y="712"/>
                </a:cubicBezTo>
                <a:cubicBezTo>
                  <a:pt x="809" y="711"/>
                  <a:pt x="810" y="712"/>
                  <a:pt x="811" y="712"/>
                </a:cubicBezTo>
                <a:cubicBezTo>
                  <a:pt x="812" y="712"/>
                  <a:pt x="813" y="712"/>
                  <a:pt x="814" y="712"/>
                </a:cubicBezTo>
                <a:cubicBezTo>
                  <a:pt x="817" y="712"/>
                  <a:pt x="819" y="712"/>
                  <a:pt x="818" y="709"/>
                </a:cubicBezTo>
                <a:cubicBezTo>
                  <a:pt x="818" y="707"/>
                  <a:pt x="816" y="703"/>
                  <a:pt x="819" y="705"/>
                </a:cubicBezTo>
                <a:cubicBezTo>
                  <a:pt x="821" y="706"/>
                  <a:pt x="822" y="708"/>
                  <a:pt x="824" y="705"/>
                </a:cubicBezTo>
                <a:cubicBezTo>
                  <a:pt x="825" y="704"/>
                  <a:pt x="824" y="703"/>
                  <a:pt x="824" y="702"/>
                </a:cubicBezTo>
                <a:cubicBezTo>
                  <a:pt x="824" y="701"/>
                  <a:pt x="825" y="700"/>
                  <a:pt x="825" y="699"/>
                </a:cubicBezTo>
                <a:cubicBezTo>
                  <a:pt x="827" y="697"/>
                  <a:pt x="826" y="695"/>
                  <a:pt x="826" y="693"/>
                </a:cubicBezTo>
                <a:cubicBezTo>
                  <a:pt x="827" y="692"/>
                  <a:pt x="827" y="691"/>
                  <a:pt x="828" y="691"/>
                </a:cubicBezTo>
                <a:cubicBezTo>
                  <a:pt x="828" y="690"/>
                  <a:pt x="828" y="688"/>
                  <a:pt x="829" y="688"/>
                </a:cubicBezTo>
                <a:cubicBezTo>
                  <a:pt x="830" y="688"/>
                  <a:pt x="832" y="688"/>
                  <a:pt x="831" y="689"/>
                </a:cubicBezTo>
                <a:cubicBezTo>
                  <a:pt x="830" y="690"/>
                  <a:pt x="829" y="690"/>
                  <a:pt x="829" y="691"/>
                </a:cubicBezTo>
                <a:cubicBezTo>
                  <a:pt x="829" y="692"/>
                  <a:pt x="830" y="693"/>
                  <a:pt x="831" y="693"/>
                </a:cubicBezTo>
                <a:cubicBezTo>
                  <a:pt x="832" y="694"/>
                  <a:pt x="832" y="695"/>
                  <a:pt x="832" y="695"/>
                </a:cubicBezTo>
                <a:cubicBezTo>
                  <a:pt x="834" y="697"/>
                  <a:pt x="836" y="694"/>
                  <a:pt x="836" y="692"/>
                </a:cubicBezTo>
                <a:cubicBezTo>
                  <a:pt x="838" y="691"/>
                  <a:pt x="840" y="690"/>
                  <a:pt x="842" y="688"/>
                </a:cubicBezTo>
                <a:cubicBezTo>
                  <a:pt x="842" y="687"/>
                  <a:pt x="842" y="686"/>
                  <a:pt x="843" y="685"/>
                </a:cubicBezTo>
                <a:cubicBezTo>
                  <a:pt x="843" y="684"/>
                  <a:pt x="844" y="684"/>
                  <a:pt x="844" y="683"/>
                </a:cubicBezTo>
                <a:cubicBezTo>
                  <a:pt x="846" y="680"/>
                  <a:pt x="843" y="680"/>
                  <a:pt x="841" y="679"/>
                </a:cubicBezTo>
                <a:cubicBezTo>
                  <a:pt x="840" y="678"/>
                  <a:pt x="839" y="678"/>
                  <a:pt x="838" y="677"/>
                </a:cubicBezTo>
                <a:cubicBezTo>
                  <a:pt x="836" y="677"/>
                  <a:pt x="833" y="679"/>
                  <a:pt x="832" y="677"/>
                </a:cubicBezTo>
                <a:cubicBezTo>
                  <a:pt x="831" y="675"/>
                  <a:pt x="831" y="675"/>
                  <a:pt x="829" y="675"/>
                </a:cubicBezTo>
                <a:cubicBezTo>
                  <a:pt x="828" y="675"/>
                  <a:pt x="827" y="676"/>
                  <a:pt x="827" y="675"/>
                </a:cubicBezTo>
                <a:cubicBezTo>
                  <a:pt x="826" y="673"/>
                  <a:pt x="827" y="672"/>
                  <a:pt x="827" y="671"/>
                </a:cubicBezTo>
                <a:cubicBezTo>
                  <a:pt x="826" y="670"/>
                  <a:pt x="825" y="671"/>
                  <a:pt x="824" y="670"/>
                </a:cubicBezTo>
                <a:cubicBezTo>
                  <a:pt x="823" y="669"/>
                  <a:pt x="825" y="669"/>
                  <a:pt x="826" y="668"/>
                </a:cubicBezTo>
                <a:cubicBezTo>
                  <a:pt x="827" y="667"/>
                  <a:pt x="827" y="664"/>
                  <a:pt x="827" y="663"/>
                </a:cubicBezTo>
                <a:cubicBezTo>
                  <a:pt x="827" y="661"/>
                  <a:pt x="827" y="659"/>
                  <a:pt x="826" y="657"/>
                </a:cubicBezTo>
                <a:cubicBezTo>
                  <a:pt x="825" y="657"/>
                  <a:pt x="824" y="657"/>
                  <a:pt x="823" y="657"/>
                </a:cubicBezTo>
                <a:cubicBezTo>
                  <a:pt x="820" y="656"/>
                  <a:pt x="817" y="656"/>
                  <a:pt x="815" y="656"/>
                </a:cubicBezTo>
                <a:cubicBezTo>
                  <a:pt x="813" y="656"/>
                  <a:pt x="812" y="656"/>
                  <a:pt x="811" y="656"/>
                </a:cubicBezTo>
                <a:cubicBezTo>
                  <a:pt x="810" y="657"/>
                  <a:pt x="810" y="657"/>
                  <a:pt x="808" y="657"/>
                </a:cubicBezTo>
                <a:cubicBezTo>
                  <a:pt x="807" y="657"/>
                  <a:pt x="805" y="657"/>
                  <a:pt x="804" y="655"/>
                </a:cubicBezTo>
                <a:cubicBezTo>
                  <a:pt x="802" y="653"/>
                  <a:pt x="807" y="655"/>
                  <a:pt x="808" y="655"/>
                </a:cubicBezTo>
                <a:cubicBezTo>
                  <a:pt x="810" y="655"/>
                  <a:pt x="812" y="655"/>
                  <a:pt x="814" y="655"/>
                </a:cubicBezTo>
                <a:cubicBezTo>
                  <a:pt x="816" y="654"/>
                  <a:pt x="818" y="654"/>
                  <a:pt x="821" y="654"/>
                </a:cubicBezTo>
                <a:cubicBezTo>
                  <a:pt x="823" y="654"/>
                  <a:pt x="825" y="655"/>
                  <a:pt x="827" y="654"/>
                </a:cubicBezTo>
                <a:cubicBezTo>
                  <a:pt x="829" y="654"/>
                  <a:pt x="830" y="651"/>
                  <a:pt x="831" y="649"/>
                </a:cubicBezTo>
                <a:cubicBezTo>
                  <a:pt x="831" y="648"/>
                  <a:pt x="833" y="646"/>
                  <a:pt x="833" y="644"/>
                </a:cubicBezTo>
                <a:cubicBezTo>
                  <a:pt x="833" y="641"/>
                  <a:pt x="833" y="639"/>
                  <a:pt x="832" y="637"/>
                </a:cubicBezTo>
                <a:cubicBezTo>
                  <a:pt x="831" y="635"/>
                  <a:pt x="829" y="633"/>
                  <a:pt x="831" y="631"/>
                </a:cubicBezTo>
                <a:cubicBezTo>
                  <a:pt x="832" y="631"/>
                  <a:pt x="833" y="631"/>
                  <a:pt x="834" y="630"/>
                </a:cubicBezTo>
                <a:cubicBezTo>
                  <a:pt x="834" y="629"/>
                  <a:pt x="834" y="628"/>
                  <a:pt x="835" y="628"/>
                </a:cubicBezTo>
                <a:cubicBezTo>
                  <a:pt x="836" y="627"/>
                  <a:pt x="837" y="627"/>
                  <a:pt x="837" y="626"/>
                </a:cubicBezTo>
                <a:cubicBezTo>
                  <a:pt x="836" y="624"/>
                  <a:pt x="835" y="626"/>
                  <a:pt x="834" y="626"/>
                </a:cubicBezTo>
                <a:cubicBezTo>
                  <a:pt x="832" y="627"/>
                  <a:pt x="831" y="629"/>
                  <a:pt x="829" y="630"/>
                </a:cubicBezTo>
                <a:cubicBezTo>
                  <a:pt x="827" y="631"/>
                  <a:pt x="825" y="631"/>
                  <a:pt x="823" y="632"/>
                </a:cubicBezTo>
                <a:cubicBezTo>
                  <a:pt x="821" y="633"/>
                  <a:pt x="819" y="634"/>
                  <a:pt x="817" y="634"/>
                </a:cubicBezTo>
                <a:cubicBezTo>
                  <a:pt x="816" y="635"/>
                  <a:pt x="814" y="635"/>
                  <a:pt x="813" y="635"/>
                </a:cubicBezTo>
                <a:cubicBezTo>
                  <a:pt x="811" y="636"/>
                  <a:pt x="810" y="638"/>
                  <a:pt x="808" y="640"/>
                </a:cubicBezTo>
                <a:cubicBezTo>
                  <a:pt x="807" y="642"/>
                  <a:pt x="807" y="644"/>
                  <a:pt x="805" y="646"/>
                </a:cubicBezTo>
                <a:cubicBezTo>
                  <a:pt x="804" y="647"/>
                  <a:pt x="803" y="649"/>
                  <a:pt x="801" y="650"/>
                </a:cubicBezTo>
                <a:cubicBezTo>
                  <a:pt x="800" y="651"/>
                  <a:pt x="798" y="651"/>
                  <a:pt x="797" y="651"/>
                </a:cubicBezTo>
                <a:cubicBezTo>
                  <a:pt x="796" y="651"/>
                  <a:pt x="795" y="651"/>
                  <a:pt x="794" y="651"/>
                </a:cubicBezTo>
                <a:cubicBezTo>
                  <a:pt x="791" y="651"/>
                  <a:pt x="788" y="652"/>
                  <a:pt x="786" y="651"/>
                </a:cubicBezTo>
                <a:cubicBezTo>
                  <a:pt x="783" y="651"/>
                  <a:pt x="780" y="650"/>
                  <a:pt x="777" y="652"/>
                </a:cubicBezTo>
                <a:cubicBezTo>
                  <a:pt x="774" y="654"/>
                  <a:pt x="771" y="658"/>
                  <a:pt x="769" y="661"/>
                </a:cubicBezTo>
                <a:cubicBezTo>
                  <a:pt x="767" y="663"/>
                  <a:pt x="767" y="665"/>
                  <a:pt x="766" y="667"/>
                </a:cubicBezTo>
                <a:cubicBezTo>
                  <a:pt x="765" y="669"/>
                  <a:pt x="766" y="670"/>
                  <a:pt x="768" y="671"/>
                </a:cubicBezTo>
                <a:cubicBezTo>
                  <a:pt x="769" y="671"/>
                  <a:pt x="770" y="672"/>
                  <a:pt x="770" y="673"/>
                </a:cubicBezTo>
                <a:cubicBezTo>
                  <a:pt x="771" y="673"/>
                  <a:pt x="772" y="673"/>
                  <a:pt x="773" y="674"/>
                </a:cubicBezTo>
                <a:cubicBezTo>
                  <a:pt x="774" y="674"/>
                  <a:pt x="775" y="675"/>
                  <a:pt x="776" y="675"/>
                </a:cubicBezTo>
                <a:cubicBezTo>
                  <a:pt x="777" y="674"/>
                  <a:pt x="774" y="673"/>
                  <a:pt x="774" y="673"/>
                </a:cubicBezTo>
                <a:cubicBezTo>
                  <a:pt x="772" y="672"/>
                  <a:pt x="771" y="670"/>
                  <a:pt x="772" y="668"/>
                </a:cubicBezTo>
                <a:cubicBezTo>
                  <a:pt x="773" y="668"/>
                  <a:pt x="774" y="667"/>
                  <a:pt x="775" y="667"/>
                </a:cubicBezTo>
                <a:cubicBezTo>
                  <a:pt x="776" y="668"/>
                  <a:pt x="776" y="669"/>
                  <a:pt x="776" y="670"/>
                </a:cubicBezTo>
                <a:cubicBezTo>
                  <a:pt x="777" y="671"/>
                  <a:pt x="778" y="670"/>
                  <a:pt x="779" y="670"/>
                </a:cubicBezTo>
                <a:cubicBezTo>
                  <a:pt x="780" y="670"/>
                  <a:pt x="781" y="671"/>
                  <a:pt x="782" y="670"/>
                </a:cubicBezTo>
                <a:cubicBezTo>
                  <a:pt x="783" y="670"/>
                  <a:pt x="783" y="669"/>
                  <a:pt x="783" y="668"/>
                </a:cubicBezTo>
                <a:cubicBezTo>
                  <a:pt x="783" y="667"/>
                  <a:pt x="784" y="666"/>
                  <a:pt x="784" y="665"/>
                </a:cubicBezTo>
                <a:cubicBezTo>
                  <a:pt x="785" y="664"/>
                  <a:pt x="784" y="663"/>
                  <a:pt x="784" y="662"/>
                </a:cubicBezTo>
                <a:cubicBezTo>
                  <a:pt x="784" y="661"/>
                  <a:pt x="785" y="661"/>
                  <a:pt x="786" y="660"/>
                </a:cubicBezTo>
                <a:cubicBezTo>
                  <a:pt x="787" y="660"/>
                  <a:pt x="787" y="659"/>
                  <a:pt x="788" y="658"/>
                </a:cubicBezTo>
                <a:cubicBezTo>
                  <a:pt x="788" y="657"/>
                  <a:pt x="789" y="656"/>
                  <a:pt x="790" y="656"/>
                </a:cubicBezTo>
                <a:cubicBezTo>
                  <a:pt x="791" y="656"/>
                  <a:pt x="792" y="656"/>
                  <a:pt x="793" y="656"/>
                </a:cubicBezTo>
                <a:cubicBezTo>
                  <a:pt x="794" y="656"/>
                  <a:pt x="795" y="656"/>
                  <a:pt x="796" y="656"/>
                </a:cubicBezTo>
                <a:cubicBezTo>
                  <a:pt x="797" y="656"/>
                  <a:pt x="798" y="655"/>
                  <a:pt x="799" y="656"/>
                </a:cubicBezTo>
                <a:cubicBezTo>
                  <a:pt x="800" y="657"/>
                  <a:pt x="799" y="658"/>
                  <a:pt x="799" y="659"/>
                </a:cubicBezTo>
                <a:cubicBezTo>
                  <a:pt x="798" y="659"/>
                  <a:pt x="797" y="660"/>
                  <a:pt x="796" y="660"/>
                </a:cubicBezTo>
                <a:cubicBezTo>
                  <a:pt x="795" y="661"/>
                  <a:pt x="795" y="662"/>
                  <a:pt x="795" y="663"/>
                </a:cubicBezTo>
                <a:cubicBezTo>
                  <a:pt x="794" y="664"/>
                  <a:pt x="793" y="665"/>
                  <a:pt x="793" y="666"/>
                </a:cubicBezTo>
                <a:cubicBezTo>
                  <a:pt x="792" y="667"/>
                  <a:pt x="793" y="668"/>
                  <a:pt x="793" y="669"/>
                </a:cubicBezTo>
                <a:cubicBezTo>
                  <a:pt x="793" y="670"/>
                  <a:pt x="793" y="671"/>
                  <a:pt x="794" y="671"/>
                </a:cubicBezTo>
                <a:cubicBezTo>
                  <a:pt x="796" y="671"/>
                  <a:pt x="796" y="671"/>
                  <a:pt x="797" y="672"/>
                </a:cubicBezTo>
                <a:cubicBezTo>
                  <a:pt x="798" y="673"/>
                  <a:pt x="800" y="677"/>
                  <a:pt x="798" y="677"/>
                </a:cubicBezTo>
                <a:cubicBezTo>
                  <a:pt x="797" y="677"/>
                  <a:pt x="797" y="675"/>
                  <a:pt x="796" y="675"/>
                </a:cubicBezTo>
                <a:cubicBezTo>
                  <a:pt x="795" y="674"/>
                  <a:pt x="794" y="675"/>
                  <a:pt x="793" y="675"/>
                </a:cubicBezTo>
                <a:cubicBezTo>
                  <a:pt x="792" y="674"/>
                  <a:pt x="791" y="674"/>
                  <a:pt x="791" y="673"/>
                </a:cubicBezTo>
                <a:cubicBezTo>
                  <a:pt x="790" y="672"/>
                  <a:pt x="791" y="672"/>
                  <a:pt x="792" y="671"/>
                </a:cubicBezTo>
                <a:cubicBezTo>
                  <a:pt x="792" y="671"/>
                  <a:pt x="792" y="669"/>
                  <a:pt x="792" y="669"/>
                </a:cubicBezTo>
                <a:cubicBezTo>
                  <a:pt x="791" y="668"/>
                  <a:pt x="791" y="668"/>
                  <a:pt x="790" y="668"/>
                </a:cubicBezTo>
                <a:cubicBezTo>
                  <a:pt x="790" y="667"/>
                  <a:pt x="790" y="667"/>
                  <a:pt x="789" y="667"/>
                </a:cubicBezTo>
                <a:cubicBezTo>
                  <a:pt x="789" y="666"/>
                  <a:pt x="787" y="666"/>
                  <a:pt x="786" y="666"/>
                </a:cubicBezTo>
                <a:cubicBezTo>
                  <a:pt x="785" y="667"/>
                  <a:pt x="785" y="667"/>
                  <a:pt x="785" y="668"/>
                </a:cubicBezTo>
                <a:cubicBezTo>
                  <a:pt x="784" y="670"/>
                  <a:pt x="782" y="671"/>
                  <a:pt x="780" y="672"/>
                </a:cubicBezTo>
                <a:cubicBezTo>
                  <a:pt x="779" y="672"/>
                  <a:pt x="778" y="672"/>
                  <a:pt x="778" y="673"/>
                </a:cubicBezTo>
                <a:cubicBezTo>
                  <a:pt x="778" y="674"/>
                  <a:pt x="778" y="674"/>
                  <a:pt x="779" y="674"/>
                </a:cubicBezTo>
                <a:cubicBezTo>
                  <a:pt x="779" y="675"/>
                  <a:pt x="779" y="676"/>
                  <a:pt x="779" y="676"/>
                </a:cubicBezTo>
                <a:cubicBezTo>
                  <a:pt x="779" y="677"/>
                  <a:pt x="780" y="677"/>
                  <a:pt x="780" y="677"/>
                </a:cubicBezTo>
                <a:cubicBezTo>
                  <a:pt x="781" y="680"/>
                  <a:pt x="779" y="678"/>
                  <a:pt x="778" y="678"/>
                </a:cubicBezTo>
                <a:cubicBezTo>
                  <a:pt x="777" y="677"/>
                  <a:pt x="776" y="678"/>
                  <a:pt x="774" y="678"/>
                </a:cubicBezTo>
                <a:cubicBezTo>
                  <a:pt x="773" y="677"/>
                  <a:pt x="773" y="676"/>
                  <a:pt x="772" y="675"/>
                </a:cubicBezTo>
                <a:cubicBezTo>
                  <a:pt x="771" y="674"/>
                  <a:pt x="769" y="675"/>
                  <a:pt x="768" y="674"/>
                </a:cubicBezTo>
                <a:cubicBezTo>
                  <a:pt x="768" y="674"/>
                  <a:pt x="767" y="673"/>
                  <a:pt x="766" y="672"/>
                </a:cubicBezTo>
                <a:cubicBezTo>
                  <a:pt x="766" y="672"/>
                  <a:pt x="766" y="670"/>
                  <a:pt x="765" y="670"/>
                </a:cubicBezTo>
                <a:cubicBezTo>
                  <a:pt x="764" y="670"/>
                  <a:pt x="764" y="672"/>
                  <a:pt x="764" y="673"/>
                </a:cubicBezTo>
                <a:cubicBezTo>
                  <a:pt x="764" y="674"/>
                  <a:pt x="763" y="674"/>
                  <a:pt x="762" y="675"/>
                </a:cubicBezTo>
                <a:cubicBezTo>
                  <a:pt x="761" y="676"/>
                  <a:pt x="761" y="676"/>
                  <a:pt x="761" y="677"/>
                </a:cubicBezTo>
                <a:cubicBezTo>
                  <a:pt x="761" y="678"/>
                  <a:pt x="761" y="679"/>
                  <a:pt x="761" y="680"/>
                </a:cubicBezTo>
                <a:cubicBezTo>
                  <a:pt x="762" y="683"/>
                  <a:pt x="762" y="685"/>
                  <a:pt x="762" y="687"/>
                </a:cubicBezTo>
                <a:cubicBezTo>
                  <a:pt x="762" y="688"/>
                  <a:pt x="763" y="689"/>
                  <a:pt x="762" y="690"/>
                </a:cubicBezTo>
                <a:cubicBezTo>
                  <a:pt x="762" y="691"/>
                  <a:pt x="762" y="692"/>
                  <a:pt x="761" y="693"/>
                </a:cubicBezTo>
                <a:cubicBezTo>
                  <a:pt x="761" y="694"/>
                  <a:pt x="761" y="699"/>
                  <a:pt x="762" y="699"/>
                </a:cubicBezTo>
                <a:cubicBezTo>
                  <a:pt x="764" y="699"/>
                  <a:pt x="763" y="695"/>
                  <a:pt x="766" y="696"/>
                </a:cubicBezTo>
                <a:cubicBezTo>
                  <a:pt x="767" y="697"/>
                  <a:pt x="767" y="697"/>
                  <a:pt x="767" y="698"/>
                </a:cubicBezTo>
                <a:cubicBezTo>
                  <a:pt x="767" y="699"/>
                  <a:pt x="769" y="700"/>
                  <a:pt x="768" y="701"/>
                </a:cubicBezTo>
                <a:cubicBezTo>
                  <a:pt x="768" y="702"/>
                  <a:pt x="767" y="702"/>
                  <a:pt x="766" y="702"/>
                </a:cubicBezTo>
                <a:cubicBezTo>
                  <a:pt x="765" y="703"/>
                  <a:pt x="765" y="702"/>
                  <a:pt x="763" y="702"/>
                </a:cubicBezTo>
                <a:cubicBezTo>
                  <a:pt x="761" y="700"/>
                  <a:pt x="762" y="703"/>
                  <a:pt x="763" y="705"/>
                </a:cubicBezTo>
                <a:cubicBezTo>
                  <a:pt x="764" y="707"/>
                  <a:pt x="763" y="709"/>
                  <a:pt x="763" y="712"/>
                </a:cubicBezTo>
                <a:cubicBezTo>
                  <a:pt x="763" y="713"/>
                  <a:pt x="763" y="714"/>
                  <a:pt x="763" y="715"/>
                </a:cubicBezTo>
                <a:cubicBezTo>
                  <a:pt x="762" y="716"/>
                  <a:pt x="761" y="717"/>
                  <a:pt x="762" y="718"/>
                </a:cubicBezTo>
                <a:cubicBezTo>
                  <a:pt x="762" y="719"/>
                  <a:pt x="763" y="719"/>
                  <a:pt x="764" y="720"/>
                </a:cubicBezTo>
                <a:cubicBezTo>
                  <a:pt x="764" y="721"/>
                  <a:pt x="764" y="722"/>
                  <a:pt x="765" y="722"/>
                </a:cubicBezTo>
                <a:cubicBezTo>
                  <a:pt x="767" y="723"/>
                  <a:pt x="767" y="722"/>
                  <a:pt x="767" y="721"/>
                </a:cubicBezTo>
                <a:cubicBezTo>
                  <a:pt x="767" y="720"/>
                  <a:pt x="766" y="720"/>
                  <a:pt x="766" y="718"/>
                </a:cubicBezTo>
                <a:cubicBezTo>
                  <a:pt x="766" y="717"/>
                  <a:pt x="767" y="716"/>
                  <a:pt x="768" y="717"/>
                </a:cubicBezTo>
                <a:cubicBezTo>
                  <a:pt x="769" y="717"/>
                  <a:pt x="770" y="718"/>
                  <a:pt x="770" y="719"/>
                </a:cubicBezTo>
                <a:cubicBezTo>
                  <a:pt x="771" y="720"/>
                  <a:pt x="772" y="720"/>
                  <a:pt x="773" y="720"/>
                </a:cubicBezTo>
                <a:cubicBezTo>
                  <a:pt x="776" y="722"/>
                  <a:pt x="775" y="724"/>
                  <a:pt x="776" y="726"/>
                </a:cubicBezTo>
                <a:cubicBezTo>
                  <a:pt x="777" y="727"/>
                  <a:pt x="778" y="727"/>
                  <a:pt x="778" y="728"/>
                </a:cubicBezTo>
                <a:cubicBezTo>
                  <a:pt x="779" y="729"/>
                  <a:pt x="779" y="730"/>
                  <a:pt x="778" y="731"/>
                </a:cubicBezTo>
                <a:cubicBezTo>
                  <a:pt x="778" y="732"/>
                  <a:pt x="777" y="732"/>
                  <a:pt x="777" y="733"/>
                </a:cubicBezTo>
                <a:cubicBezTo>
                  <a:pt x="777" y="733"/>
                  <a:pt x="776" y="734"/>
                  <a:pt x="776" y="734"/>
                </a:cubicBezTo>
                <a:cubicBezTo>
                  <a:pt x="774" y="736"/>
                  <a:pt x="773" y="732"/>
                  <a:pt x="772" y="733"/>
                </a:cubicBezTo>
                <a:cubicBezTo>
                  <a:pt x="771" y="733"/>
                  <a:pt x="772" y="735"/>
                  <a:pt x="772" y="736"/>
                </a:cubicBezTo>
                <a:cubicBezTo>
                  <a:pt x="772" y="736"/>
                  <a:pt x="772" y="737"/>
                  <a:pt x="772" y="737"/>
                </a:cubicBezTo>
                <a:cubicBezTo>
                  <a:pt x="773" y="737"/>
                  <a:pt x="773" y="736"/>
                  <a:pt x="774" y="736"/>
                </a:cubicBezTo>
                <a:cubicBezTo>
                  <a:pt x="774" y="737"/>
                  <a:pt x="775" y="739"/>
                  <a:pt x="776" y="737"/>
                </a:cubicBezTo>
                <a:cubicBezTo>
                  <a:pt x="778" y="735"/>
                  <a:pt x="777" y="740"/>
                  <a:pt x="776" y="741"/>
                </a:cubicBezTo>
                <a:cubicBezTo>
                  <a:pt x="776" y="742"/>
                  <a:pt x="776" y="743"/>
                  <a:pt x="776" y="744"/>
                </a:cubicBezTo>
                <a:cubicBezTo>
                  <a:pt x="776" y="745"/>
                  <a:pt x="776" y="746"/>
                  <a:pt x="774" y="746"/>
                </a:cubicBezTo>
                <a:cubicBezTo>
                  <a:pt x="773" y="746"/>
                  <a:pt x="772" y="745"/>
                  <a:pt x="771" y="746"/>
                </a:cubicBezTo>
                <a:cubicBezTo>
                  <a:pt x="767" y="746"/>
                  <a:pt x="770" y="741"/>
                  <a:pt x="771" y="740"/>
                </a:cubicBezTo>
                <a:cubicBezTo>
                  <a:pt x="772" y="739"/>
                  <a:pt x="772" y="738"/>
                  <a:pt x="770" y="738"/>
                </a:cubicBezTo>
                <a:cubicBezTo>
                  <a:pt x="769" y="738"/>
                  <a:pt x="769" y="739"/>
                  <a:pt x="769" y="740"/>
                </a:cubicBezTo>
                <a:cubicBezTo>
                  <a:pt x="768" y="742"/>
                  <a:pt x="767" y="743"/>
                  <a:pt x="767" y="745"/>
                </a:cubicBezTo>
                <a:cubicBezTo>
                  <a:pt x="766" y="747"/>
                  <a:pt x="766" y="750"/>
                  <a:pt x="767" y="751"/>
                </a:cubicBezTo>
                <a:cubicBezTo>
                  <a:pt x="768" y="754"/>
                  <a:pt x="768" y="748"/>
                  <a:pt x="768" y="748"/>
                </a:cubicBezTo>
                <a:cubicBezTo>
                  <a:pt x="769" y="746"/>
                  <a:pt x="772" y="747"/>
                  <a:pt x="773" y="747"/>
                </a:cubicBezTo>
                <a:cubicBezTo>
                  <a:pt x="775" y="747"/>
                  <a:pt x="778" y="746"/>
                  <a:pt x="779" y="748"/>
                </a:cubicBezTo>
                <a:cubicBezTo>
                  <a:pt x="779" y="749"/>
                  <a:pt x="779" y="750"/>
                  <a:pt x="780" y="751"/>
                </a:cubicBezTo>
                <a:cubicBezTo>
                  <a:pt x="781" y="752"/>
                  <a:pt x="782" y="752"/>
                  <a:pt x="782" y="753"/>
                </a:cubicBezTo>
                <a:cubicBezTo>
                  <a:pt x="783" y="754"/>
                  <a:pt x="783" y="755"/>
                  <a:pt x="783" y="756"/>
                </a:cubicBezTo>
                <a:cubicBezTo>
                  <a:pt x="784" y="757"/>
                  <a:pt x="784" y="757"/>
                  <a:pt x="785" y="758"/>
                </a:cubicBezTo>
                <a:cubicBezTo>
                  <a:pt x="787" y="759"/>
                  <a:pt x="787" y="762"/>
                  <a:pt x="786" y="764"/>
                </a:cubicBezTo>
                <a:cubicBezTo>
                  <a:pt x="785" y="765"/>
                  <a:pt x="782" y="765"/>
                  <a:pt x="780" y="765"/>
                </a:cubicBezTo>
                <a:cubicBezTo>
                  <a:pt x="779" y="765"/>
                  <a:pt x="778" y="765"/>
                  <a:pt x="778" y="766"/>
                </a:cubicBezTo>
                <a:cubicBezTo>
                  <a:pt x="777" y="767"/>
                  <a:pt x="777" y="768"/>
                  <a:pt x="777" y="769"/>
                </a:cubicBezTo>
                <a:cubicBezTo>
                  <a:pt x="778" y="770"/>
                  <a:pt x="781" y="769"/>
                  <a:pt x="782" y="769"/>
                </a:cubicBezTo>
                <a:cubicBezTo>
                  <a:pt x="785" y="770"/>
                  <a:pt x="783" y="772"/>
                  <a:pt x="782" y="773"/>
                </a:cubicBezTo>
                <a:cubicBezTo>
                  <a:pt x="782" y="775"/>
                  <a:pt x="783" y="777"/>
                  <a:pt x="784" y="778"/>
                </a:cubicBezTo>
                <a:cubicBezTo>
                  <a:pt x="784" y="779"/>
                  <a:pt x="783" y="780"/>
                  <a:pt x="784" y="781"/>
                </a:cubicBezTo>
                <a:cubicBezTo>
                  <a:pt x="784" y="782"/>
                  <a:pt x="786" y="782"/>
                  <a:pt x="787" y="783"/>
                </a:cubicBezTo>
                <a:cubicBezTo>
                  <a:pt x="788" y="785"/>
                  <a:pt x="788" y="785"/>
                  <a:pt x="789" y="785"/>
                </a:cubicBezTo>
                <a:cubicBezTo>
                  <a:pt x="790" y="785"/>
                  <a:pt x="791" y="785"/>
                  <a:pt x="792" y="786"/>
                </a:cubicBezTo>
                <a:cubicBezTo>
                  <a:pt x="793" y="787"/>
                  <a:pt x="792" y="788"/>
                  <a:pt x="791" y="788"/>
                </a:cubicBezTo>
                <a:cubicBezTo>
                  <a:pt x="790" y="789"/>
                  <a:pt x="789" y="789"/>
                  <a:pt x="788" y="788"/>
                </a:cubicBezTo>
                <a:cubicBezTo>
                  <a:pt x="787" y="788"/>
                  <a:pt x="786" y="787"/>
                  <a:pt x="785" y="787"/>
                </a:cubicBezTo>
                <a:cubicBezTo>
                  <a:pt x="783" y="787"/>
                  <a:pt x="781" y="787"/>
                  <a:pt x="778" y="787"/>
                </a:cubicBezTo>
                <a:cubicBezTo>
                  <a:pt x="778" y="787"/>
                  <a:pt x="776" y="787"/>
                  <a:pt x="775" y="787"/>
                </a:cubicBezTo>
                <a:cubicBezTo>
                  <a:pt x="774" y="788"/>
                  <a:pt x="775" y="789"/>
                  <a:pt x="774" y="790"/>
                </a:cubicBezTo>
                <a:cubicBezTo>
                  <a:pt x="774" y="792"/>
                  <a:pt x="772" y="794"/>
                  <a:pt x="773" y="796"/>
                </a:cubicBezTo>
                <a:cubicBezTo>
                  <a:pt x="774" y="797"/>
                  <a:pt x="774" y="797"/>
                  <a:pt x="774" y="799"/>
                </a:cubicBezTo>
                <a:cubicBezTo>
                  <a:pt x="774" y="799"/>
                  <a:pt x="774" y="801"/>
                  <a:pt x="773" y="801"/>
                </a:cubicBezTo>
                <a:cubicBezTo>
                  <a:pt x="772" y="801"/>
                  <a:pt x="770" y="798"/>
                  <a:pt x="769" y="798"/>
                </a:cubicBezTo>
                <a:cubicBezTo>
                  <a:pt x="768" y="797"/>
                  <a:pt x="763" y="797"/>
                  <a:pt x="764" y="800"/>
                </a:cubicBezTo>
                <a:cubicBezTo>
                  <a:pt x="765" y="801"/>
                  <a:pt x="769" y="801"/>
                  <a:pt x="767" y="803"/>
                </a:cubicBezTo>
                <a:cubicBezTo>
                  <a:pt x="766" y="804"/>
                  <a:pt x="761" y="805"/>
                  <a:pt x="762" y="803"/>
                </a:cubicBezTo>
                <a:cubicBezTo>
                  <a:pt x="762" y="802"/>
                  <a:pt x="763" y="801"/>
                  <a:pt x="763" y="800"/>
                </a:cubicBezTo>
                <a:cubicBezTo>
                  <a:pt x="763" y="799"/>
                  <a:pt x="761" y="798"/>
                  <a:pt x="760" y="798"/>
                </a:cubicBezTo>
                <a:cubicBezTo>
                  <a:pt x="758" y="797"/>
                  <a:pt x="756" y="795"/>
                  <a:pt x="754" y="795"/>
                </a:cubicBezTo>
                <a:cubicBezTo>
                  <a:pt x="750" y="794"/>
                  <a:pt x="747" y="795"/>
                  <a:pt x="743" y="795"/>
                </a:cubicBezTo>
                <a:cubicBezTo>
                  <a:pt x="741" y="795"/>
                  <a:pt x="740" y="795"/>
                  <a:pt x="738" y="795"/>
                </a:cubicBezTo>
                <a:cubicBezTo>
                  <a:pt x="738" y="795"/>
                  <a:pt x="737" y="795"/>
                  <a:pt x="737" y="795"/>
                </a:cubicBezTo>
                <a:cubicBezTo>
                  <a:pt x="736" y="795"/>
                  <a:pt x="736" y="795"/>
                  <a:pt x="735" y="796"/>
                </a:cubicBezTo>
                <a:cubicBezTo>
                  <a:pt x="734" y="796"/>
                  <a:pt x="734" y="797"/>
                  <a:pt x="733" y="798"/>
                </a:cubicBezTo>
                <a:cubicBezTo>
                  <a:pt x="733" y="799"/>
                  <a:pt x="731" y="799"/>
                  <a:pt x="731" y="800"/>
                </a:cubicBezTo>
                <a:cubicBezTo>
                  <a:pt x="730" y="800"/>
                  <a:pt x="730" y="801"/>
                  <a:pt x="730" y="802"/>
                </a:cubicBezTo>
                <a:cubicBezTo>
                  <a:pt x="729" y="803"/>
                  <a:pt x="729" y="804"/>
                  <a:pt x="728" y="805"/>
                </a:cubicBezTo>
                <a:cubicBezTo>
                  <a:pt x="728" y="807"/>
                  <a:pt x="729" y="806"/>
                  <a:pt x="730" y="807"/>
                </a:cubicBezTo>
                <a:cubicBezTo>
                  <a:pt x="731" y="808"/>
                  <a:pt x="731" y="809"/>
                  <a:pt x="732" y="809"/>
                </a:cubicBezTo>
                <a:cubicBezTo>
                  <a:pt x="733" y="809"/>
                  <a:pt x="734" y="809"/>
                  <a:pt x="735" y="810"/>
                </a:cubicBezTo>
                <a:cubicBezTo>
                  <a:pt x="737" y="811"/>
                  <a:pt x="733" y="813"/>
                  <a:pt x="732" y="812"/>
                </a:cubicBezTo>
                <a:cubicBezTo>
                  <a:pt x="732" y="812"/>
                  <a:pt x="732" y="812"/>
                  <a:pt x="731" y="811"/>
                </a:cubicBezTo>
                <a:cubicBezTo>
                  <a:pt x="731" y="811"/>
                  <a:pt x="731" y="811"/>
                  <a:pt x="730" y="811"/>
                </a:cubicBezTo>
                <a:cubicBezTo>
                  <a:pt x="729" y="810"/>
                  <a:pt x="729" y="810"/>
                  <a:pt x="728" y="809"/>
                </a:cubicBezTo>
                <a:cubicBezTo>
                  <a:pt x="728" y="808"/>
                  <a:pt x="727" y="808"/>
                  <a:pt x="726" y="807"/>
                </a:cubicBezTo>
                <a:cubicBezTo>
                  <a:pt x="725" y="807"/>
                  <a:pt x="724" y="806"/>
                  <a:pt x="723" y="806"/>
                </a:cubicBezTo>
                <a:cubicBezTo>
                  <a:pt x="722" y="806"/>
                  <a:pt x="721" y="805"/>
                  <a:pt x="720" y="805"/>
                </a:cubicBezTo>
                <a:cubicBezTo>
                  <a:pt x="719" y="805"/>
                  <a:pt x="718" y="805"/>
                  <a:pt x="717" y="805"/>
                </a:cubicBezTo>
                <a:cubicBezTo>
                  <a:pt x="716" y="805"/>
                  <a:pt x="715" y="805"/>
                  <a:pt x="714" y="805"/>
                </a:cubicBezTo>
                <a:cubicBezTo>
                  <a:pt x="711" y="805"/>
                  <a:pt x="709" y="805"/>
                  <a:pt x="707" y="806"/>
                </a:cubicBezTo>
                <a:cubicBezTo>
                  <a:pt x="705" y="806"/>
                  <a:pt x="703" y="806"/>
                  <a:pt x="700" y="806"/>
                </a:cubicBezTo>
                <a:cubicBezTo>
                  <a:pt x="698" y="806"/>
                  <a:pt x="696" y="806"/>
                  <a:pt x="694" y="807"/>
                </a:cubicBezTo>
                <a:cubicBezTo>
                  <a:pt x="692" y="808"/>
                  <a:pt x="690" y="808"/>
                  <a:pt x="688" y="809"/>
                </a:cubicBezTo>
                <a:cubicBezTo>
                  <a:pt x="686" y="810"/>
                  <a:pt x="685" y="811"/>
                  <a:pt x="684" y="813"/>
                </a:cubicBezTo>
                <a:cubicBezTo>
                  <a:pt x="682" y="814"/>
                  <a:pt x="681" y="816"/>
                  <a:pt x="679" y="817"/>
                </a:cubicBezTo>
                <a:cubicBezTo>
                  <a:pt x="678" y="818"/>
                  <a:pt x="677" y="820"/>
                  <a:pt x="676" y="821"/>
                </a:cubicBezTo>
                <a:cubicBezTo>
                  <a:pt x="675" y="822"/>
                  <a:pt x="673" y="823"/>
                  <a:pt x="672" y="824"/>
                </a:cubicBezTo>
                <a:cubicBezTo>
                  <a:pt x="670" y="825"/>
                  <a:pt x="669" y="826"/>
                  <a:pt x="667" y="826"/>
                </a:cubicBezTo>
                <a:cubicBezTo>
                  <a:pt x="666" y="826"/>
                  <a:pt x="664" y="826"/>
                  <a:pt x="664" y="826"/>
                </a:cubicBezTo>
                <a:cubicBezTo>
                  <a:pt x="663" y="826"/>
                  <a:pt x="662" y="827"/>
                  <a:pt x="662" y="828"/>
                </a:cubicBezTo>
                <a:cubicBezTo>
                  <a:pt x="660" y="829"/>
                  <a:pt x="659" y="830"/>
                  <a:pt x="658" y="832"/>
                </a:cubicBezTo>
                <a:cubicBezTo>
                  <a:pt x="658" y="833"/>
                  <a:pt x="659" y="835"/>
                  <a:pt x="659" y="837"/>
                </a:cubicBezTo>
                <a:cubicBezTo>
                  <a:pt x="658" y="838"/>
                  <a:pt x="657" y="838"/>
                  <a:pt x="657" y="839"/>
                </a:cubicBezTo>
                <a:cubicBezTo>
                  <a:pt x="657" y="840"/>
                  <a:pt x="657" y="841"/>
                  <a:pt x="657" y="842"/>
                </a:cubicBezTo>
                <a:cubicBezTo>
                  <a:pt x="656" y="845"/>
                  <a:pt x="654" y="849"/>
                  <a:pt x="653" y="851"/>
                </a:cubicBezTo>
                <a:cubicBezTo>
                  <a:pt x="652" y="853"/>
                  <a:pt x="650" y="854"/>
                  <a:pt x="649" y="856"/>
                </a:cubicBezTo>
                <a:cubicBezTo>
                  <a:pt x="648" y="858"/>
                  <a:pt x="647" y="859"/>
                  <a:pt x="645" y="861"/>
                </a:cubicBezTo>
                <a:cubicBezTo>
                  <a:pt x="643" y="862"/>
                  <a:pt x="638" y="865"/>
                  <a:pt x="642" y="869"/>
                </a:cubicBezTo>
                <a:cubicBezTo>
                  <a:pt x="643" y="869"/>
                  <a:pt x="643" y="870"/>
                  <a:pt x="644" y="870"/>
                </a:cubicBezTo>
                <a:cubicBezTo>
                  <a:pt x="645" y="871"/>
                  <a:pt x="646" y="870"/>
                  <a:pt x="647" y="871"/>
                </a:cubicBezTo>
                <a:cubicBezTo>
                  <a:pt x="647" y="871"/>
                  <a:pt x="647" y="872"/>
                  <a:pt x="648" y="873"/>
                </a:cubicBezTo>
                <a:cubicBezTo>
                  <a:pt x="649" y="873"/>
                  <a:pt x="650" y="873"/>
                  <a:pt x="651" y="873"/>
                </a:cubicBezTo>
                <a:cubicBezTo>
                  <a:pt x="653" y="875"/>
                  <a:pt x="648" y="875"/>
                  <a:pt x="647" y="876"/>
                </a:cubicBezTo>
                <a:cubicBezTo>
                  <a:pt x="647" y="876"/>
                  <a:pt x="647" y="877"/>
                  <a:pt x="647" y="877"/>
                </a:cubicBezTo>
                <a:cubicBezTo>
                  <a:pt x="646" y="877"/>
                  <a:pt x="646" y="877"/>
                  <a:pt x="645" y="877"/>
                </a:cubicBezTo>
                <a:cubicBezTo>
                  <a:pt x="644" y="877"/>
                  <a:pt x="643" y="878"/>
                  <a:pt x="642" y="878"/>
                </a:cubicBezTo>
                <a:cubicBezTo>
                  <a:pt x="641" y="878"/>
                  <a:pt x="642" y="876"/>
                  <a:pt x="641" y="876"/>
                </a:cubicBezTo>
                <a:cubicBezTo>
                  <a:pt x="641" y="875"/>
                  <a:pt x="640" y="875"/>
                  <a:pt x="639" y="874"/>
                </a:cubicBezTo>
                <a:cubicBezTo>
                  <a:pt x="637" y="874"/>
                  <a:pt x="635" y="872"/>
                  <a:pt x="633" y="873"/>
                </a:cubicBezTo>
                <a:cubicBezTo>
                  <a:pt x="631" y="873"/>
                  <a:pt x="630" y="875"/>
                  <a:pt x="633" y="875"/>
                </a:cubicBezTo>
                <a:cubicBezTo>
                  <a:pt x="634" y="875"/>
                  <a:pt x="635" y="875"/>
                  <a:pt x="636" y="875"/>
                </a:cubicBezTo>
                <a:cubicBezTo>
                  <a:pt x="637" y="876"/>
                  <a:pt x="637" y="877"/>
                  <a:pt x="638" y="877"/>
                </a:cubicBezTo>
                <a:cubicBezTo>
                  <a:pt x="638" y="878"/>
                  <a:pt x="639" y="877"/>
                  <a:pt x="639" y="878"/>
                </a:cubicBezTo>
                <a:cubicBezTo>
                  <a:pt x="639" y="878"/>
                  <a:pt x="640" y="878"/>
                  <a:pt x="640" y="879"/>
                </a:cubicBezTo>
                <a:cubicBezTo>
                  <a:pt x="641" y="879"/>
                  <a:pt x="641" y="880"/>
                  <a:pt x="642" y="880"/>
                </a:cubicBezTo>
                <a:cubicBezTo>
                  <a:pt x="644" y="880"/>
                  <a:pt x="644" y="880"/>
                  <a:pt x="645" y="881"/>
                </a:cubicBezTo>
                <a:cubicBezTo>
                  <a:pt x="646" y="882"/>
                  <a:pt x="647" y="882"/>
                  <a:pt x="647" y="884"/>
                </a:cubicBezTo>
                <a:cubicBezTo>
                  <a:pt x="646" y="884"/>
                  <a:pt x="644" y="884"/>
                  <a:pt x="643" y="883"/>
                </a:cubicBezTo>
                <a:cubicBezTo>
                  <a:pt x="642" y="883"/>
                  <a:pt x="641" y="882"/>
                  <a:pt x="639" y="881"/>
                </a:cubicBezTo>
                <a:cubicBezTo>
                  <a:pt x="639" y="881"/>
                  <a:pt x="638" y="881"/>
                  <a:pt x="637" y="881"/>
                </a:cubicBezTo>
                <a:cubicBezTo>
                  <a:pt x="637" y="880"/>
                  <a:pt x="637" y="880"/>
                  <a:pt x="636" y="879"/>
                </a:cubicBezTo>
                <a:cubicBezTo>
                  <a:pt x="634" y="878"/>
                  <a:pt x="630" y="878"/>
                  <a:pt x="627" y="879"/>
                </a:cubicBezTo>
                <a:cubicBezTo>
                  <a:pt x="626" y="879"/>
                  <a:pt x="622" y="880"/>
                  <a:pt x="623" y="882"/>
                </a:cubicBezTo>
                <a:cubicBezTo>
                  <a:pt x="624" y="882"/>
                  <a:pt x="624" y="882"/>
                  <a:pt x="625" y="882"/>
                </a:cubicBezTo>
                <a:cubicBezTo>
                  <a:pt x="625" y="883"/>
                  <a:pt x="625" y="883"/>
                  <a:pt x="626" y="884"/>
                </a:cubicBezTo>
                <a:cubicBezTo>
                  <a:pt x="627" y="884"/>
                  <a:pt x="627" y="884"/>
                  <a:pt x="628" y="884"/>
                </a:cubicBezTo>
                <a:cubicBezTo>
                  <a:pt x="631" y="883"/>
                  <a:pt x="632" y="884"/>
                  <a:pt x="634" y="884"/>
                </a:cubicBezTo>
                <a:cubicBezTo>
                  <a:pt x="635" y="884"/>
                  <a:pt x="636" y="884"/>
                  <a:pt x="637" y="884"/>
                </a:cubicBezTo>
                <a:cubicBezTo>
                  <a:pt x="638" y="884"/>
                  <a:pt x="639" y="884"/>
                  <a:pt x="640" y="885"/>
                </a:cubicBezTo>
                <a:cubicBezTo>
                  <a:pt x="641" y="885"/>
                  <a:pt x="641" y="885"/>
                  <a:pt x="642" y="886"/>
                </a:cubicBezTo>
                <a:cubicBezTo>
                  <a:pt x="643" y="887"/>
                  <a:pt x="647" y="887"/>
                  <a:pt x="647" y="889"/>
                </a:cubicBezTo>
                <a:cubicBezTo>
                  <a:pt x="646" y="887"/>
                  <a:pt x="643" y="888"/>
                  <a:pt x="641" y="888"/>
                </a:cubicBezTo>
                <a:cubicBezTo>
                  <a:pt x="639" y="888"/>
                  <a:pt x="637" y="888"/>
                  <a:pt x="635" y="887"/>
                </a:cubicBezTo>
                <a:cubicBezTo>
                  <a:pt x="633" y="887"/>
                  <a:pt x="631" y="886"/>
                  <a:pt x="629" y="886"/>
                </a:cubicBezTo>
                <a:cubicBezTo>
                  <a:pt x="628" y="886"/>
                  <a:pt x="628" y="887"/>
                  <a:pt x="626" y="887"/>
                </a:cubicBezTo>
                <a:cubicBezTo>
                  <a:pt x="625" y="887"/>
                  <a:pt x="625" y="886"/>
                  <a:pt x="624" y="886"/>
                </a:cubicBezTo>
                <a:cubicBezTo>
                  <a:pt x="623" y="886"/>
                  <a:pt x="623" y="887"/>
                  <a:pt x="622" y="887"/>
                </a:cubicBezTo>
                <a:cubicBezTo>
                  <a:pt x="621" y="887"/>
                  <a:pt x="621" y="887"/>
                  <a:pt x="620" y="887"/>
                </a:cubicBezTo>
                <a:cubicBezTo>
                  <a:pt x="619" y="887"/>
                  <a:pt x="619" y="887"/>
                  <a:pt x="618" y="887"/>
                </a:cubicBezTo>
                <a:cubicBezTo>
                  <a:pt x="617" y="888"/>
                  <a:pt x="616" y="889"/>
                  <a:pt x="615" y="889"/>
                </a:cubicBezTo>
                <a:cubicBezTo>
                  <a:pt x="614" y="890"/>
                  <a:pt x="613" y="890"/>
                  <a:pt x="611" y="890"/>
                </a:cubicBezTo>
                <a:cubicBezTo>
                  <a:pt x="609" y="891"/>
                  <a:pt x="608" y="893"/>
                  <a:pt x="606" y="894"/>
                </a:cubicBezTo>
                <a:cubicBezTo>
                  <a:pt x="604" y="895"/>
                  <a:pt x="602" y="895"/>
                  <a:pt x="600" y="896"/>
                </a:cubicBezTo>
                <a:cubicBezTo>
                  <a:pt x="598" y="897"/>
                  <a:pt x="597" y="898"/>
                  <a:pt x="595" y="899"/>
                </a:cubicBezTo>
                <a:cubicBezTo>
                  <a:pt x="593" y="899"/>
                  <a:pt x="591" y="899"/>
                  <a:pt x="588" y="900"/>
                </a:cubicBezTo>
                <a:cubicBezTo>
                  <a:pt x="587" y="901"/>
                  <a:pt x="586" y="902"/>
                  <a:pt x="585" y="902"/>
                </a:cubicBezTo>
                <a:cubicBezTo>
                  <a:pt x="583" y="903"/>
                  <a:pt x="581" y="903"/>
                  <a:pt x="580" y="903"/>
                </a:cubicBezTo>
                <a:cubicBezTo>
                  <a:pt x="578" y="903"/>
                  <a:pt x="576" y="904"/>
                  <a:pt x="574" y="905"/>
                </a:cubicBezTo>
                <a:cubicBezTo>
                  <a:pt x="573" y="906"/>
                  <a:pt x="571" y="906"/>
                  <a:pt x="569" y="907"/>
                </a:cubicBezTo>
                <a:cubicBezTo>
                  <a:pt x="567" y="908"/>
                  <a:pt x="567" y="910"/>
                  <a:pt x="567" y="913"/>
                </a:cubicBezTo>
                <a:cubicBezTo>
                  <a:pt x="567" y="915"/>
                  <a:pt x="566" y="917"/>
                  <a:pt x="567" y="919"/>
                </a:cubicBezTo>
                <a:cubicBezTo>
                  <a:pt x="568" y="920"/>
                  <a:pt x="568" y="921"/>
                  <a:pt x="569" y="922"/>
                </a:cubicBezTo>
                <a:cubicBezTo>
                  <a:pt x="569" y="923"/>
                  <a:pt x="568" y="924"/>
                  <a:pt x="568" y="925"/>
                </a:cubicBezTo>
                <a:cubicBezTo>
                  <a:pt x="568" y="926"/>
                  <a:pt x="568" y="927"/>
                  <a:pt x="568" y="928"/>
                </a:cubicBezTo>
                <a:cubicBezTo>
                  <a:pt x="568" y="929"/>
                  <a:pt x="569" y="930"/>
                  <a:pt x="569" y="931"/>
                </a:cubicBezTo>
                <a:cubicBezTo>
                  <a:pt x="570" y="933"/>
                  <a:pt x="569" y="934"/>
                  <a:pt x="567" y="935"/>
                </a:cubicBezTo>
                <a:cubicBezTo>
                  <a:pt x="566" y="936"/>
                  <a:pt x="564" y="936"/>
                  <a:pt x="563" y="937"/>
                </a:cubicBezTo>
                <a:cubicBezTo>
                  <a:pt x="562" y="937"/>
                  <a:pt x="561" y="938"/>
                  <a:pt x="560" y="939"/>
                </a:cubicBezTo>
                <a:cubicBezTo>
                  <a:pt x="558" y="941"/>
                  <a:pt x="555" y="942"/>
                  <a:pt x="553" y="943"/>
                </a:cubicBezTo>
                <a:cubicBezTo>
                  <a:pt x="552" y="944"/>
                  <a:pt x="551" y="944"/>
                  <a:pt x="550" y="944"/>
                </a:cubicBezTo>
                <a:cubicBezTo>
                  <a:pt x="548" y="944"/>
                  <a:pt x="546" y="945"/>
                  <a:pt x="544" y="946"/>
                </a:cubicBezTo>
                <a:cubicBezTo>
                  <a:pt x="542" y="947"/>
                  <a:pt x="539" y="947"/>
                  <a:pt x="537" y="947"/>
                </a:cubicBezTo>
                <a:cubicBezTo>
                  <a:pt x="536" y="948"/>
                  <a:pt x="534" y="949"/>
                  <a:pt x="532" y="950"/>
                </a:cubicBezTo>
                <a:cubicBezTo>
                  <a:pt x="530" y="951"/>
                  <a:pt x="528" y="951"/>
                  <a:pt x="526" y="953"/>
                </a:cubicBezTo>
                <a:cubicBezTo>
                  <a:pt x="525" y="955"/>
                  <a:pt x="524" y="957"/>
                  <a:pt x="523" y="958"/>
                </a:cubicBezTo>
                <a:cubicBezTo>
                  <a:pt x="520" y="964"/>
                  <a:pt x="532" y="959"/>
                  <a:pt x="532" y="962"/>
                </a:cubicBezTo>
                <a:cubicBezTo>
                  <a:pt x="532" y="964"/>
                  <a:pt x="530" y="963"/>
                  <a:pt x="529" y="963"/>
                </a:cubicBezTo>
                <a:cubicBezTo>
                  <a:pt x="528" y="963"/>
                  <a:pt x="527" y="964"/>
                  <a:pt x="526" y="964"/>
                </a:cubicBezTo>
                <a:cubicBezTo>
                  <a:pt x="521" y="967"/>
                  <a:pt x="515" y="971"/>
                  <a:pt x="509" y="969"/>
                </a:cubicBezTo>
                <a:cubicBezTo>
                  <a:pt x="507" y="968"/>
                  <a:pt x="505" y="967"/>
                  <a:pt x="503" y="967"/>
                </a:cubicBezTo>
                <a:cubicBezTo>
                  <a:pt x="500" y="967"/>
                  <a:pt x="498" y="968"/>
                  <a:pt x="496" y="967"/>
                </a:cubicBezTo>
                <a:cubicBezTo>
                  <a:pt x="494" y="967"/>
                  <a:pt x="492" y="967"/>
                  <a:pt x="490" y="966"/>
                </a:cubicBezTo>
                <a:cubicBezTo>
                  <a:pt x="488" y="966"/>
                  <a:pt x="487" y="966"/>
                  <a:pt x="487" y="965"/>
                </a:cubicBezTo>
                <a:cubicBezTo>
                  <a:pt x="486" y="964"/>
                  <a:pt x="486" y="963"/>
                  <a:pt x="485" y="962"/>
                </a:cubicBezTo>
                <a:cubicBezTo>
                  <a:pt x="484" y="961"/>
                  <a:pt x="482" y="960"/>
                  <a:pt x="481" y="958"/>
                </a:cubicBezTo>
                <a:cubicBezTo>
                  <a:pt x="481" y="957"/>
                  <a:pt x="481" y="956"/>
                  <a:pt x="482" y="956"/>
                </a:cubicBezTo>
                <a:cubicBezTo>
                  <a:pt x="483" y="955"/>
                  <a:pt x="485" y="955"/>
                  <a:pt x="484" y="954"/>
                </a:cubicBezTo>
                <a:cubicBezTo>
                  <a:pt x="483" y="953"/>
                  <a:pt x="481" y="953"/>
                  <a:pt x="481" y="953"/>
                </a:cubicBezTo>
                <a:cubicBezTo>
                  <a:pt x="480" y="952"/>
                  <a:pt x="479" y="952"/>
                  <a:pt x="478" y="952"/>
                </a:cubicBezTo>
                <a:cubicBezTo>
                  <a:pt x="476" y="952"/>
                  <a:pt x="475" y="955"/>
                  <a:pt x="473" y="955"/>
                </a:cubicBezTo>
                <a:cubicBezTo>
                  <a:pt x="472" y="955"/>
                  <a:pt x="472" y="954"/>
                  <a:pt x="471" y="954"/>
                </a:cubicBezTo>
                <a:cubicBezTo>
                  <a:pt x="470" y="953"/>
                  <a:pt x="469" y="954"/>
                  <a:pt x="468" y="953"/>
                </a:cubicBezTo>
                <a:cubicBezTo>
                  <a:pt x="467" y="953"/>
                  <a:pt x="464" y="951"/>
                  <a:pt x="463" y="952"/>
                </a:cubicBezTo>
                <a:cubicBezTo>
                  <a:pt x="461" y="953"/>
                  <a:pt x="463" y="954"/>
                  <a:pt x="464" y="954"/>
                </a:cubicBezTo>
                <a:cubicBezTo>
                  <a:pt x="465" y="955"/>
                  <a:pt x="465" y="955"/>
                  <a:pt x="466" y="956"/>
                </a:cubicBezTo>
                <a:cubicBezTo>
                  <a:pt x="466" y="957"/>
                  <a:pt x="466" y="958"/>
                  <a:pt x="466" y="959"/>
                </a:cubicBezTo>
                <a:cubicBezTo>
                  <a:pt x="467" y="960"/>
                  <a:pt x="468" y="961"/>
                  <a:pt x="468" y="962"/>
                </a:cubicBezTo>
                <a:cubicBezTo>
                  <a:pt x="469" y="963"/>
                  <a:pt x="469" y="964"/>
                  <a:pt x="469" y="965"/>
                </a:cubicBezTo>
                <a:cubicBezTo>
                  <a:pt x="470" y="966"/>
                  <a:pt x="470" y="966"/>
                  <a:pt x="471" y="967"/>
                </a:cubicBezTo>
                <a:cubicBezTo>
                  <a:pt x="472" y="969"/>
                  <a:pt x="472" y="971"/>
                  <a:pt x="474" y="972"/>
                </a:cubicBezTo>
                <a:cubicBezTo>
                  <a:pt x="476" y="974"/>
                  <a:pt x="476" y="975"/>
                  <a:pt x="476" y="978"/>
                </a:cubicBezTo>
                <a:cubicBezTo>
                  <a:pt x="476" y="980"/>
                  <a:pt x="476" y="982"/>
                  <a:pt x="476" y="984"/>
                </a:cubicBezTo>
                <a:cubicBezTo>
                  <a:pt x="476" y="985"/>
                  <a:pt x="476" y="986"/>
                  <a:pt x="476" y="987"/>
                </a:cubicBezTo>
                <a:cubicBezTo>
                  <a:pt x="476" y="989"/>
                  <a:pt x="477" y="989"/>
                  <a:pt x="477" y="989"/>
                </a:cubicBezTo>
                <a:cubicBezTo>
                  <a:pt x="478" y="990"/>
                  <a:pt x="480" y="994"/>
                  <a:pt x="477" y="993"/>
                </a:cubicBezTo>
                <a:cubicBezTo>
                  <a:pt x="476" y="992"/>
                  <a:pt x="476" y="992"/>
                  <a:pt x="474" y="992"/>
                </a:cubicBezTo>
                <a:cubicBezTo>
                  <a:pt x="473" y="993"/>
                  <a:pt x="473" y="993"/>
                  <a:pt x="471" y="992"/>
                </a:cubicBezTo>
                <a:cubicBezTo>
                  <a:pt x="469" y="991"/>
                  <a:pt x="465" y="989"/>
                  <a:pt x="463" y="991"/>
                </a:cubicBezTo>
                <a:cubicBezTo>
                  <a:pt x="463" y="992"/>
                  <a:pt x="463" y="994"/>
                  <a:pt x="462" y="994"/>
                </a:cubicBezTo>
                <a:cubicBezTo>
                  <a:pt x="460" y="996"/>
                  <a:pt x="458" y="994"/>
                  <a:pt x="457" y="994"/>
                </a:cubicBezTo>
                <a:cubicBezTo>
                  <a:pt x="456" y="994"/>
                  <a:pt x="455" y="994"/>
                  <a:pt x="454" y="995"/>
                </a:cubicBezTo>
                <a:cubicBezTo>
                  <a:pt x="453" y="995"/>
                  <a:pt x="452" y="995"/>
                  <a:pt x="451" y="995"/>
                </a:cubicBezTo>
                <a:cubicBezTo>
                  <a:pt x="450" y="996"/>
                  <a:pt x="449" y="996"/>
                  <a:pt x="448" y="997"/>
                </a:cubicBezTo>
                <a:cubicBezTo>
                  <a:pt x="447" y="997"/>
                  <a:pt x="446" y="997"/>
                  <a:pt x="445" y="997"/>
                </a:cubicBezTo>
                <a:cubicBezTo>
                  <a:pt x="443" y="997"/>
                  <a:pt x="441" y="999"/>
                  <a:pt x="440" y="997"/>
                </a:cubicBezTo>
                <a:cubicBezTo>
                  <a:pt x="438" y="995"/>
                  <a:pt x="438" y="993"/>
                  <a:pt x="436" y="991"/>
                </a:cubicBezTo>
                <a:cubicBezTo>
                  <a:pt x="435" y="990"/>
                  <a:pt x="433" y="990"/>
                  <a:pt x="432" y="988"/>
                </a:cubicBezTo>
                <a:cubicBezTo>
                  <a:pt x="430" y="987"/>
                  <a:pt x="430" y="984"/>
                  <a:pt x="428" y="985"/>
                </a:cubicBezTo>
                <a:cubicBezTo>
                  <a:pt x="426" y="985"/>
                  <a:pt x="425" y="987"/>
                  <a:pt x="423" y="988"/>
                </a:cubicBezTo>
                <a:cubicBezTo>
                  <a:pt x="422" y="988"/>
                  <a:pt x="421" y="988"/>
                  <a:pt x="420" y="988"/>
                </a:cubicBezTo>
                <a:cubicBezTo>
                  <a:pt x="419" y="988"/>
                  <a:pt x="418" y="989"/>
                  <a:pt x="417" y="989"/>
                </a:cubicBezTo>
                <a:cubicBezTo>
                  <a:pt x="416" y="990"/>
                  <a:pt x="415" y="990"/>
                  <a:pt x="414" y="991"/>
                </a:cubicBezTo>
                <a:cubicBezTo>
                  <a:pt x="413" y="991"/>
                  <a:pt x="412" y="992"/>
                  <a:pt x="411" y="992"/>
                </a:cubicBezTo>
                <a:cubicBezTo>
                  <a:pt x="409" y="993"/>
                  <a:pt x="407" y="993"/>
                  <a:pt x="405" y="993"/>
                </a:cubicBezTo>
                <a:cubicBezTo>
                  <a:pt x="401" y="993"/>
                  <a:pt x="396" y="994"/>
                  <a:pt x="393" y="996"/>
                </a:cubicBezTo>
                <a:cubicBezTo>
                  <a:pt x="391" y="997"/>
                  <a:pt x="389" y="997"/>
                  <a:pt x="387" y="997"/>
                </a:cubicBezTo>
                <a:cubicBezTo>
                  <a:pt x="385" y="997"/>
                  <a:pt x="383" y="998"/>
                  <a:pt x="380" y="999"/>
                </a:cubicBezTo>
                <a:cubicBezTo>
                  <a:pt x="377" y="999"/>
                  <a:pt x="380" y="1001"/>
                  <a:pt x="380" y="1003"/>
                </a:cubicBezTo>
                <a:cubicBezTo>
                  <a:pt x="380" y="1004"/>
                  <a:pt x="379" y="1004"/>
                  <a:pt x="380" y="1005"/>
                </a:cubicBezTo>
                <a:cubicBezTo>
                  <a:pt x="381" y="1006"/>
                  <a:pt x="382" y="1005"/>
                  <a:pt x="383" y="1005"/>
                </a:cubicBezTo>
                <a:cubicBezTo>
                  <a:pt x="385" y="1005"/>
                  <a:pt x="385" y="1005"/>
                  <a:pt x="387" y="1005"/>
                </a:cubicBezTo>
                <a:cubicBezTo>
                  <a:pt x="387" y="1005"/>
                  <a:pt x="388" y="1004"/>
                  <a:pt x="389" y="1003"/>
                </a:cubicBezTo>
                <a:cubicBezTo>
                  <a:pt x="390" y="1003"/>
                  <a:pt x="390" y="1004"/>
                  <a:pt x="391" y="1005"/>
                </a:cubicBezTo>
                <a:cubicBezTo>
                  <a:pt x="391" y="1005"/>
                  <a:pt x="392" y="1005"/>
                  <a:pt x="391" y="1007"/>
                </a:cubicBezTo>
                <a:cubicBezTo>
                  <a:pt x="391" y="1007"/>
                  <a:pt x="390" y="1008"/>
                  <a:pt x="389" y="1007"/>
                </a:cubicBezTo>
                <a:cubicBezTo>
                  <a:pt x="388" y="1007"/>
                  <a:pt x="388" y="1006"/>
                  <a:pt x="387" y="1006"/>
                </a:cubicBezTo>
                <a:cubicBezTo>
                  <a:pt x="386" y="1006"/>
                  <a:pt x="384" y="1007"/>
                  <a:pt x="384" y="1008"/>
                </a:cubicBezTo>
                <a:cubicBezTo>
                  <a:pt x="384" y="1009"/>
                  <a:pt x="385" y="1009"/>
                  <a:pt x="385" y="1009"/>
                </a:cubicBezTo>
                <a:cubicBezTo>
                  <a:pt x="385" y="1010"/>
                  <a:pt x="385" y="1010"/>
                  <a:pt x="385" y="1011"/>
                </a:cubicBezTo>
                <a:cubicBezTo>
                  <a:pt x="385" y="1012"/>
                  <a:pt x="386" y="1013"/>
                  <a:pt x="387" y="1011"/>
                </a:cubicBezTo>
                <a:cubicBezTo>
                  <a:pt x="388" y="1010"/>
                  <a:pt x="390" y="1007"/>
                  <a:pt x="391" y="1010"/>
                </a:cubicBezTo>
                <a:cubicBezTo>
                  <a:pt x="392" y="1012"/>
                  <a:pt x="392" y="1014"/>
                  <a:pt x="389" y="1014"/>
                </a:cubicBezTo>
                <a:cubicBezTo>
                  <a:pt x="388" y="1014"/>
                  <a:pt x="387" y="1013"/>
                  <a:pt x="386" y="1014"/>
                </a:cubicBezTo>
                <a:cubicBezTo>
                  <a:pt x="385" y="1014"/>
                  <a:pt x="385" y="1014"/>
                  <a:pt x="384" y="1015"/>
                </a:cubicBezTo>
                <a:cubicBezTo>
                  <a:pt x="383" y="1015"/>
                  <a:pt x="381" y="1014"/>
                  <a:pt x="380" y="1015"/>
                </a:cubicBezTo>
                <a:cubicBezTo>
                  <a:pt x="379" y="1016"/>
                  <a:pt x="382" y="1017"/>
                  <a:pt x="382" y="1017"/>
                </a:cubicBezTo>
                <a:cubicBezTo>
                  <a:pt x="384" y="1018"/>
                  <a:pt x="385" y="1020"/>
                  <a:pt x="386" y="1021"/>
                </a:cubicBezTo>
                <a:cubicBezTo>
                  <a:pt x="388" y="1022"/>
                  <a:pt x="390" y="1022"/>
                  <a:pt x="391" y="1024"/>
                </a:cubicBezTo>
                <a:cubicBezTo>
                  <a:pt x="391" y="1025"/>
                  <a:pt x="391" y="1025"/>
                  <a:pt x="393" y="1025"/>
                </a:cubicBezTo>
                <a:cubicBezTo>
                  <a:pt x="394" y="1025"/>
                  <a:pt x="394" y="1024"/>
                  <a:pt x="395" y="1023"/>
                </a:cubicBezTo>
                <a:cubicBezTo>
                  <a:pt x="397" y="1021"/>
                  <a:pt x="398" y="1021"/>
                  <a:pt x="400" y="1022"/>
                </a:cubicBezTo>
                <a:cubicBezTo>
                  <a:pt x="402" y="1022"/>
                  <a:pt x="405" y="1022"/>
                  <a:pt x="407" y="1022"/>
                </a:cubicBezTo>
                <a:cubicBezTo>
                  <a:pt x="408" y="1022"/>
                  <a:pt x="408" y="1023"/>
                  <a:pt x="409" y="1023"/>
                </a:cubicBezTo>
                <a:cubicBezTo>
                  <a:pt x="410" y="1024"/>
                  <a:pt x="411" y="1024"/>
                  <a:pt x="412" y="1024"/>
                </a:cubicBezTo>
                <a:cubicBezTo>
                  <a:pt x="415" y="1025"/>
                  <a:pt x="416" y="1027"/>
                  <a:pt x="418" y="1028"/>
                </a:cubicBezTo>
                <a:cubicBezTo>
                  <a:pt x="419" y="1030"/>
                  <a:pt x="422" y="1030"/>
                  <a:pt x="423" y="1031"/>
                </a:cubicBezTo>
                <a:cubicBezTo>
                  <a:pt x="425" y="1032"/>
                  <a:pt x="426" y="1033"/>
                  <a:pt x="427" y="1036"/>
                </a:cubicBezTo>
                <a:cubicBezTo>
                  <a:pt x="428" y="1038"/>
                  <a:pt x="429" y="1034"/>
                  <a:pt x="430" y="1034"/>
                </a:cubicBezTo>
                <a:cubicBezTo>
                  <a:pt x="431" y="1033"/>
                  <a:pt x="432" y="1033"/>
                  <a:pt x="433" y="1033"/>
                </a:cubicBezTo>
                <a:cubicBezTo>
                  <a:pt x="434" y="1032"/>
                  <a:pt x="435" y="1032"/>
                  <a:pt x="436" y="1033"/>
                </a:cubicBezTo>
                <a:cubicBezTo>
                  <a:pt x="438" y="1033"/>
                  <a:pt x="439" y="1035"/>
                  <a:pt x="441" y="1035"/>
                </a:cubicBezTo>
                <a:cubicBezTo>
                  <a:pt x="442" y="1036"/>
                  <a:pt x="444" y="1036"/>
                  <a:pt x="446" y="1038"/>
                </a:cubicBezTo>
                <a:cubicBezTo>
                  <a:pt x="448" y="1039"/>
                  <a:pt x="445" y="1041"/>
                  <a:pt x="447" y="1043"/>
                </a:cubicBezTo>
                <a:cubicBezTo>
                  <a:pt x="447" y="1043"/>
                  <a:pt x="448" y="1044"/>
                  <a:pt x="448" y="1044"/>
                </a:cubicBezTo>
                <a:cubicBezTo>
                  <a:pt x="450" y="1047"/>
                  <a:pt x="453" y="1045"/>
                  <a:pt x="455" y="1046"/>
                </a:cubicBezTo>
                <a:cubicBezTo>
                  <a:pt x="458" y="1048"/>
                  <a:pt x="453" y="1049"/>
                  <a:pt x="455" y="1050"/>
                </a:cubicBezTo>
                <a:cubicBezTo>
                  <a:pt x="455" y="1051"/>
                  <a:pt x="456" y="1051"/>
                  <a:pt x="456" y="1051"/>
                </a:cubicBezTo>
                <a:cubicBezTo>
                  <a:pt x="456" y="1051"/>
                  <a:pt x="457" y="1052"/>
                  <a:pt x="457" y="1052"/>
                </a:cubicBezTo>
                <a:cubicBezTo>
                  <a:pt x="458" y="1053"/>
                  <a:pt x="459" y="1053"/>
                  <a:pt x="460" y="1053"/>
                </a:cubicBezTo>
                <a:cubicBezTo>
                  <a:pt x="461" y="1053"/>
                  <a:pt x="461" y="1054"/>
                  <a:pt x="461" y="1055"/>
                </a:cubicBezTo>
                <a:cubicBezTo>
                  <a:pt x="461" y="1056"/>
                  <a:pt x="460" y="1056"/>
                  <a:pt x="460" y="1056"/>
                </a:cubicBezTo>
                <a:cubicBezTo>
                  <a:pt x="460" y="1057"/>
                  <a:pt x="460" y="1057"/>
                  <a:pt x="460" y="1058"/>
                </a:cubicBezTo>
                <a:cubicBezTo>
                  <a:pt x="459" y="1059"/>
                  <a:pt x="455" y="1059"/>
                  <a:pt x="458" y="1062"/>
                </a:cubicBezTo>
                <a:cubicBezTo>
                  <a:pt x="459" y="1062"/>
                  <a:pt x="459" y="1063"/>
                  <a:pt x="460" y="1064"/>
                </a:cubicBezTo>
                <a:cubicBezTo>
                  <a:pt x="460" y="1065"/>
                  <a:pt x="460" y="1066"/>
                  <a:pt x="461" y="1066"/>
                </a:cubicBezTo>
                <a:cubicBezTo>
                  <a:pt x="463" y="1068"/>
                  <a:pt x="464" y="1068"/>
                  <a:pt x="465" y="1070"/>
                </a:cubicBezTo>
                <a:cubicBezTo>
                  <a:pt x="466" y="1072"/>
                  <a:pt x="466" y="1074"/>
                  <a:pt x="468" y="1075"/>
                </a:cubicBezTo>
                <a:cubicBezTo>
                  <a:pt x="469" y="1076"/>
                  <a:pt x="470" y="1076"/>
                  <a:pt x="471" y="1077"/>
                </a:cubicBezTo>
                <a:cubicBezTo>
                  <a:pt x="472" y="1077"/>
                  <a:pt x="473" y="1078"/>
                  <a:pt x="474" y="1078"/>
                </a:cubicBezTo>
                <a:cubicBezTo>
                  <a:pt x="475" y="1078"/>
                  <a:pt x="477" y="1078"/>
                  <a:pt x="478" y="1078"/>
                </a:cubicBezTo>
                <a:cubicBezTo>
                  <a:pt x="479" y="1079"/>
                  <a:pt x="479" y="1080"/>
                  <a:pt x="480" y="1080"/>
                </a:cubicBezTo>
                <a:cubicBezTo>
                  <a:pt x="482" y="1081"/>
                  <a:pt x="485" y="1080"/>
                  <a:pt x="486" y="1081"/>
                </a:cubicBezTo>
                <a:cubicBezTo>
                  <a:pt x="487" y="1082"/>
                  <a:pt x="487" y="1083"/>
                  <a:pt x="486" y="1083"/>
                </a:cubicBezTo>
                <a:cubicBezTo>
                  <a:pt x="486" y="1084"/>
                  <a:pt x="486" y="1085"/>
                  <a:pt x="485" y="1086"/>
                </a:cubicBezTo>
                <a:cubicBezTo>
                  <a:pt x="485" y="1087"/>
                  <a:pt x="485" y="1088"/>
                  <a:pt x="486" y="1089"/>
                </a:cubicBezTo>
                <a:cubicBezTo>
                  <a:pt x="486" y="1090"/>
                  <a:pt x="486" y="1091"/>
                  <a:pt x="487" y="1092"/>
                </a:cubicBezTo>
                <a:cubicBezTo>
                  <a:pt x="487" y="1093"/>
                  <a:pt x="488" y="1099"/>
                  <a:pt x="487" y="1100"/>
                </a:cubicBezTo>
                <a:cubicBezTo>
                  <a:pt x="485" y="1099"/>
                  <a:pt x="487" y="1096"/>
                  <a:pt x="485" y="1094"/>
                </a:cubicBezTo>
                <a:cubicBezTo>
                  <a:pt x="485" y="1094"/>
                  <a:pt x="484" y="1094"/>
                  <a:pt x="483" y="1093"/>
                </a:cubicBezTo>
                <a:cubicBezTo>
                  <a:pt x="482" y="1093"/>
                  <a:pt x="482" y="1092"/>
                  <a:pt x="481" y="1092"/>
                </a:cubicBezTo>
                <a:cubicBezTo>
                  <a:pt x="480" y="1091"/>
                  <a:pt x="479" y="1091"/>
                  <a:pt x="479" y="1092"/>
                </a:cubicBezTo>
                <a:cubicBezTo>
                  <a:pt x="479" y="1093"/>
                  <a:pt x="481" y="1093"/>
                  <a:pt x="481" y="1094"/>
                </a:cubicBezTo>
                <a:cubicBezTo>
                  <a:pt x="483" y="1095"/>
                  <a:pt x="483" y="1097"/>
                  <a:pt x="483" y="1099"/>
                </a:cubicBezTo>
                <a:cubicBezTo>
                  <a:pt x="484" y="1101"/>
                  <a:pt x="484" y="1102"/>
                  <a:pt x="484" y="1104"/>
                </a:cubicBezTo>
                <a:cubicBezTo>
                  <a:pt x="484" y="1105"/>
                  <a:pt x="486" y="1106"/>
                  <a:pt x="487" y="1107"/>
                </a:cubicBezTo>
                <a:cubicBezTo>
                  <a:pt x="489" y="1109"/>
                  <a:pt x="487" y="1111"/>
                  <a:pt x="486" y="1113"/>
                </a:cubicBezTo>
                <a:cubicBezTo>
                  <a:pt x="486" y="1115"/>
                  <a:pt x="486" y="1117"/>
                  <a:pt x="486" y="1119"/>
                </a:cubicBezTo>
                <a:cubicBezTo>
                  <a:pt x="487" y="1122"/>
                  <a:pt x="487" y="1124"/>
                  <a:pt x="487" y="1126"/>
                </a:cubicBezTo>
                <a:cubicBezTo>
                  <a:pt x="487" y="1129"/>
                  <a:pt x="487" y="1131"/>
                  <a:pt x="487" y="1133"/>
                </a:cubicBezTo>
                <a:cubicBezTo>
                  <a:pt x="487" y="1135"/>
                  <a:pt x="486" y="1136"/>
                  <a:pt x="488" y="1138"/>
                </a:cubicBezTo>
                <a:cubicBezTo>
                  <a:pt x="489" y="1138"/>
                  <a:pt x="489" y="1139"/>
                  <a:pt x="489" y="1140"/>
                </a:cubicBezTo>
                <a:cubicBezTo>
                  <a:pt x="489" y="1141"/>
                  <a:pt x="490" y="1142"/>
                  <a:pt x="489" y="1143"/>
                </a:cubicBezTo>
                <a:cubicBezTo>
                  <a:pt x="489" y="1144"/>
                  <a:pt x="488" y="1144"/>
                  <a:pt x="487" y="1145"/>
                </a:cubicBezTo>
                <a:cubicBezTo>
                  <a:pt x="483" y="1147"/>
                  <a:pt x="482" y="1153"/>
                  <a:pt x="482" y="1157"/>
                </a:cubicBezTo>
                <a:cubicBezTo>
                  <a:pt x="482" y="1159"/>
                  <a:pt x="481" y="1161"/>
                  <a:pt x="480" y="1162"/>
                </a:cubicBezTo>
                <a:cubicBezTo>
                  <a:pt x="480" y="1164"/>
                  <a:pt x="480" y="1165"/>
                  <a:pt x="480" y="1166"/>
                </a:cubicBezTo>
                <a:cubicBezTo>
                  <a:pt x="480" y="1168"/>
                  <a:pt x="479" y="1168"/>
                  <a:pt x="478" y="1169"/>
                </a:cubicBezTo>
                <a:cubicBezTo>
                  <a:pt x="478" y="1170"/>
                  <a:pt x="478" y="1171"/>
                  <a:pt x="479" y="1172"/>
                </a:cubicBezTo>
                <a:cubicBezTo>
                  <a:pt x="479" y="1174"/>
                  <a:pt x="479" y="1177"/>
                  <a:pt x="478" y="1179"/>
                </a:cubicBezTo>
                <a:cubicBezTo>
                  <a:pt x="477" y="1181"/>
                  <a:pt x="475" y="1182"/>
                  <a:pt x="474" y="1184"/>
                </a:cubicBezTo>
                <a:cubicBezTo>
                  <a:pt x="473" y="1186"/>
                  <a:pt x="472" y="1188"/>
                  <a:pt x="470" y="1189"/>
                </a:cubicBezTo>
                <a:cubicBezTo>
                  <a:pt x="466" y="1191"/>
                  <a:pt x="460" y="1188"/>
                  <a:pt x="456" y="1190"/>
                </a:cubicBezTo>
                <a:cubicBezTo>
                  <a:pt x="454" y="1191"/>
                  <a:pt x="452" y="1192"/>
                  <a:pt x="450" y="1192"/>
                </a:cubicBezTo>
                <a:cubicBezTo>
                  <a:pt x="448" y="1191"/>
                  <a:pt x="446" y="1190"/>
                  <a:pt x="444" y="1189"/>
                </a:cubicBezTo>
                <a:cubicBezTo>
                  <a:pt x="442" y="1188"/>
                  <a:pt x="440" y="1187"/>
                  <a:pt x="438" y="1187"/>
                </a:cubicBezTo>
                <a:cubicBezTo>
                  <a:pt x="436" y="1187"/>
                  <a:pt x="434" y="1187"/>
                  <a:pt x="432" y="1188"/>
                </a:cubicBezTo>
                <a:cubicBezTo>
                  <a:pt x="430" y="1189"/>
                  <a:pt x="428" y="1190"/>
                  <a:pt x="426" y="1189"/>
                </a:cubicBezTo>
                <a:cubicBezTo>
                  <a:pt x="425" y="1189"/>
                  <a:pt x="425" y="1188"/>
                  <a:pt x="424" y="1188"/>
                </a:cubicBezTo>
                <a:cubicBezTo>
                  <a:pt x="423" y="1187"/>
                  <a:pt x="422" y="1187"/>
                  <a:pt x="421" y="1187"/>
                </a:cubicBezTo>
                <a:cubicBezTo>
                  <a:pt x="419" y="1186"/>
                  <a:pt x="418" y="1184"/>
                  <a:pt x="416" y="1184"/>
                </a:cubicBezTo>
                <a:cubicBezTo>
                  <a:pt x="411" y="1184"/>
                  <a:pt x="406" y="1184"/>
                  <a:pt x="402" y="1185"/>
                </a:cubicBezTo>
                <a:cubicBezTo>
                  <a:pt x="400" y="1186"/>
                  <a:pt x="399" y="1186"/>
                  <a:pt x="396" y="1187"/>
                </a:cubicBezTo>
                <a:cubicBezTo>
                  <a:pt x="394" y="1187"/>
                  <a:pt x="392" y="1188"/>
                  <a:pt x="390" y="1188"/>
                </a:cubicBezTo>
                <a:cubicBezTo>
                  <a:pt x="385" y="1188"/>
                  <a:pt x="381" y="1187"/>
                  <a:pt x="377" y="1186"/>
                </a:cubicBezTo>
                <a:cubicBezTo>
                  <a:pt x="374" y="1185"/>
                  <a:pt x="371" y="1185"/>
                  <a:pt x="368" y="1184"/>
                </a:cubicBezTo>
                <a:cubicBezTo>
                  <a:pt x="366" y="1183"/>
                  <a:pt x="364" y="1183"/>
                  <a:pt x="361" y="1183"/>
                </a:cubicBezTo>
                <a:cubicBezTo>
                  <a:pt x="359" y="1183"/>
                  <a:pt x="357" y="1182"/>
                  <a:pt x="355" y="1182"/>
                </a:cubicBezTo>
                <a:cubicBezTo>
                  <a:pt x="354" y="1182"/>
                  <a:pt x="353" y="1182"/>
                  <a:pt x="352" y="1182"/>
                </a:cubicBezTo>
                <a:cubicBezTo>
                  <a:pt x="351" y="1181"/>
                  <a:pt x="350" y="1181"/>
                  <a:pt x="349" y="1180"/>
                </a:cubicBezTo>
                <a:cubicBezTo>
                  <a:pt x="348" y="1179"/>
                  <a:pt x="345" y="1179"/>
                  <a:pt x="343" y="1179"/>
                </a:cubicBezTo>
                <a:cubicBezTo>
                  <a:pt x="341" y="1180"/>
                  <a:pt x="339" y="1180"/>
                  <a:pt x="337" y="1180"/>
                </a:cubicBezTo>
                <a:cubicBezTo>
                  <a:pt x="334" y="1180"/>
                  <a:pt x="332" y="1181"/>
                  <a:pt x="330" y="1182"/>
                </a:cubicBezTo>
                <a:cubicBezTo>
                  <a:pt x="328" y="1183"/>
                  <a:pt x="326" y="1182"/>
                  <a:pt x="324" y="1182"/>
                </a:cubicBezTo>
                <a:cubicBezTo>
                  <a:pt x="322" y="1183"/>
                  <a:pt x="320" y="1184"/>
                  <a:pt x="318" y="1184"/>
                </a:cubicBezTo>
                <a:cubicBezTo>
                  <a:pt x="316" y="1185"/>
                  <a:pt x="314" y="1186"/>
                  <a:pt x="311" y="1185"/>
                </a:cubicBezTo>
                <a:cubicBezTo>
                  <a:pt x="311" y="1185"/>
                  <a:pt x="310" y="1185"/>
                  <a:pt x="309" y="1184"/>
                </a:cubicBezTo>
                <a:cubicBezTo>
                  <a:pt x="308" y="1183"/>
                  <a:pt x="308" y="1182"/>
                  <a:pt x="307" y="1182"/>
                </a:cubicBezTo>
                <a:cubicBezTo>
                  <a:pt x="305" y="1181"/>
                  <a:pt x="304" y="1181"/>
                  <a:pt x="302" y="1179"/>
                </a:cubicBezTo>
                <a:cubicBezTo>
                  <a:pt x="301" y="1178"/>
                  <a:pt x="300" y="1177"/>
                  <a:pt x="298" y="1177"/>
                </a:cubicBezTo>
                <a:cubicBezTo>
                  <a:pt x="296" y="1177"/>
                  <a:pt x="294" y="1175"/>
                  <a:pt x="292" y="1176"/>
                </a:cubicBezTo>
                <a:cubicBezTo>
                  <a:pt x="291" y="1176"/>
                  <a:pt x="288" y="1179"/>
                  <a:pt x="287" y="1178"/>
                </a:cubicBezTo>
                <a:cubicBezTo>
                  <a:pt x="287" y="1178"/>
                  <a:pt x="289" y="1172"/>
                  <a:pt x="286" y="1175"/>
                </a:cubicBezTo>
                <a:cubicBezTo>
                  <a:pt x="285" y="1176"/>
                  <a:pt x="284" y="1176"/>
                  <a:pt x="283" y="1177"/>
                </a:cubicBezTo>
                <a:cubicBezTo>
                  <a:pt x="282" y="1177"/>
                  <a:pt x="281" y="1177"/>
                  <a:pt x="281" y="1178"/>
                </a:cubicBezTo>
                <a:cubicBezTo>
                  <a:pt x="280" y="1179"/>
                  <a:pt x="279" y="1180"/>
                  <a:pt x="278" y="1181"/>
                </a:cubicBezTo>
                <a:cubicBezTo>
                  <a:pt x="277" y="1182"/>
                  <a:pt x="273" y="1181"/>
                  <a:pt x="273" y="1183"/>
                </a:cubicBezTo>
                <a:cubicBezTo>
                  <a:pt x="273" y="1183"/>
                  <a:pt x="276" y="1185"/>
                  <a:pt x="276" y="1185"/>
                </a:cubicBezTo>
                <a:cubicBezTo>
                  <a:pt x="277" y="1185"/>
                  <a:pt x="278" y="1185"/>
                  <a:pt x="278" y="1187"/>
                </a:cubicBezTo>
                <a:cubicBezTo>
                  <a:pt x="278" y="1188"/>
                  <a:pt x="277" y="1188"/>
                  <a:pt x="276" y="1188"/>
                </a:cubicBezTo>
                <a:cubicBezTo>
                  <a:pt x="273" y="1188"/>
                  <a:pt x="272" y="1188"/>
                  <a:pt x="270" y="1189"/>
                </a:cubicBezTo>
                <a:cubicBezTo>
                  <a:pt x="269" y="1189"/>
                  <a:pt x="268" y="1190"/>
                  <a:pt x="267" y="1190"/>
                </a:cubicBezTo>
                <a:cubicBezTo>
                  <a:pt x="266" y="1190"/>
                  <a:pt x="266" y="1191"/>
                  <a:pt x="265" y="1191"/>
                </a:cubicBezTo>
                <a:cubicBezTo>
                  <a:pt x="261" y="1192"/>
                  <a:pt x="257" y="1190"/>
                  <a:pt x="254" y="1193"/>
                </a:cubicBezTo>
                <a:cubicBezTo>
                  <a:pt x="253" y="1193"/>
                  <a:pt x="253" y="1194"/>
                  <a:pt x="252" y="1195"/>
                </a:cubicBezTo>
                <a:cubicBezTo>
                  <a:pt x="251" y="1197"/>
                  <a:pt x="249" y="1196"/>
                  <a:pt x="248" y="1198"/>
                </a:cubicBezTo>
                <a:cubicBezTo>
                  <a:pt x="247" y="1198"/>
                  <a:pt x="247" y="1199"/>
                  <a:pt x="246" y="1200"/>
                </a:cubicBezTo>
                <a:cubicBezTo>
                  <a:pt x="246" y="1201"/>
                  <a:pt x="246" y="1202"/>
                  <a:pt x="245" y="1203"/>
                </a:cubicBezTo>
                <a:cubicBezTo>
                  <a:pt x="245" y="1205"/>
                  <a:pt x="245" y="1208"/>
                  <a:pt x="247" y="1209"/>
                </a:cubicBezTo>
                <a:cubicBezTo>
                  <a:pt x="249" y="1210"/>
                  <a:pt x="250" y="1210"/>
                  <a:pt x="251" y="1211"/>
                </a:cubicBezTo>
                <a:cubicBezTo>
                  <a:pt x="251" y="1212"/>
                  <a:pt x="253" y="1214"/>
                  <a:pt x="252" y="1216"/>
                </a:cubicBezTo>
                <a:cubicBezTo>
                  <a:pt x="252" y="1217"/>
                  <a:pt x="250" y="1219"/>
                  <a:pt x="253" y="1219"/>
                </a:cubicBezTo>
                <a:cubicBezTo>
                  <a:pt x="255" y="1219"/>
                  <a:pt x="256" y="1217"/>
                  <a:pt x="258" y="1216"/>
                </a:cubicBezTo>
                <a:cubicBezTo>
                  <a:pt x="259" y="1215"/>
                  <a:pt x="259" y="1215"/>
                  <a:pt x="260" y="1216"/>
                </a:cubicBezTo>
                <a:cubicBezTo>
                  <a:pt x="261" y="1217"/>
                  <a:pt x="260" y="1218"/>
                  <a:pt x="259" y="1218"/>
                </a:cubicBezTo>
                <a:cubicBezTo>
                  <a:pt x="259" y="1219"/>
                  <a:pt x="258" y="1220"/>
                  <a:pt x="258" y="1220"/>
                </a:cubicBezTo>
                <a:cubicBezTo>
                  <a:pt x="257" y="1221"/>
                  <a:pt x="255" y="1221"/>
                  <a:pt x="256" y="1222"/>
                </a:cubicBezTo>
                <a:cubicBezTo>
                  <a:pt x="256" y="1222"/>
                  <a:pt x="257" y="1222"/>
                  <a:pt x="257" y="1223"/>
                </a:cubicBezTo>
                <a:cubicBezTo>
                  <a:pt x="257" y="1223"/>
                  <a:pt x="257" y="1224"/>
                  <a:pt x="257" y="1224"/>
                </a:cubicBezTo>
                <a:cubicBezTo>
                  <a:pt x="258" y="1225"/>
                  <a:pt x="259" y="1224"/>
                  <a:pt x="260" y="1224"/>
                </a:cubicBezTo>
                <a:cubicBezTo>
                  <a:pt x="264" y="1225"/>
                  <a:pt x="258" y="1227"/>
                  <a:pt x="258" y="1227"/>
                </a:cubicBezTo>
                <a:cubicBezTo>
                  <a:pt x="257" y="1229"/>
                  <a:pt x="258" y="1229"/>
                  <a:pt x="259" y="1230"/>
                </a:cubicBezTo>
                <a:cubicBezTo>
                  <a:pt x="260" y="1230"/>
                  <a:pt x="260" y="1231"/>
                  <a:pt x="259" y="1232"/>
                </a:cubicBezTo>
                <a:cubicBezTo>
                  <a:pt x="258" y="1233"/>
                  <a:pt x="258" y="1234"/>
                  <a:pt x="258" y="1234"/>
                </a:cubicBezTo>
                <a:cubicBezTo>
                  <a:pt x="257" y="1236"/>
                  <a:pt x="257" y="1236"/>
                  <a:pt x="257" y="1237"/>
                </a:cubicBezTo>
                <a:cubicBezTo>
                  <a:pt x="257" y="1238"/>
                  <a:pt x="257" y="1240"/>
                  <a:pt x="257" y="1241"/>
                </a:cubicBezTo>
                <a:cubicBezTo>
                  <a:pt x="258" y="1243"/>
                  <a:pt x="259" y="1241"/>
                  <a:pt x="261" y="1241"/>
                </a:cubicBezTo>
                <a:cubicBezTo>
                  <a:pt x="261" y="1241"/>
                  <a:pt x="261" y="1241"/>
                  <a:pt x="261" y="1241"/>
                </a:cubicBezTo>
                <a:cubicBezTo>
                  <a:pt x="260" y="1242"/>
                  <a:pt x="259" y="1242"/>
                  <a:pt x="258" y="1243"/>
                </a:cubicBezTo>
                <a:cubicBezTo>
                  <a:pt x="258" y="1244"/>
                  <a:pt x="258" y="1245"/>
                  <a:pt x="258" y="1246"/>
                </a:cubicBezTo>
                <a:cubicBezTo>
                  <a:pt x="258" y="1247"/>
                  <a:pt x="258" y="1248"/>
                  <a:pt x="258" y="1249"/>
                </a:cubicBezTo>
                <a:cubicBezTo>
                  <a:pt x="258" y="1250"/>
                  <a:pt x="259" y="1251"/>
                  <a:pt x="259" y="1252"/>
                </a:cubicBezTo>
                <a:cubicBezTo>
                  <a:pt x="259" y="1253"/>
                  <a:pt x="259" y="1254"/>
                  <a:pt x="259" y="1255"/>
                </a:cubicBezTo>
                <a:cubicBezTo>
                  <a:pt x="259" y="1256"/>
                  <a:pt x="260" y="1257"/>
                  <a:pt x="260" y="1258"/>
                </a:cubicBezTo>
                <a:cubicBezTo>
                  <a:pt x="261" y="1260"/>
                  <a:pt x="260" y="1262"/>
                  <a:pt x="261" y="1263"/>
                </a:cubicBezTo>
                <a:cubicBezTo>
                  <a:pt x="261" y="1265"/>
                  <a:pt x="262" y="1267"/>
                  <a:pt x="263" y="1268"/>
                </a:cubicBezTo>
                <a:cubicBezTo>
                  <a:pt x="263" y="1269"/>
                  <a:pt x="264" y="1269"/>
                  <a:pt x="264" y="1269"/>
                </a:cubicBezTo>
                <a:cubicBezTo>
                  <a:pt x="266" y="1271"/>
                  <a:pt x="264" y="1272"/>
                  <a:pt x="263" y="1274"/>
                </a:cubicBezTo>
                <a:cubicBezTo>
                  <a:pt x="263" y="1276"/>
                  <a:pt x="263" y="1277"/>
                  <a:pt x="263" y="1279"/>
                </a:cubicBezTo>
                <a:cubicBezTo>
                  <a:pt x="262" y="1280"/>
                  <a:pt x="261" y="1282"/>
                  <a:pt x="261" y="1283"/>
                </a:cubicBezTo>
                <a:cubicBezTo>
                  <a:pt x="262" y="1284"/>
                  <a:pt x="263" y="1283"/>
                  <a:pt x="264" y="1283"/>
                </a:cubicBezTo>
                <a:cubicBezTo>
                  <a:pt x="265" y="1283"/>
                  <a:pt x="265" y="1284"/>
                  <a:pt x="264" y="1285"/>
                </a:cubicBezTo>
                <a:cubicBezTo>
                  <a:pt x="263" y="1285"/>
                  <a:pt x="263" y="1286"/>
                  <a:pt x="262" y="1286"/>
                </a:cubicBezTo>
                <a:cubicBezTo>
                  <a:pt x="261" y="1287"/>
                  <a:pt x="261" y="1288"/>
                  <a:pt x="260" y="1289"/>
                </a:cubicBezTo>
                <a:cubicBezTo>
                  <a:pt x="259" y="1290"/>
                  <a:pt x="259" y="1292"/>
                  <a:pt x="258" y="1294"/>
                </a:cubicBezTo>
                <a:cubicBezTo>
                  <a:pt x="257" y="1297"/>
                  <a:pt x="258" y="1301"/>
                  <a:pt x="257" y="1305"/>
                </a:cubicBezTo>
                <a:cubicBezTo>
                  <a:pt x="256" y="1307"/>
                  <a:pt x="256" y="1309"/>
                  <a:pt x="255" y="1311"/>
                </a:cubicBezTo>
                <a:cubicBezTo>
                  <a:pt x="255" y="1314"/>
                  <a:pt x="253" y="1315"/>
                  <a:pt x="252" y="1318"/>
                </a:cubicBezTo>
                <a:cubicBezTo>
                  <a:pt x="252" y="1320"/>
                  <a:pt x="252" y="1322"/>
                  <a:pt x="251" y="1324"/>
                </a:cubicBezTo>
                <a:cubicBezTo>
                  <a:pt x="250" y="1326"/>
                  <a:pt x="250" y="1328"/>
                  <a:pt x="248" y="1330"/>
                </a:cubicBezTo>
                <a:cubicBezTo>
                  <a:pt x="246" y="1331"/>
                  <a:pt x="244" y="1332"/>
                  <a:pt x="244" y="1334"/>
                </a:cubicBezTo>
                <a:cubicBezTo>
                  <a:pt x="243" y="1336"/>
                  <a:pt x="243" y="1339"/>
                  <a:pt x="243" y="1341"/>
                </a:cubicBezTo>
                <a:cubicBezTo>
                  <a:pt x="242" y="1343"/>
                  <a:pt x="241" y="1344"/>
                  <a:pt x="241" y="1347"/>
                </a:cubicBezTo>
                <a:cubicBezTo>
                  <a:pt x="241" y="1349"/>
                  <a:pt x="240" y="1351"/>
                  <a:pt x="241" y="1353"/>
                </a:cubicBezTo>
                <a:cubicBezTo>
                  <a:pt x="241" y="1354"/>
                  <a:pt x="243" y="1354"/>
                  <a:pt x="243" y="1354"/>
                </a:cubicBezTo>
                <a:cubicBezTo>
                  <a:pt x="245" y="1354"/>
                  <a:pt x="245" y="1355"/>
                  <a:pt x="246" y="1356"/>
                </a:cubicBezTo>
                <a:cubicBezTo>
                  <a:pt x="246" y="1357"/>
                  <a:pt x="247" y="1358"/>
                  <a:pt x="248" y="1357"/>
                </a:cubicBezTo>
                <a:cubicBezTo>
                  <a:pt x="248" y="1356"/>
                  <a:pt x="248" y="1355"/>
                  <a:pt x="248" y="1354"/>
                </a:cubicBezTo>
                <a:cubicBezTo>
                  <a:pt x="248" y="1353"/>
                  <a:pt x="249" y="1353"/>
                  <a:pt x="250" y="1353"/>
                </a:cubicBezTo>
                <a:cubicBezTo>
                  <a:pt x="251" y="1352"/>
                  <a:pt x="251" y="1351"/>
                  <a:pt x="251" y="1350"/>
                </a:cubicBezTo>
                <a:cubicBezTo>
                  <a:pt x="252" y="1349"/>
                  <a:pt x="254" y="1346"/>
                  <a:pt x="255" y="1349"/>
                </a:cubicBezTo>
                <a:cubicBezTo>
                  <a:pt x="255" y="1350"/>
                  <a:pt x="255" y="1352"/>
                  <a:pt x="255" y="1352"/>
                </a:cubicBezTo>
                <a:cubicBezTo>
                  <a:pt x="254" y="1353"/>
                  <a:pt x="253" y="1354"/>
                  <a:pt x="253" y="1355"/>
                </a:cubicBezTo>
                <a:cubicBezTo>
                  <a:pt x="252" y="1357"/>
                  <a:pt x="250" y="1356"/>
                  <a:pt x="248" y="1358"/>
                </a:cubicBezTo>
                <a:cubicBezTo>
                  <a:pt x="247" y="1359"/>
                  <a:pt x="248" y="1360"/>
                  <a:pt x="248" y="1362"/>
                </a:cubicBezTo>
                <a:cubicBezTo>
                  <a:pt x="248" y="1363"/>
                  <a:pt x="248" y="1364"/>
                  <a:pt x="248" y="1365"/>
                </a:cubicBezTo>
                <a:cubicBezTo>
                  <a:pt x="249" y="1366"/>
                  <a:pt x="250" y="1364"/>
                  <a:pt x="250" y="1364"/>
                </a:cubicBezTo>
                <a:cubicBezTo>
                  <a:pt x="251" y="1363"/>
                  <a:pt x="252" y="1362"/>
                  <a:pt x="254" y="1362"/>
                </a:cubicBezTo>
                <a:cubicBezTo>
                  <a:pt x="255" y="1362"/>
                  <a:pt x="256" y="1362"/>
                  <a:pt x="257" y="1362"/>
                </a:cubicBezTo>
                <a:cubicBezTo>
                  <a:pt x="258" y="1361"/>
                  <a:pt x="259" y="1360"/>
                  <a:pt x="260" y="1360"/>
                </a:cubicBezTo>
                <a:cubicBezTo>
                  <a:pt x="262" y="1360"/>
                  <a:pt x="263" y="1361"/>
                  <a:pt x="263" y="1363"/>
                </a:cubicBezTo>
                <a:cubicBezTo>
                  <a:pt x="264" y="1366"/>
                  <a:pt x="261" y="1364"/>
                  <a:pt x="259" y="1364"/>
                </a:cubicBezTo>
                <a:cubicBezTo>
                  <a:pt x="259" y="1364"/>
                  <a:pt x="257" y="1363"/>
                  <a:pt x="257" y="1363"/>
                </a:cubicBezTo>
                <a:cubicBezTo>
                  <a:pt x="256" y="1364"/>
                  <a:pt x="258" y="1365"/>
                  <a:pt x="258" y="1365"/>
                </a:cubicBezTo>
                <a:cubicBezTo>
                  <a:pt x="259" y="1366"/>
                  <a:pt x="258" y="1367"/>
                  <a:pt x="258" y="1368"/>
                </a:cubicBezTo>
                <a:cubicBezTo>
                  <a:pt x="258" y="1369"/>
                  <a:pt x="259" y="1370"/>
                  <a:pt x="259" y="1371"/>
                </a:cubicBezTo>
                <a:cubicBezTo>
                  <a:pt x="260" y="1373"/>
                  <a:pt x="260" y="1373"/>
                  <a:pt x="260" y="1375"/>
                </a:cubicBezTo>
                <a:cubicBezTo>
                  <a:pt x="260" y="1376"/>
                  <a:pt x="259" y="1376"/>
                  <a:pt x="259" y="1377"/>
                </a:cubicBezTo>
                <a:cubicBezTo>
                  <a:pt x="258" y="1381"/>
                  <a:pt x="259" y="1383"/>
                  <a:pt x="260" y="1387"/>
                </a:cubicBezTo>
                <a:cubicBezTo>
                  <a:pt x="261" y="1389"/>
                  <a:pt x="260" y="1391"/>
                  <a:pt x="260" y="1393"/>
                </a:cubicBezTo>
                <a:cubicBezTo>
                  <a:pt x="260" y="1396"/>
                  <a:pt x="259" y="1398"/>
                  <a:pt x="259" y="1400"/>
                </a:cubicBezTo>
                <a:cubicBezTo>
                  <a:pt x="258" y="1402"/>
                  <a:pt x="258" y="1405"/>
                  <a:pt x="256" y="1408"/>
                </a:cubicBezTo>
                <a:cubicBezTo>
                  <a:pt x="256" y="1408"/>
                  <a:pt x="254" y="1411"/>
                  <a:pt x="255" y="1412"/>
                </a:cubicBezTo>
                <a:cubicBezTo>
                  <a:pt x="256" y="1412"/>
                  <a:pt x="259" y="1411"/>
                  <a:pt x="260" y="1411"/>
                </a:cubicBezTo>
                <a:cubicBezTo>
                  <a:pt x="261" y="1410"/>
                  <a:pt x="263" y="1409"/>
                  <a:pt x="265" y="1409"/>
                </a:cubicBezTo>
                <a:cubicBezTo>
                  <a:pt x="267" y="1409"/>
                  <a:pt x="269" y="1408"/>
                  <a:pt x="271" y="1409"/>
                </a:cubicBezTo>
                <a:cubicBezTo>
                  <a:pt x="273" y="1410"/>
                  <a:pt x="275" y="1410"/>
                  <a:pt x="277" y="1410"/>
                </a:cubicBezTo>
                <a:cubicBezTo>
                  <a:pt x="278" y="1410"/>
                  <a:pt x="279" y="1410"/>
                  <a:pt x="280" y="1410"/>
                </a:cubicBezTo>
                <a:cubicBezTo>
                  <a:pt x="281" y="1410"/>
                  <a:pt x="281" y="1411"/>
                  <a:pt x="282" y="1412"/>
                </a:cubicBezTo>
                <a:cubicBezTo>
                  <a:pt x="284" y="1413"/>
                  <a:pt x="286" y="1412"/>
                  <a:pt x="288" y="1412"/>
                </a:cubicBezTo>
                <a:cubicBezTo>
                  <a:pt x="289" y="1412"/>
                  <a:pt x="290" y="1412"/>
                  <a:pt x="291" y="1412"/>
                </a:cubicBezTo>
                <a:cubicBezTo>
                  <a:pt x="292" y="1411"/>
                  <a:pt x="292" y="1410"/>
                  <a:pt x="293" y="1410"/>
                </a:cubicBezTo>
                <a:cubicBezTo>
                  <a:pt x="295" y="1409"/>
                  <a:pt x="297" y="1409"/>
                  <a:pt x="299" y="1408"/>
                </a:cubicBezTo>
                <a:cubicBezTo>
                  <a:pt x="300" y="1407"/>
                  <a:pt x="300" y="1404"/>
                  <a:pt x="303" y="1405"/>
                </a:cubicBezTo>
                <a:cubicBezTo>
                  <a:pt x="304" y="1405"/>
                  <a:pt x="304" y="1405"/>
                  <a:pt x="305" y="1405"/>
                </a:cubicBezTo>
                <a:cubicBezTo>
                  <a:pt x="307" y="1405"/>
                  <a:pt x="308" y="1405"/>
                  <a:pt x="309" y="1405"/>
                </a:cubicBezTo>
                <a:cubicBezTo>
                  <a:pt x="310" y="1405"/>
                  <a:pt x="311" y="1405"/>
                  <a:pt x="312" y="1405"/>
                </a:cubicBezTo>
                <a:cubicBezTo>
                  <a:pt x="313" y="1405"/>
                  <a:pt x="314" y="1405"/>
                  <a:pt x="315" y="1405"/>
                </a:cubicBezTo>
                <a:cubicBezTo>
                  <a:pt x="317" y="1406"/>
                  <a:pt x="316" y="1408"/>
                  <a:pt x="318" y="1409"/>
                </a:cubicBezTo>
                <a:cubicBezTo>
                  <a:pt x="319" y="1410"/>
                  <a:pt x="321" y="1411"/>
                  <a:pt x="322" y="1412"/>
                </a:cubicBezTo>
                <a:cubicBezTo>
                  <a:pt x="323" y="1413"/>
                  <a:pt x="323" y="1414"/>
                  <a:pt x="324" y="1414"/>
                </a:cubicBezTo>
                <a:cubicBezTo>
                  <a:pt x="324" y="1415"/>
                  <a:pt x="325" y="1415"/>
                  <a:pt x="326" y="1416"/>
                </a:cubicBezTo>
                <a:cubicBezTo>
                  <a:pt x="327" y="1417"/>
                  <a:pt x="327" y="1417"/>
                  <a:pt x="328" y="1418"/>
                </a:cubicBezTo>
                <a:cubicBezTo>
                  <a:pt x="329" y="1419"/>
                  <a:pt x="330" y="1419"/>
                  <a:pt x="331" y="1420"/>
                </a:cubicBezTo>
                <a:cubicBezTo>
                  <a:pt x="332" y="1421"/>
                  <a:pt x="330" y="1421"/>
                  <a:pt x="330" y="1422"/>
                </a:cubicBezTo>
                <a:cubicBezTo>
                  <a:pt x="328" y="1423"/>
                  <a:pt x="329" y="1423"/>
                  <a:pt x="330" y="1424"/>
                </a:cubicBezTo>
                <a:cubicBezTo>
                  <a:pt x="331" y="1425"/>
                  <a:pt x="331" y="1425"/>
                  <a:pt x="332" y="1427"/>
                </a:cubicBezTo>
                <a:cubicBezTo>
                  <a:pt x="332" y="1428"/>
                  <a:pt x="332" y="1428"/>
                  <a:pt x="334" y="1429"/>
                </a:cubicBezTo>
                <a:cubicBezTo>
                  <a:pt x="334" y="1429"/>
                  <a:pt x="335" y="1430"/>
                  <a:pt x="335" y="1431"/>
                </a:cubicBezTo>
                <a:cubicBezTo>
                  <a:pt x="336" y="1432"/>
                  <a:pt x="337" y="1433"/>
                  <a:pt x="338" y="1434"/>
                </a:cubicBezTo>
                <a:cubicBezTo>
                  <a:pt x="338" y="1435"/>
                  <a:pt x="338" y="1435"/>
                  <a:pt x="339" y="1436"/>
                </a:cubicBezTo>
                <a:cubicBezTo>
                  <a:pt x="340" y="1439"/>
                  <a:pt x="341" y="1439"/>
                  <a:pt x="343" y="1441"/>
                </a:cubicBezTo>
                <a:cubicBezTo>
                  <a:pt x="345" y="1442"/>
                  <a:pt x="346" y="1444"/>
                  <a:pt x="347" y="1445"/>
                </a:cubicBezTo>
                <a:cubicBezTo>
                  <a:pt x="348" y="1445"/>
                  <a:pt x="349" y="1445"/>
                  <a:pt x="350" y="1446"/>
                </a:cubicBezTo>
                <a:cubicBezTo>
                  <a:pt x="351" y="1446"/>
                  <a:pt x="352" y="1447"/>
                  <a:pt x="353" y="1447"/>
                </a:cubicBezTo>
                <a:cubicBezTo>
                  <a:pt x="354" y="1448"/>
                  <a:pt x="357" y="1447"/>
                  <a:pt x="358" y="1446"/>
                </a:cubicBezTo>
                <a:cubicBezTo>
                  <a:pt x="359" y="1445"/>
                  <a:pt x="359" y="1444"/>
                  <a:pt x="360" y="1444"/>
                </a:cubicBezTo>
                <a:cubicBezTo>
                  <a:pt x="361" y="1444"/>
                  <a:pt x="362" y="1444"/>
                  <a:pt x="363" y="1443"/>
                </a:cubicBezTo>
                <a:cubicBezTo>
                  <a:pt x="365" y="1442"/>
                  <a:pt x="364" y="1440"/>
                  <a:pt x="366" y="1438"/>
                </a:cubicBezTo>
                <a:cubicBezTo>
                  <a:pt x="367" y="1436"/>
                  <a:pt x="368" y="1435"/>
                  <a:pt x="371" y="1434"/>
                </a:cubicBezTo>
                <a:cubicBezTo>
                  <a:pt x="373" y="1434"/>
                  <a:pt x="374" y="1432"/>
                  <a:pt x="376" y="1431"/>
                </a:cubicBezTo>
                <a:cubicBezTo>
                  <a:pt x="378" y="1431"/>
                  <a:pt x="380" y="1430"/>
                  <a:pt x="382" y="1429"/>
                </a:cubicBezTo>
                <a:cubicBezTo>
                  <a:pt x="383" y="1428"/>
                  <a:pt x="383" y="1427"/>
                  <a:pt x="384" y="1427"/>
                </a:cubicBezTo>
                <a:cubicBezTo>
                  <a:pt x="385" y="1426"/>
                  <a:pt x="386" y="1426"/>
                  <a:pt x="387" y="1425"/>
                </a:cubicBezTo>
                <a:cubicBezTo>
                  <a:pt x="389" y="1425"/>
                  <a:pt x="390" y="1423"/>
                  <a:pt x="392" y="1422"/>
                </a:cubicBezTo>
                <a:cubicBezTo>
                  <a:pt x="395" y="1422"/>
                  <a:pt x="399" y="1422"/>
                  <a:pt x="403" y="1422"/>
                </a:cubicBezTo>
                <a:cubicBezTo>
                  <a:pt x="408" y="1422"/>
                  <a:pt x="413" y="1422"/>
                  <a:pt x="418" y="1422"/>
                </a:cubicBezTo>
                <a:cubicBezTo>
                  <a:pt x="420" y="1422"/>
                  <a:pt x="422" y="1421"/>
                  <a:pt x="425" y="1421"/>
                </a:cubicBezTo>
                <a:cubicBezTo>
                  <a:pt x="427" y="1421"/>
                  <a:pt x="429" y="1422"/>
                  <a:pt x="431" y="1422"/>
                </a:cubicBezTo>
                <a:cubicBezTo>
                  <a:pt x="433" y="1422"/>
                  <a:pt x="435" y="1424"/>
                  <a:pt x="437" y="1424"/>
                </a:cubicBezTo>
                <a:cubicBezTo>
                  <a:pt x="438" y="1424"/>
                  <a:pt x="441" y="1424"/>
                  <a:pt x="443" y="1423"/>
                </a:cubicBezTo>
                <a:cubicBezTo>
                  <a:pt x="445" y="1422"/>
                  <a:pt x="446" y="1421"/>
                  <a:pt x="448" y="1420"/>
                </a:cubicBezTo>
                <a:cubicBezTo>
                  <a:pt x="450" y="1420"/>
                  <a:pt x="452" y="1420"/>
                  <a:pt x="454" y="1421"/>
                </a:cubicBezTo>
                <a:cubicBezTo>
                  <a:pt x="455" y="1422"/>
                  <a:pt x="458" y="1423"/>
                  <a:pt x="459" y="1421"/>
                </a:cubicBezTo>
                <a:cubicBezTo>
                  <a:pt x="461" y="1420"/>
                  <a:pt x="461" y="1417"/>
                  <a:pt x="462" y="1415"/>
                </a:cubicBezTo>
                <a:cubicBezTo>
                  <a:pt x="464" y="1413"/>
                  <a:pt x="465" y="1412"/>
                  <a:pt x="467" y="1410"/>
                </a:cubicBezTo>
                <a:cubicBezTo>
                  <a:pt x="469" y="1408"/>
                  <a:pt x="469" y="1406"/>
                  <a:pt x="470" y="1404"/>
                </a:cubicBezTo>
                <a:cubicBezTo>
                  <a:pt x="471" y="1402"/>
                  <a:pt x="473" y="1401"/>
                  <a:pt x="474" y="1400"/>
                </a:cubicBezTo>
                <a:cubicBezTo>
                  <a:pt x="476" y="1398"/>
                  <a:pt x="478" y="1398"/>
                  <a:pt x="481" y="1398"/>
                </a:cubicBezTo>
                <a:cubicBezTo>
                  <a:pt x="483" y="1397"/>
                  <a:pt x="484" y="1397"/>
                  <a:pt x="486" y="1396"/>
                </a:cubicBezTo>
                <a:cubicBezTo>
                  <a:pt x="487" y="1395"/>
                  <a:pt x="489" y="1393"/>
                  <a:pt x="491" y="1394"/>
                </a:cubicBezTo>
                <a:cubicBezTo>
                  <a:pt x="492" y="1394"/>
                  <a:pt x="492" y="1395"/>
                  <a:pt x="493" y="1395"/>
                </a:cubicBezTo>
                <a:cubicBezTo>
                  <a:pt x="494" y="1395"/>
                  <a:pt x="495" y="1395"/>
                  <a:pt x="496" y="1394"/>
                </a:cubicBezTo>
                <a:cubicBezTo>
                  <a:pt x="497" y="1394"/>
                  <a:pt x="497" y="1393"/>
                  <a:pt x="498" y="1393"/>
                </a:cubicBezTo>
                <a:cubicBezTo>
                  <a:pt x="499" y="1393"/>
                  <a:pt x="500" y="1393"/>
                  <a:pt x="500" y="1393"/>
                </a:cubicBezTo>
                <a:cubicBezTo>
                  <a:pt x="500" y="1392"/>
                  <a:pt x="498" y="1391"/>
                  <a:pt x="497" y="1390"/>
                </a:cubicBezTo>
                <a:cubicBezTo>
                  <a:pt x="494" y="1387"/>
                  <a:pt x="499" y="1383"/>
                  <a:pt x="500" y="1380"/>
                </a:cubicBezTo>
                <a:cubicBezTo>
                  <a:pt x="501" y="1379"/>
                  <a:pt x="501" y="1378"/>
                  <a:pt x="502" y="1377"/>
                </a:cubicBezTo>
                <a:cubicBezTo>
                  <a:pt x="503" y="1374"/>
                  <a:pt x="503" y="1372"/>
                  <a:pt x="504" y="1370"/>
                </a:cubicBezTo>
                <a:cubicBezTo>
                  <a:pt x="506" y="1368"/>
                  <a:pt x="507" y="1367"/>
                  <a:pt x="509" y="1365"/>
                </a:cubicBezTo>
                <a:cubicBezTo>
                  <a:pt x="511" y="1364"/>
                  <a:pt x="513" y="1363"/>
                  <a:pt x="515" y="1361"/>
                </a:cubicBezTo>
                <a:cubicBezTo>
                  <a:pt x="517" y="1361"/>
                  <a:pt x="519" y="1360"/>
                  <a:pt x="521" y="1358"/>
                </a:cubicBezTo>
                <a:cubicBezTo>
                  <a:pt x="522" y="1356"/>
                  <a:pt x="524" y="1355"/>
                  <a:pt x="526" y="1354"/>
                </a:cubicBezTo>
                <a:cubicBezTo>
                  <a:pt x="529" y="1354"/>
                  <a:pt x="528" y="1352"/>
                  <a:pt x="526" y="1351"/>
                </a:cubicBezTo>
                <a:cubicBezTo>
                  <a:pt x="525" y="1351"/>
                  <a:pt x="523" y="1349"/>
                  <a:pt x="522" y="1348"/>
                </a:cubicBezTo>
                <a:cubicBezTo>
                  <a:pt x="519" y="1346"/>
                  <a:pt x="516" y="1344"/>
                  <a:pt x="515" y="1341"/>
                </a:cubicBezTo>
                <a:cubicBezTo>
                  <a:pt x="514" y="1339"/>
                  <a:pt x="514" y="1338"/>
                  <a:pt x="513" y="1337"/>
                </a:cubicBezTo>
                <a:cubicBezTo>
                  <a:pt x="512" y="1335"/>
                  <a:pt x="512" y="1333"/>
                  <a:pt x="512" y="1331"/>
                </a:cubicBezTo>
                <a:cubicBezTo>
                  <a:pt x="512" y="1329"/>
                  <a:pt x="511" y="1326"/>
                  <a:pt x="512" y="1324"/>
                </a:cubicBezTo>
                <a:cubicBezTo>
                  <a:pt x="513" y="1321"/>
                  <a:pt x="515" y="1319"/>
                  <a:pt x="516" y="1317"/>
                </a:cubicBezTo>
                <a:cubicBezTo>
                  <a:pt x="519" y="1313"/>
                  <a:pt x="523" y="1310"/>
                  <a:pt x="526" y="1306"/>
                </a:cubicBezTo>
                <a:cubicBezTo>
                  <a:pt x="527" y="1304"/>
                  <a:pt x="528" y="1302"/>
                  <a:pt x="529" y="1300"/>
                </a:cubicBezTo>
                <a:cubicBezTo>
                  <a:pt x="531" y="1298"/>
                  <a:pt x="533" y="1297"/>
                  <a:pt x="534" y="1296"/>
                </a:cubicBezTo>
                <a:cubicBezTo>
                  <a:pt x="537" y="1294"/>
                  <a:pt x="539" y="1289"/>
                  <a:pt x="540" y="1286"/>
                </a:cubicBezTo>
                <a:cubicBezTo>
                  <a:pt x="541" y="1284"/>
                  <a:pt x="542" y="1282"/>
                  <a:pt x="543" y="1280"/>
                </a:cubicBezTo>
                <a:cubicBezTo>
                  <a:pt x="544" y="1278"/>
                  <a:pt x="546" y="1277"/>
                  <a:pt x="548" y="1276"/>
                </a:cubicBezTo>
                <a:cubicBezTo>
                  <a:pt x="548" y="1275"/>
                  <a:pt x="549" y="1274"/>
                  <a:pt x="550" y="1273"/>
                </a:cubicBezTo>
                <a:cubicBezTo>
                  <a:pt x="552" y="1272"/>
                  <a:pt x="554" y="1271"/>
                  <a:pt x="557" y="1271"/>
                </a:cubicBezTo>
                <a:cubicBezTo>
                  <a:pt x="559" y="1270"/>
                  <a:pt x="562" y="1269"/>
                  <a:pt x="564" y="1269"/>
                </a:cubicBezTo>
                <a:cubicBezTo>
                  <a:pt x="566" y="1269"/>
                  <a:pt x="568" y="1268"/>
                  <a:pt x="570" y="1267"/>
                </a:cubicBezTo>
                <a:cubicBezTo>
                  <a:pt x="573" y="1267"/>
                  <a:pt x="577" y="1265"/>
                  <a:pt x="580" y="1264"/>
                </a:cubicBezTo>
                <a:cubicBezTo>
                  <a:pt x="582" y="1263"/>
                  <a:pt x="584" y="1261"/>
                  <a:pt x="586" y="1259"/>
                </a:cubicBezTo>
                <a:cubicBezTo>
                  <a:pt x="588" y="1258"/>
                  <a:pt x="591" y="1257"/>
                  <a:pt x="594" y="1256"/>
                </a:cubicBezTo>
                <a:cubicBezTo>
                  <a:pt x="596" y="1255"/>
                  <a:pt x="598" y="1253"/>
                  <a:pt x="601" y="1252"/>
                </a:cubicBezTo>
                <a:cubicBezTo>
                  <a:pt x="603" y="1251"/>
                  <a:pt x="606" y="1251"/>
                  <a:pt x="608" y="1250"/>
                </a:cubicBezTo>
                <a:cubicBezTo>
                  <a:pt x="610" y="1248"/>
                  <a:pt x="612" y="1247"/>
                  <a:pt x="613" y="1246"/>
                </a:cubicBezTo>
                <a:cubicBezTo>
                  <a:pt x="615" y="1244"/>
                  <a:pt x="616" y="1242"/>
                  <a:pt x="616" y="1240"/>
                </a:cubicBezTo>
                <a:cubicBezTo>
                  <a:pt x="615" y="1238"/>
                  <a:pt x="614" y="1237"/>
                  <a:pt x="613" y="1235"/>
                </a:cubicBezTo>
                <a:cubicBezTo>
                  <a:pt x="612" y="1232"/>
                  <a:pt x="614" y="1231"/>
                  <a:pt x="616" y="1230"/>
                </a:cubicBezTo>
                <a:cubicBezTo>
                  <a:pt x="616" y="1229"/>
                  <a:pt x="617" y="1229"/>
                  <a:pt x="618" y="1228"/>
                </a:cubicBezTo>
                <a:cubicBezTo>
                  <a:pt x="619" y="1228"/>
                  <a:pt x="620" y="1228"/>
                  <a:pt x="620" y="1227"/>
                </a:cubicBezTo>
                <a:cubicBezTo>
                  <a:pt x="619" y="1226"/>
                  <a:pt x="618" y="1226"/>
                  <a:pt x="617" y="1225"/>
                </a:cubicBezTo>
                <a:cubicBezTo>
                  <a:pt x="617" y="1225"/>
                  <a:pt x="616" y="1224"/>
                  <a:pt x="616" y="1223"/>
                </a:cubicBezTo>
                <a:cubicBezTo>
                  <a:pt x="615" y="1222"/>
                  <a:pt x="616" y="1221"/>
                  <a:pt x="615" y="1220"/>
                </a:cubicBezTo>
                <a:cubicBezTo>
                  <a:pt x="615" y="1219"/>
                  <a:pt x="614" y="1219"/>
                  <a:pt x="614" y="1218"/>
                </a:cubicBezTo>
                <a:cubicBezTo>
                  <a:pt x="613" y="1216"/>
                  <a:pt x="614" y="1215"/>
                  <a:pt x="613" y="1214"/>
                </a:cubicBezTo>
                <a:cubicBezTo>
                  <a:pt x="613" y="1212"/>
                  <a:pt x="612" y="1211"/>
                  <a:pt x="612" y="1210"/>
                </a:cubicBezTo>
                <a:cubicBezTo>
                  <a:pt x="611" y="1209"/>
                  <a:pt x="610" y="1208"/>
                  <a:pt x="610" y="1207"/>
                </a:cubicBezTo>
                <a:cubicBezTo>
                  <a:pt x="610" y="1205"/>
                  <a:pt x="613" y="1204"/>
                  <a:pt x="614" y="1202"/>
                </a:cubicBezTo>
                <a:cubicBezTo>
                  <a:pt x="614" y="1201"/>
                  <a:pt x="615" y="1200"/>
                  <a:pt x="615" y="1199"/>
                </a:cubicBezTo>
                <a:cubicBezTo>
                  <a:pt x="616" y="1198"/>
                  <a:pt x="618" y="1195"/>
                  <a:pt x="619" y="1195"/>
                </a:cubicBezTo>
                <a:cubicBezTo>
                  <a:pt x="621" y="1194"/>
                  <a:pt x="621" y="1194"/>
                  <a:pt x="622" y="1193"/>
                </a:cubicBezTo>
                <a:cubicBezTo>
                  <a:pt x="623" y="1192"/>
                  <a:pt x="624" y="1191"/>
                  <a:pt x="625" y="1191"/>
                </a:cubicBezTo>
                <a:cubicBezTo>
                  <a:pt x="627" y="1190"/>
                  <a:pt x="629" y="1190"/>
                  <a:pt x="631" y="1189"/>
                </a:cubicBezTo>
                <a:cubicBezTo>
                  <a:pt x="635" y="1187"/>
                  <a:pt x="638" y="1183"/>
                  <a:pt x="643" y="1183"/>
                </a:cubicBezTo>
                <a:cubicBezTo>
                  <a:pt x="645" y="1184"/>
                  <a:pt x="647" y="1185"/>
                  <a:pt x="649" y="1186"/>
                </a:cubicBezTo>
                <a:cubicBezTo>
                  <a:pt x="652" y="1186"/>
                  <a:pt x="655" y="1186"/>
                  <a:pt x="658" y="1186"/>
                </a:cubicBezTo>
                <a:cubicBezTo>
                  <a:pt x="660" y="1186"/>
                  <a:pt x="662" y="1187"/>
                  <a:pt x="664" y="1187"/>
                </a:cubicBezTo>
                <a:cubicBezTo>
                  <a:pt x="665" y="1188"/>
                  <a:pt x="666" y="1187"/>
                  <a:pt x="667" y="1188"/>
                </a:cubicBezTo>
                <a:cubicBezTo>
                  <a:pt x="668" y="1188"/>
                  <a:pt x="669" y="1189"/>
                  <a:pt x="670" y="1189"/>
                </a:cubicBezTo>
                <a:cubicBezTo>
                  <a:pt x="671" y="1190"/>
                  <a:pt x="674" y="1190"/>
                  <a:pt x="676" y="1190"/>
                </a:cubicBezTo>
                <a:cubicBezTo>
                  <a:pt x="678" y="1189"/>
                  <a:pt x="679" y="1190"/>
                  <a:pt x="679" y="1193"/>
                </a:cubicBezTo>
                <a:cubicBezTo>
                  <a:pt x="678" y="1194"/>
                  <a:pt x="678" y="1194"/>
                  <a:pt x="680" y="1195"/>
                </a:cubicBezTo>
                <a:cubicBezTo>
                  <a:pt x="681" y="1195"/>
                  <a:pt x="682" y="1196"/>
                  <a:pt x="683" y="1196"/>
                </a:cubicBezTo>
                <a:cubicBezTo>
                  <a:pt x="684" y="1196"/>
                  <a:pt x="685" y="1196"/>
                  <a:pt x="686" y="1196"/>
                </a:cubicBezTo>
                <a:cubicBezTo>
                  <a:pt x="688" y="1196"/>
                  <a:pt x="690" y="1197"/>
                  <a:pt x="691" y="1198"/>
                </a:cubicBezTo>
                <a:cubicBezTo>
                  <a:pt x="693" y="1200"/>
                  <a:pt x="694" y="1201"/>
                  <a:pt x="697" y="1200"/>
                </a:cubicBezTo>
                <a:cubicBezTo>
                  <a:pt x="698" y="1200"/>
                  <a:pt x="699" y="1199"/>
                  <a:pt x="699" y="1199"/>
                </a:cubicBezTo>
                <a:cubicBezTo>
                  <a:pt x="700" y="1199"/>
                  <a:pt x="701" y="1200"/>
                  <a:pt x="702" y="1200"/>
                </a:cubicBezTo>
                <a:cubicBezTo>
                  <a:pt x="704" y="1201"/>
                  <a:pt x="707" y="1201"/>
                  <a:pt x="708" y="1201"/>
                </a:cubicBezTo>
                <a:cubicBezTo>
                  <a:pt x="710" y="1200"/>
                  <a:pt x="712" y="1198"/>
                  <a:pt x="713" y="1197"/>
                </a:cubicBezTo>
                <a:cubicBezTo>
                  <a:pt x="715" y="1195"/>
                  <a:pt x="716" y="1194"/>
                  <a:pt x="718" y="1193"/>
                </a:cubicBezTo>
                <a:cubicBezTo>
                  <a:pt x="720" y="1192"/>
                  <a:pt x="720" y="1190"/>
                  <a:pt x="722" y="1188"/>
                </a:cubicBezTo>
                <a:cubicBezTo>
                  <a:pt x="723" y="1187"/>
                  <a:pt x="725" y="1187"/>
                  <a:pt x="727" y="1185"/>
                </a:cubicBezTo>
                <a:cubicBezTo>
                  <a:pt x="727" y="1185"/>
                  <a:pt x="728" y="1184"/>
                  <a:pt x="729" y="1184"/>
                </a:cubicBezTo>
                <a:cubicBezTo>
                  <a:pt x="731" y="1183"/>
                  <a:pt x="733" y="1183"/>
                  <a:pt x="734" y="1181"/>
                </a:cubicBezTo>
                <a:cubicBezTo>
                  <a:pt x="735" y="1180"/>
                  <a:pt x="735" y="1180"/>
                  <a:pt x="736" y="1179"/>
                </a:cubicBezTo>
                <a:cubicBezTo>
                  <a:pt x="737" y="1179"/>
                  <a:pt x="738" y="1179"/>
                  <a:pt x="739" y="1178"/>
                </a:cubicBezTo>
                <a:cubicBezTo>
                  <a:pt x="740" y="1177"/>
                  <a:pt x="740" y="1177"/>
                  <a:pt x="741" y="1176"/>
                </a:cubicBezTo>
                <a:cubicBezTo>
                  <a:pt x="742" y="1176"/>
                  <a:pt x="742" y="1176"/>
                  <a:pt x="743" y="1175"/>
                </a:cubicBezTo>
                <a:cubicBezTo>
                  <a:pt x="744" y="1175"/>
                  <a:pt x="745" y="1174"/>
                  <a:pt x="746" y="1174"/>
                </a:cubicBezTo>
                <a:cubicBezTo>
                  <a:pt x="747" y="1173"/>
                  <a:pt x="748" y="1174"/>
                  <a:pt x="749" y="1174"/>
                </a:cubicBezTo>
                <a:cubicBezTo>
                  <a:pt x="751" y="1174"/>
                  <a:pt x="752" y="1172"/>
                  <a:pt x="755" y="1172"/>
                </a:cubicBezTo>
                <a:cubicBezTo>
                  <a:pt x="756" y="1172"/>
                  <a:pt x="757" y="1172"/>
                  <a:pt x="758" y="1172"/>
                </a:cubicBezTo>
                <a:cubicBezTo>
                  <a:pt x="759" y="1171"/>
                  <a:pt x="759" y="1170"/>
                  <a:pt x="760" y="1170"/>
                </a:cubicBezTo>
                <a:cubicBezTo>
                  <a:pt x="762" y="1169"/>
                  <a:pt x="763" y="1168"/>
                  <a:pt x="765" y="1167"/>
                </a:cubicBezTo>
                <a:cubicBezTo>
                  <a:pt x="766" y="1166"/>
                  <a:pt x="766" y="1165"/>
                  <a:pt x="767" y="1164"/>
                </a:cubicBezTo>
                <a:cubicBezTo>
                  <a:pt x="768" y="1162"/>
                  <a:pt x="770" y="1161"/>
                  <a:pt x="771" y="1159"/>
                </a:cubicBezTo>
                <a:cubicBezTo>
                  <a:pt x="771" y="1158"/>
                  <a:pt x="772" y="1158"/>
                  <a:pt x="773" y="1157"/>
                </a:cubicBezTo>
                <a:cubicBezTo>
                  <a:pt x="774" y="1157"/>
                  <a:pt x="775" y="1156"/>
                  <a:pt x="775" y="1155"/>
                </a:cubicBezTo>
                <a:cubicBezTo>
                  <a:pt x="776" y="1154"/>
                  <a:pt x="776" y="1154"/>
                  <a:pt x="777" y="1153"/>
                </a:cubicBezTo>
                <a:cubicBezTo>
                  <a:pt x="779" y="1153"/>
                  <a:pt x="782" y="1153"/>
                  <a:pt x="784" y="1153"/>
                </a:cubicBezTo>
                <a:cubicBezTo>
                  <a:pt x="786" y="1153"/>
                  <a:pt x="787" y="1155"/>
                  <a:pt x="790" y="1155"/>
                </a:cubicBezTo>
                <a:cubicBezTo>
                  <a:pt x="792" y="1156"/>
                  <a:pt x="794" y="1155"/>
                  <a:pt x="796" y="1156"/>
                </a:cubicBezTo>
                <a:cubicBezTo>
                  <a:pt x="797" y="1156"/>
                  <a:pt x="798" y="1157"/>
                  <a:pt x="798" y="1158"/>
                </a:cubicBezTo>
                <a:cubicBezTo>
                  <a:pt x="799" y="1158"/>
                  <a:pt x="800" y="1158"/>
                  <a:pt x="802" y="1158"/>
                </a:cubicBezTo>
                <a:cubicBezTo>
                  <a:pt x="804" y="1159"/>
                  <a:pt x="805" y="1160"/>
                  <a:pt x="807" y="1161"/>
                </a:cubicBezTo>
                <a:cubicBezTo>
                  <a:pt x="809" y="1161"/>
                  <a:pt x="811" y="1163"/>
                  <a:pt x="813" y="1163"/>
                </a:cubicBezTo>
                <a:cubicBezTo>
                  <a:pt x="814" y="1163"/>
                  <a:pt x="815" y="1163"/>
                  <a:pt x="816" y="1164"/>
                </a:cubicBezTo>
                <a:cubicBezTo>
                  <a:pt x="816" y="1164"/>
                  <a:pt x="816" y="1165"/>
                  <a:pt x="817" y="1166"/>
                </a:cubicBezTo>
                <a:cubicBezTo>
                  <a:pt x="819" y="1166"/>
                  <a:pt x="820" y="1166"/>
                  <a:pt x="821" y="1167"/>
                </a:cubicBezTo>
                <a:cubicBezTo>
                  <a:pt x="822" y="1168"/>
                  <a:pt x="822" y="1169"/>
                  <a:pt x="822" y="1169"/>
                </a:cubicBezTo>
                <a:cubicBezTo>
                  <a:pt x="823" y="1169"/>
                  <a:pt x="823" y="1169"/>
                  <a:pt x="824" y="1170"/>
                </a:cubicBezTo>
                <a:cubicBezTo>
                  <a:pt x="824" y="1170"/>
                  <a:pt x="824" y="1172"/>
                  <a:pt x="825" y="1172"/>
                </a:cubicBezTo>
                <a:cubicBezTo>
                  <a:pt x="826" y="1175"/>
                  <a:pt x="825" y="1176"/>
                  <a:pt x="825" y="1178"/>
                </a:cubicBezTo>
                <a:cubicBezTo>
                  <a:pt x="825" y="1179"/>
                  <a:pt x="825" y="1180"/>
                  <a:pt x="825" y="1181"/>
                </a:cubicBezTo>
                <a:cubicBezTo>
                  <a:pt x="826" y="1182"/>
                  <a:pt x="827" y="1183"/>
                  <a:pt x="827" y="1184"/>
                </a:cubicBezTo>
                <a:cubicBezTo>
                  <a:pt x="827" y="1185"/>
                  <a:pt x="827" y="1185"/>
                  <a:pt x="828" y="1186"/>
                </a:cubicBezTo>
                <a:cubicBezTo>
                  <a:pt x="828" y="1188"/>
                  <a:pt x="828" y="1188"/>
                  <a:pt x="829" y="1189"/>
                </a:cubicBezTo>
                <a:cubicBezTo>
                  <a:pt x="829" y="1191"/>
                  <a:pt x="829" y="1191"/>
                  <a:pt x="830" y="1192"/>
                </a:cubicBezTo>
                <a:cubicBezTo>
                  <a:pt x="831" y="1192"/>
                  <a:pt x="831" y="1193"/>
                  <a:pt x="831" y="1194"/>
                </a:cubicBezTo>
                <a:cubicBezTo>
                  <a:pt x="831" y="1195"/>
                  <a:pt x="831" y="1196"/>
                  <a:pt x="832" y="1197"/>
                </a:cubicBezTo>
                <a:cubicBezTo>
                  <a:pt x="832" y="1198"/>
                  <a:pt x="832" y="1199"/>
                  <a:pt x="832" y="1200"/>
                </a:cubicBezTo>
                <a:cubicBezTo>
                  <a:pt x="833" y="1201"/>
                  <a:pt x="833" y="1201"/>
                  <a:pt x="833" y="1202"/>
                </a:cubicBezTo>
                <a:cubicBezTo>
                  <a:pt x="833" y="1203"/>
                  <a:pt x="832" y="1203"/>
                  <a:pt x="832" y="1203"/>
                </a:cubicBezTo>
                <a:cubicBezTo>
                  <a:pt x="832" y="1204"/>
                  <a:pt x="832" y="1204"/>
                  <a:pt x="833" y="1204"/>
                </a:cubicBezTo>
                <a:cubicBezTo>
                  <a:pt x="833" y="1205"/>
                  <a:pt x="834" y="1206"/>
                  <a:pt x="835" y="1206"/>
                </a:cubicBezTo>
                <a:cubicBezTo>
                  <a:pt x="836" y="1206"/>
                  <a:pt x="837" y="1206"/>
                  <a:pt x="838" y="1206"/>
                </a:cubicBezTo>
                <a:cubicBezTo>
                  <a:pt x="839" y="1206"/>
                  <a:pt x="839" y="1206"/>
                  <a:pt x="840" y="1207"/>
                </a:cubicBezTo>
                <a:cubicBezTo>
                  <a:pt x="842" y="1208"/>
                  <a:pt x="844" y="1211"/>
                  <a:pt x="845" y="1213"/>
                </a:cubicBezTo>
                <a:cubicBezTo>
                  <a:pt x="845" y="1214"/>
                  <a:pt x="846" y="1214"/>
                  <a:pt x="847" y="1215"/>
                </a:cubicBezTo>
                <a:cubicBezTo>
                  <a:pt x="848" y="1216"/>
                  <a:pt x="848" y="1217"/>
                  <a:pt x="848" y="1218"/>
                </a:cubicBezTo>
                <a:cubicBezTo>
                  <a:pt x="849" y="1218"/>
                  <a:pt x="850" y="1218"/>
                  <a:pt x="850" y="1219"/>
                </a:cubicBezTo>
                <a:cubicBezTo>
                  <a:pt x="851" y="1220"/>
                  <a:pt x="851" y="1221"/>
                  <a:pt x="851" y="1222"/>
                </a:cubicBezTo>
                <a:cubicBezTo>
                  <a:pt x="850" y="1223"/>
                  <a:pt x="850" y="1224"/>
                  <a:pt x="850" y="1224"/>
                </a:cubicBezTo>
                <a:cubicBezTo>
                  <a:pt x="851" y="1225"/>
                  <a:pt x="853" y="1224"/>
                  <a:pt x="854" y="1224"/>
                </a:cubicBezTo>
                <a:cubicBezTo>
                  <a:pt x="855" y="1224"/>
                  <a:pt x="856" y="1225"/>
                  <a:pt x="858" y="1226"/>
                </a:cubicBezTo>
                <a:cubicBezTo>
                  <a:pt x="860" y="1226"/>
                  <a:pt x="861" y="1226"/>
                  <a:pt x="862" y="1227"/>
                </a:cubicBezTo>
                <a:cubicBezTo>
                  <a:pt x="863" y="1227"/>
                  <a:pt x="865" y="1228"/>
                  <a:pt x="866" y="1229"/>
                </a:cubicBezTo>
                <a:cubicBezTo>
                  <a:pt x="866" y="1230"/>
                  <a:pt x="867" y="1231"/>
                  <a:pt x="868" y="1231"/>
                </a:cubicBezTo>
                <a:cubicBezTo>
                  <a:pt x="869" y="1232"/>
                  <a:pt x="870" y="1233"/>
                  <a:pt x="871" y="1234"/>
                </a:cubicBezTo>
                <a:cubicBezTo>
                  <a:pt x="872" y="1236"/>
                  <a:pt x="873" y="1237"/>
                  <a:pt x="875" y="1238"/>
                </a:cubicBezTo>
                <a:cubicBezTo>
                  <a:pt x="877" y="1239"/>
                  <a:pt x="878" y="1242"/>
                  <a:pt x="880" y="1243"/>
                </a:cubicBezTo>
                <a:cubicBezTo>
                  <a:pt x="881" y="1244"/>
                  <a:pt x="883" y="1244"/>
                  <a:pt x="884" y="1246"/>
                </a:cubicBezTo>
                <a:cubicBezTo>
                  <a:pt x="885" y="1247"/>
                  <a:pt x="885" y="1247"/>
                  <a:pt x="886" y="1248"/>
                </a:cubicBezTo>
                <a:cubicBezTo>
                  <a:pt x="887" y="1249"/>
                  <a:pt x="887" y="1250"/>
                  <a:pt x="888" y="1250"/>
                </a:cubicBezTo>
                <a:cubicBezTo>
                  <a:pt x="890" y="1251"/>
                  <a:pt x="892" y="1251"/>
                  <a:pt x="893" y="1253"/>
                </a:cubicBezTo>
                <a:cubicBezTo>
                  <a:pt x="894" y="1255"/>
                  <a:pt x="895" y="1256"/>
                  <a:pt x="897" y="1257"/>
                </a:cubicBezTo>
                <a:cubicBezTo>
                  <a:pt x="899" y="1258"/>
                  <a:pt x="899" y="1259"/>
                  <a:pt x="901" y="1261"/>
                </a:cubicBezTo>
                <a:cubicBezTo>
                  <a:pt x="902" y="1262"/>
                  <a:pt x="904" y="1262"/>
                  <a:pt x="906" y="1263"/>
                </a:cubicBezTo>
                <a:cubicBezTo>
                  <a:pt x="908" y="1264"/>
                  <a:pt x="907" y="1266"/>
                  <a:pt x="910" y="1267"/>
                </a:cubicBezTo>
                <a:cubicBezTo>
                  <a:pt x="912" y="1268"/>
                  <a:pt x="914" y="1267"/>
                  <a:pt x="916" y="1267"/>
                </a:cubicBezTo>
                <a:cubicBezTo>
                  <a:pt x="917" y="1267"/>
                  <a:pt x="918" y="1267"/>
                  <a:pt x="919" y="1267"/>
                </a:cubicBezTo>
                <a:cubicBezTo>
                  <a:pt x="920" y="1266"/>
                  <a:pt x="921" y="1266"/>
                  <a:pt x="922" y="1265"/>
                </a:cubicBezTo>
                <a:cubicBezTo>
                  <a:pt x="923" y="1265"/>
                  <a:pt x="926" y="1265"/>
                  <a:pt x="927" y="1266"/>
                </a:cubicBezTo>
                <a:cubicBezTo>
                  <a:pt x="928" y="1267"/>
                  <a:pt x="928" y="1267"/>
                  <a:pt x="929" y="1268"/>
                </a:cubicBezTo>
                <a:cubicBezTo>
                  <a:pt x="930" y="1269"/>
                  <a:pt x="931" y="1269"/>
                  <a:pt x="931" y="1270"/>
                </a:cubicBezTo>
                <a:cubicBezTo>
                  <a:pt x="932" y="1270"/>
                  <a:pt x="932" y="1271"/>
                  <a:pt x="933" y="1272"/>
                </a:cubicBezTo>
                <a:cubicBezTo>
                  <a:pt x="933" y="1273"/>
                  <a:pt x="934" y="1274"/>
                  <a:pt x="935" y="1274"/>
                </a:cubicBezTo>
                <a:cubicBezTo>
                  <a:pt x="937" y="1275"/>
                  <a:pt x="938" y="1277"/>
                  <a:pt x="939" y="1278"/>
                </a:cubicBezTo>
                <a:cubicBezTo>
                  <a:pt x="941" y="1279"/>
                  <a:pt x="942" y="1279"/>
                  <a:pt x="944" y="1280"/>
                </a:cubicBezTo>
                <a:cubicBezTo>
                  <a:pt x="945" y="1281"/>
                  <a:pt x="947" y="1281"/>
                  <a:pt x="948" y="1283"/>
                </a:cubicBezTo>
                <a:cubicBezTo>
                  <a:pt x="950" y="1284"/>
                  <a:pt x="947" y="1285"/>
                  <a:pt x="947" y="1287"/>
                </a:cubicBezTo>
                <a:cubicBezTo>
                  <a:pt x="946" y="1287"/>
                  <a:pt x="946" y="1287"/>
                  <a:pt x="946" y="1288"/>
                </a:cubicBezTo>
                <a:cubicBezTo>
                  <a:pt x="946" y="1288"/>
                  <a:pt x="945" y="1288"/>
                  <a:pt x="945" y="1289"/>
                </a:cubicBezTo>
                <a:cubicBezTo>
                  <a:pt x="945" y="1291"/>
                  <a:pt x="949" y="1288"/>
                  <a:pt x="949" y="1288"/>
                </a:cubicBezTo>
                <a:cubicBezTo>
                  <a:pt x="950" y="1287"/>
                  <a:pt x="952" y="1287"/>
                  <a:pt x="953" y="1287"/>
                </a:cubicBezTo>
                <a:cubicBezTo>
                  <a:pt x="954" y="1287"/>
                  <a:pt x="955" y="1288"/>
                  <a:pt x="956" y="1288"/>
                </a:cubicBezTo>
                <a:cubicBezTo>
                  <a:pt x="957" y="1288"/>
                  <a:pt x="957" y="1287"/>
                  <a:pt x="959" y="1286"/>
                </a:cubicBezTo>
                <a:cubicBezTo>
                  <a:pt x="960" y="1286"/>
                  <a:pt x="960" y="1286"/>
                  <a:pt x="961" y="1287"/>
                </a:cubicBezTo>
                <a:cubicBezTo>
                  <a:pt x="962" y="1288"/>
                  <a:pt x="961" y="1289"/>
                  <a:pt x="962" y="1289"/>
                </a:cubicBezTo>
                <a:cubicBezTo>
                  <a:pt x="964" y="1290"/>
                  <a:pt x="964" y="1291"/>
                  <a:pt x="964" y="1292"/>
                </a:cubicBezTo>
                <a:cubicBezTo>
                  <a:pt x="964" y="1293"/>
                  <a:pt x="964" y="1294"/>
                  <a:pt x="964" y="1295"/>
                </a:cubicBezTo>
                <a:cubicBezTo>
                  <a:pt x="964" y="1296"/>
                  <a:pt x="966" y="1297"/>
                  <a:pt x="965" y="1298"/>
                </a:cubicBezTo>
                <a:cubicBezTo>
                  <a:pt x="965" y="1299"/>
                  <a:pt x="963" y="1299"/>
                  <a:pt x="963" y="1301"/>
                </a:cubicBezTo>
                <a:cubicBezTo>
                  <a:pt x="965" y="1301"/>
                  <a:pt x="966" y="1302"/>
                  <a:pt x="967" y="1303"/>
                </a:cubicBezTo>
                <a:cubicBezTo>
                  <a:pt x="967" y="1303"/>
                  <a:pt x="968" y="1304"/>
                  <a:pt x="969" y="1305"/>
                </a:cubicBezTo>
                <a:cubicBezTo>
                  <a:pt x="970" y="1306"/>
                  <a:pt x="971" y="1306"/>
                  <a:pt x="972" y="1307"/>
                </a:cubicBezTo>
                <a:cubicBezTo>
                  <a:pt x="973" y="1308"/>
                  <a:pt x="973" y="1309"/>
                  <a:pt x="974" y="1309"/>
                </a:cubicBezTo>
                <a:cubicBezTo>
                  <a:pt x="975" y="1309"/>
                  <a:pt x="976" y="1309"/>
                  <a:pt x="977" y="1309"/>
                </a:cubicBezTo>
                <a:cubicBezTo>
                  <a:pt x="978" y="1309"/>
                  <a:pt x="979" y="1309"/>
                  <a:pt x="980" y="1308"/>
                </a:cubicBezTo>
                <a:cubicBezTo>
                  <a:pt x="981" y="1308"/>
                  <a:pt x="984" y="1308"/>
                  <a:pt x="986" y="1309"/>
                </a:cubicBezTo>
                <a:cubicBezTo>
                  <a:pt x="988" y="1310"/>
                  <a:pt x="987" y="1312"/>
                  <a:pt x="988" y="1314"/>
                </a:cubicBezTo>
                <a:cubicBezTo>
                  <a:pt x="989" y="1316"/>
                  <a:pt x="990" y="1317"/>
                  <a:pt x="991" y="1319"/>
                </a:cubicBezTo>
                <a:cubicBezTo>
                  <a:pt x="992" y="1321"/>
                  <a:pt x="991" y="1324"/>
                  <a:pt x="992" y="1326"/>
                </a:cubicBezTo>
                <a:cubicBezTo>
                  <a:pt x="992" y="1327"/>
                  <a:pt x="994" y="1329"/>
                  <a:pt x="994" y="1331"/>
                </a:cubicBezTo>
                <a:cubicBezTo>
                  <a:pt x="995" y="1333"/>
                  <a:pt x="995" y="1335"/>
                  <a:pt x="996" y="1337"/>
                </a:cubicBezTo>
                <a:cubicBezTo>
                  <a:pt x="996" y="1339"/>
                  <a:pt x="997" y="1341"/>
                  <a:pt x="998" y="1343"/>
                </a:cubicBezTo>
                <a:cubicBezTo>
                  <a:pt x="999" y="1345"/>
                  <a:pt x="1001" y="1346"/>
                  <a:pt x="1002" y="1348"/>
                </a:cubicBezTo>
                <a:cubicBezTo>
                  <a:pt x="1002" y="1349"/>
                  <a:pt x="1002" y="1350"/>
                  <a:pt x="1001" y="1351"/>
                </a:cubicBezTo>
                <a:cubicBezTo>
                  <a:pt x="1001" y="1352"/>
                  <a:pt x="1000" y="1352"/>
                  <a:pt x="999" y="1352"/>
                </a:cubicBezTo>
                <a:cubicBezTo>
                  <a:pt x="998" y="1352"/>
                  <a:pt x="997" y="1353"/>
                  <a:pt x="996" y="1353"/>
                </a:cubicBezTo>
                <a:cubicBezTo>
                  <a:pt x="995" y="1354"/>
                  <a:pt x="994" y="1354"/>
                  <a:pt x="993" y="1354"/>
                </a:cubicBezTo>
                <a:cubicBezTo>
                  <a:pt x="992" y="1355"/>
                  <a:pt x="991" y="1357"/>
                  <a:pt x="991" y="1358"/>
                </a:cubicBezTo>
                <a:cubicBezTo>
                  <a:pt x="994" y="1359"/>
                  <a:pt x="993" y="1362"/>
                  <a:pt x="991" y="1363"/>
                </a:cubicBezTo>
                <a:cubicBezTo>
                  <a:pt x="991" y="1364"/>
                  <a:pt x="990" y="1364"/>
                  <a:pt x="989" y="1365"/>
                </a:cubicBezTo>
                <a:cubicBezTo>
                  <a:pt x="989" y="1366"/>
                  <a:pt x="989" y="1367"/>
                  <a:pt x="988" y="1368"/>
                </a:cubicBezTo>
                <a:cubicBezTo>
                  <a:pt x="986" y="1371"/>
                  <a:pt x="984" y="1374"/>
                  <a:pt x="985" y="1378"/>
                </a:cubicBezTo>
                <a:cubicBezTo>
                  <a:pt x="985" y="1379"/>
                  <a:pt x="985" y="1380"/>
                  <a:pt x="986" y="1381"/>
                </a:cubicBezTo>
                <a:cubicBezTo>
                  <a:pt x="986" y="1382"/>
                  <a:pt x="988" y="1381"/>
                  <a:pt x="989" y="1381"/>
                </a:cubicBezTo>
                <a:cubicBezTo>
                  <a:pt x="990" y="1381"/>
                  <a:pt x="991" y="1382"/>
                  <a:pt x="992" y="1382"/>
                </a:cubicBezTo>
                <a:cubicBezTo>
                  <a:pt x="993" y="1383"/>
                  <a:pt x="994" y="1382"/>
                  <a:pt x="995" y="1382"/>
                </a:cubicBezTo>
                <a:cubicBezTo>
                  <a:pt x="998" y="1382"/>
                  <a:pt x="999" y="1382"/>
                  <a:pt x="1000" y="1379"/>
                </a:cubicBezTo>
                <a:cubicBezTo>
                  <a:pt x="1002" y="1377"/>
                  <a:pt x="1003" y="1376"/>
                  <a:pt x="1004" y="1374"/>
                </a:cubicBezTo>
                <a:cubicBezTo>
                  <a:pt x="1006" y="1373"/>
                  <a:pt x="1007" y="1371"/>
                  <a:pt x="1008" y="1369"/>
                </a:cubicBezTo>
                <a:cubicBezTo>
                  <a:pt x="1010" y="1368"/>
                  <a:pt x="1010" y="1366"/>
                  <a:pt x="1011" y="1365"/>
                </a:cubicBezTo>
                <a:cubicBezTo>
                  <a:pt x="1013" y="1364"/>
                  <a:pt x="1014" y="1361"/>
                  <a:pt x="1013" y="1360"/>
                </a:cubicBezTo>
                <a:cubicBezTo>
                  <a:pt x="1013" y="1359"/>
                  <a:pt x="1012" y="1358"/>
                  <a:pt x="1012" y="1357"/>
                </a:cubicBezTo>
                <a:cubicBezTo>
                  <a:pt x="1011" y="1356"/>
                  <a:pt x="1012" y="1355"/>
                  <a:pt x="1012" y="1354"/>
                </a:cubicBezTo>
                <a:cubicBezTo>
                  <a:pt x="1013" y="1352"/>
                  <a:pt x="1015" y="1351"/>
                  <a:pt x="1016" y="1350"/>
                </a:cubicBezTo>
                <a:cubicBezTo>
                  <a:pt x="1017" y="1348"/>
                  <a:pt x="1019" y="1347"/>
                  <a:pt x="1021" y="1347"/>
                </a:cubicBezTo>
                <a:cubicBezTo>
                  <a:pt x="1022" y="1347"/>
                  <a:pt x="1023" y="1346"/>
                  <a:pt x="1024" y="1346"/>
                </a:cubicBezTo>
                <a:cubicBezTo>
                  <a:pt x="1025" y="1346"/>
                  <a:pt x="1025" y="1347"/>
                  <a:pt x="1026" y="1348"/>
                </a:cubicBezTo>
                <a:cubicBezTo>
                  <a:pt x="1028" y="1348"/>
                  <a:pt x="1030" y="1347"/>
                  <a:pt x="1030" y="1345"/>
                </a:cubicBezTo>
                <a:cubicBezTo>
                  <a:pt x="1031" y="1342"/>
                  <a:pt x="1031" y="1339"/>
                  <a:pt x="1030" y="1336"/>
                </a:cubicBezTo>
                <a:cubicBezTo>
                  <a:pt x="1030" y="1333"/>
                  <a:pt x="1029" y="1330"/>
                  <a:pt x="1027" y="1328"/>
                </a:cubicBezTo>
                <a:cubicBezTo>
                  <a:pt x="1024" y="1325"/>
                  <a:pt x="1021" y="1323"/>
                  <a:pt x="1018" y="1322"/>
                </a:cubicBezTo>
                <a:cubicBezTo>
                  <a:pt x="1017" y="1321"/>
                  <a:pt x="1016" y="1321"/>
                  <a:pt x="1015" y="1321"/>
                </a:cubicBezTo>
                <a:cubicBezTo>
                  <a:pt x="1014" y="1321"/>
                  <a:pt x="1013" y="1321"/>
                  <a:pt x="1012" y="1321"/>
                </a:cubicBezTo>
                <a:cubicBezTo>
                  <a:pt x="1010" y="1319"/>
                  <a:pt x="1013" y="1314"/>
                  <a:pt x="1014" y="1312"/>
                </a:cubicBezTo>
                <a:cubicBezTo>
                  <a:pt x="1015" y="1310"/>
                  <a:pt x="1015" y="1308"/>
                  <a:pt x="1015" y="1306"/>
                </a:cubicBezTo>
                <a:cubicBezTo>
                  <a:pt x="1016" y="1304"/>
                  <a:pt x="1018" y="1302"/>
                  <a:pt x="1019" y="1300"/>
                </a:cubicBezTo>
                <a:cubicBezTo>
                  <a:pt x="1019" y="1298"/>
                  <a:pt x="1021" y="1296"/>
                  <a:pt x="1022" y="1295"/>
                </a:cubicBezTo>
                <a:cubicBezTo>
                  <a:pt x="1024" y="1294"/>
                  <a:pt x="1025" y="1292"/>
                  <a:pt x="1027" y="1292"/>
                </a:cubicBezTo>
                <a:cubicBezTo>
                  <a:pt x="1028" y="1291"/>
                  <a:pt x="1031" y="1290"/>
                  <a:pt x="1032" y="1292"/>
                </a:cubicBezTo>
                <a:cubicBezTo>
                  <a:pt x="1033" y="1293"/>
                  <a:pt x="1029" y="1296"/>
                  <a:pt x="1033" y="1296"/>
                </a:cubicBezTo>
                <a:cubicBezTo>
                  <a:pt x="1034" y="1296"/>
                  <a:pt x="1035" y="1295"/>
                  <a:pt x="1036" y="1296"/>
                </a:cubicBezTo>
                <a:cubicBezTo>
                  <a:pt x="1037" y="1296"/>
                  <a:pt x="1038" y="1297"/>
                  <a:pt x="1039" y="1297"/>
                </a:cubicBezTo>
                <a:cubicBezTo>
                  <a:pt x="1041" y="1297"/>
                  <a:pt x="1043" y="1296"/>
                  <a:pt x="1045" y="1298"/>
                </a:cubicBezTo>
                <a:cubicBezTo>
                  <a:pt x="1046" y="1299"/>
                  <a:pt x="1048" y="1301"/>
                  <a:pt x="1049" y="1302"/>
                </a:cubicBezTo>
                <a:cubicBezTo>
                  <a:pt x="1052" y="1305"/>
                  <a:pt x="1053" y="1309"/>
                  <a:pt x="1057" y="1311"/>
                </a:cubicBezTo>
                <a:cubicBezTo>
                  <a:pt x="1058" y="1312"/>
                  <a:pt x="1060" y="1313"/>
                  <a:pt x="1061" y="1314"/>
                </a:cubicBezTo>
                <a:cubicBezTo>
                  <a:pt x="1062" y="1315"/>
                  <a:pt x="1064" y="1317"/>
                  <a:pt x="1066" y="1317"/>
                </a:cubicBezTo>
                <a:cubicBezTo>
                  <a:pt x="1068" y="1317"/>
                  <a:pt x="1067" y="1314"/>
                  <a:pt x="1068" y="1312"/>
                </a:cubicBezTo>
                <a:cubicBezTo>
                  <a:pt x="1068" y="1310"/>
                  <a:pt x="1070" y="1308"/>
                  <a:pt x="1070" y="1306"/>
                </a:cubicBezTo>
                <a:cubicBezTo>
                  <a:pt x="1070" y="1305"/>
                  <a:pt x="1070" y="1303"/>
                  <a:pt x="1069" y="1302"/>
                </a:cubicBezTo>
                <a:cubicBezTo>
                  <a:pt x="1068" y="1301"/>
                  <a:pt x="1067" y="1300"/>
                  <a:pt x="1066" y="1299"/>
                </a:cubicBezTo>
                <a:cubicBezTo>
                  <a:pt x="1066" y="1297"/>
                  <a:pt x="1065" y="1296"/>
                  <a:pt x="1063" y="1295"/>
                </a:cubicBezTo>
                <a:cubicBezTo>
                  <a:pt x="1062" y="1294"/>
                  <a:pt x="1060" y="1294"/>
                  <a:pt x="1059" y="1293"/>
                </a:cubicBezTo>
                <a:cubicBezTo>
                  <a:pt x="1057" y="1292"/>
                  <a:pt x="1057" y="1290"/>
                  <a:pt x="1056" y="1289"/>
                </a:cubicBezTo>
                <a:cubicBezTo>
                  <a:pt x="1055" y="1287"/>
                  <a:pt x="1053" y="1286"/>
                  <a:pt x="1050" y="1285"/>
                </a:cubicBezTo>
                <a:cubicBezTo>
                  <a:pt x="1048" y="1285"/>
                  <a:pt x="1046" y="1283"/>
                  <a:pt x="1044" y="1282"/>
                </a:cubicBezTo>
                <a:cubicBezTo>
                  <a:pt x="1042" y="1281"/>
                  <a:pt x="1040" y="1279"/>
                  <a:pt x="1038" y="1278"/>
                </a:cubicBezTo>
                <a:cubicBezTo>
                  <a:pt x="1036" y="1277"/>
                  <a:pt x="1034" y="1276"/>
                  <a:pt x="1032" y="1276"/>
                </a:cubicBezTo>
                <a:cubicBezTo>
                  <a:pt x="1030" y="1275"/>
                  <a:pt x="1029" y="1274"/>
                  <a:pt x="1027" y="1273"/>
                </a:cubicBezTo>
                <a:cubicBezTo>
                  <a:pt x="1026" y="1273"/>
                  <a:pt x="1025" y="1271"/>
                  <a:pt x="1023" y="1270"/>
                </a:cubicBezTo>
                <a:cubicBezTo>
                  <a:pt x="1021" y="1269"/>
                  <a:pt x="1019" y="1270"/>
                  <a:pt x="1017" y="1269"/>
                </a:cubicBezTo>
                <a:cubicBezTo>
                  <a:pt x="1015" y="1268"/>
                  <a:pt x="1013" y="1266"/>
                  <a:pt x="1011" y="1265"/>
                </a:cubicBezTo>
                <a:cubicBezTo>
                  <a:pt x="1008" y="1264"/>
                  <a:pt x="1005" y="1263"/>
                  <a:pt x="1002" y="1261"/>
                </a:cubicBezTo>
                <a:cubicBezTo>
                  <a:pt x="1001" y="1260"/>
                  <a:pt x="1000" y="1259"/>
                  <a:pt x="999" y="1258"/>
                </a:cubicBezTo>
                <a:cubicBezTo>
                  <a:pt x="997" y="1256"/>
                  <a:pt x="994" y="1254"/>
                  <a:pt x="994" y="1252"/>
                </a:cubicBezTo>
                <a:cubicBezTo>
                  <a:pt x="995" y="1250"/>
                  <a:pt x="997" y="1251"/>
                  <a:pt x="998" y="1250"/>
                </a:cubicBezTo>
                <a:cubicBezTo>
                  <a:pt x="999" y="1249"/>
                  <a:pt x="999" y="1248"/>
                  <a:pt x="1000" y="1248"/>
                </a:cubicBezTo>
                <a:cubicBezTo>
                  <a:pt x="1000" y="1247"/>
                  <a:pt x="1001" y="1247"/>
                  <a:pt x="1001" y="1246"/>
                </a:cubicBezTo>
                <a:cubicBezTo>
                  <a:pt x="1003" y="1241"/>
                  <a:pt x="999" y="1238"/>
                  <a:pt x="994" y="1238"/>
                </a:cubicBezTo>
                <a:cubicBezTo>
                  <a:pt x="992" y="1239"/>
                  <a:pt x="990" y="1239"/>
                  <a:pt x="988" y="1239"/>
                </a:cubicBezTo>
                <a:cubicBezTo>
                  <a:pt x="986" y="1240"/>
                  <a:pt x="984" y="1239"/>
                  <a:pt x="982" y="1239"/>
                </a:cubicBezTo>
                <a:cubicBezTo>
                  <a:pt x="980" y="1239"/>
                  <a:pt x="978" y="1241"/>
                  <a:pt x="976" y="1241"/>
                </a:cubicBezTo>
                <a:cubicBezTo>
                  <a:pt x="975" y="1241"/>
                  <a:pt x="974" y="1240"/>
                  <a:pt x="973" y="1240"/>
                </a:cubicBezTo>
                <a:cubicBezTo>
                  <a:pt x="970" y="1240"/>
                  <a:pt x="968" y="1241"/>
                  <a:pt x="966" y="1239"/>
                </a:cubicBezTo>
                <a:cubicBezTo>
                  <a:pt x="964" y="1238"/>
                  <a:pt x="962" y="1237"/>
                  <a:pt x="961" y="1237"/>
                </a:cubicBezTo>
                <a:cubicBezTo>
                  <a:pt x="960" y="1236"/>
                  <a:pt x="959" y="1236"/>
                  <a:pt x="958" y="1235"/>
                </a:cubicBezTo>
                <a:cubicBezTo>
                  <a:pt x="957" y="1235"/>
                  <a:pt x="957" y="1234"/>
                  <a:pt x="957" y="1233"/>
                </a:cubicBezTo>
                <a:cubicBezTo>
                  <a:pt x="956" y="1232"/>
                  <a:pt x="954" y="1232"/>
                  <a:pt x="952" y="1231"/>
                </a:cubicBezTo>
                <a:cubicBezTo>
                  <a:pt x="951" y="1229"/>
                  <a:pt x="951" y="1227"/>
                  <a:pt x="949" y="1226"/>
                </a:cubicBezTo>
                <a:cubicBezTo>
                  <a:pt x="948" y="1225"/>
                  <a:pt x="947" y="1225"/>
                  <a:pt x="946" y="1224"/>
                </a:cubicBezTo>
                <a:cubicBezTo>
                  <a:pt x="946" y="1224"/>
                  <a:pt x="945" y="1223"/>
                  <a:pt x="944" y="1222"/>
                </a:cubicBezTo>
                <a:cubicBezTo>
                  <a:pt x="944" y="1221"/>
                  <a:pt x="942" y="1221"/>
                  <a:pt x="942" y="1220"/>
                </a:cubicBezTo>
                <a:cubicBezTo>
                  <a:pt x="941" y="1218"/>
                  <a:pt x="941" y="1217"/>
                  <a:pt x="940" y="1215"/>
                </a:cubicBezTo>
                <a:cubicBezTo>
                  <a:pt x="940" y="1214"/>
                  <a:pt x="939" y="1213"/>
                  <a:pt x="938" y="1212"/>
                </a:cubicBezTo>
                <a:cubicBezTo>
                  <a:pt x="936" y="1211"/>
                  <a:pt x="935" y="1209"/>
                  <a:pt x="934" y="1207"/>
                </a:cubicBezTo>
                <a:cubicBezTo>
                  <a:pt x="934" y="1206"/>
                  <a:pt x="934" y="1205"/>
                  <a:pt x="933" y="1204"/>
                </a:cubicBezTo>
                <a:cubicBezTo>
                  <a:pt x="933" y="1203"/>
                  <a:pt x="933" y="1203"/>
                  <a:pt x="932" y="1202"/>
                </a:cubicBezTo>
                <a:cubicBezTo>
                  <a:pt x="931" y="1199"/>
                  <a:pt x="931" y="1198"/>
                  <a:pt x="931" y="1195"/>
                </a:cubicBezTo>
                <a:cubicBezTo>
                  <a:pt x="931" y="1192"/>
                  <a:pt x="930" y="1192"/>
                  <a:pt x="928" y="1190"/>
                </a:cubicBezTo>
                <a:cubicBezTo>
                  <a:pt x="927" y="1188"/>
                  <a:pt x="927" y="1186"/>
                  <a:pt x="925" y="1185"/>
                </a:cubicBezTo>
                <a:cubicBezTo>
                  <a:pt x="924" y="1184"/>
                  <a:pt x="922" y="1183"/>
                  <a:pt x="920" y="1182"/>
                </a:cubicBezTo>
                <a:cubicBezTo>
                  <a:pt x="918" y="1181"/>
                  <a:pt x="917" y="1180"/>
                  <a:pt x="916" y="1178"/>
                </a:cubicBezTo>
                <a:cubicBezTo>
                  <a:pt x="914" y="1177"/>
                  <a:pt x="913" y="1177"/>
                  <a:pt x="911" y="1175"/>
                </a:cubicBezTo>
                <a:cubicBezTo>
                  <a:pt x="909" y="1173"/>
                  <a:pt x="909" y="1173"/>
                  <a:pt x="907" y="1172"/>
                </a:cubicBezTo>
                <a:cubicBezTo>
                  <a:pt x="904" y="1171"/>
                  <a:pt x="904" y="1170"/>
                  <a:pt x="902" y="1168"/>
                </a:cubicBezTo>
                <a:cubicBezTo>
                  <a:pt x="902" y="1168"/>
                  <a:pt x="901" y="1167"/>
                  <a:pt x="900" y="1167"/>
                </a:cubicBezTo>
                <a:cubicBezTo>
                  <a:pt x="899" y="1167"/>
                  <a:pt x="898" y="1166"/>
                  <a:pt x="898" y="1165"/>
                </a:cubicBezTo>
                <a:cubicBezTo>
                  <a:pt x="896" y="1164"/>
                  <a:pt x="893" y="1163"/>
                  <a:pt x="892" y="1161"/>
                </a:cubicBezTo>
                <a:cubicBezTo>
                  <a:pt x="891" y="1160"/>
                  <a:pt x="890" y="1158"/>
                  <a:pt x="889" y="1157"/>
                </a:cubicBezTo>
                <a:cubicBezTo>
                  <a:pt x="888" y="1155"/>
                  <a:pt x="887" y="1154"/>
                  <a:pt x="886" y="1152"/>
                </a:cubicBezTo>
                <a:cubicBezTo>
                  <a:pt x="886" y="1150"/>
                  <a:pt x="886" y="1148"/>
                  <a:pt x="886" y="1146"/>
                </a:cubicBezTo>
                <a:cubicBezTo>
                  <a:pt x="885" y="1144"/>
                  <a:pt x="885" y="1142"/>
                  <a:pt x="884" y="1140"/>
                </a:cubicBezTo>
                <a:cubicBezTo>
                  <a:pt x="884" y="1138"/>
                  <a:pt x="885" y="1135"/>
                  <a:pt x="888" y="1136"/>
                </a:cubicBezTo>
                <a:cubicBezTo>
                  <a:pt x="889" y="1137"/>
                  <a:pt x="890" y="1139"/>
                  <a:pt x="891" y="1137"/>
                </a:cubicBezTo>
                <a:cubicBezTo>
                  <a:pt x="890" y="1135"/>
                  <a:pt x="890" y="1135"/>
                  <a:pt x="891" y="1134"/>
                </a:cubicBezTo>
                <a:cubicBezTo>
                  <a:pt x="893" y="1132"/>
                  <a:pt x="892" y="1129"/>
                  <a:pt x="889" y="1127"/>
                </a:cubicBezTo>
                <a:cubicBezTo>
                  <a:pt x="888" y="1126"/>
                  <a:pt x="887" y="1126"/>
                  <a:pt x="887" y="1125"/>
                </a:cubicBezTo>
                <a:cubicBezTo>
                  <a:pt x="886" y="1124"/>
                  <a:pt x="886" y="1123"/>
                  <a:pt x="885" y="1122"/>
                </a:cubicBezTo>
                <a:cubicBezTo>
                  <a:pt x="884" y="1121"/>
                  <a:pt x="881" y="1120"/>
                  <a:pt x="882" y="1118"/>
                </a:cubicBezTo>
                <a:cubicBezTo>
                  <a:pt x="882" y="1117"/>
                  <a:pt x="883" y="1117"/>
                  <a:pt x="884" y="1116"/>
                </a:cubicBezTo>
                <a:cubicBezTo>
                  <a:pt x="884" y="1115"/>
                  <a:pt x="885" y="1114"/>
                  <a:pt x="885" y="1113"/>
                </a:cubicBezTo>
                <a:cubicBezTo>
                  <a:pt x="886" y="1112"/>
                  <a:pt x="888" y="1110"/>
                  <a:pt x="890" y="1110"/>
                </a:cubicBezTo>
                <a:cubicBezTo>
                  <a:pt x="890" y="1111"/>
                  <a:pt x="887" y="1115"/>
                  <a:pt x="890" y="1114"/>
                </a:cubicBezTo>
                <a:cubicBezTo>
                  <a:pt x="891" y="1113"/>
                  <a:pt x="892" y="1113"/>
                  <a:pt x="893" y="1113"/>
                </a:cubicBezTo>
                <a:cubicBezTo>
                  <a:pt x="894" y="1113"/>
                  <a:pt x="894" y="1113"/>
                  <a:pt x="896" y="1112"/>
                </a:cubicBezTo>
                <a:cubicBezTo>
                  <a:pt x="898" y="1111"/>
                  <a:pt x="899" y="1110"/>
                  <a:pt x="901" y="1109"/>
                </a:cubicBezTo>
                <a:cubicBezTo>
                  <a:pt x="903" y="1109"/>
                  <a:pt x="905" y="1109"/>
                  <a:pt x="907" y="1108"/>
                </a:cubicBezTo>
                <a:cubicBezTo>
                  <a:pt x="908" y="1107"/>
                  <a:pt x="909" y="1106"/>
                  <a:pt x="909" y="1106"/>
                </a:cubicBezTo>
                <a:cubicBezTo>
                  <a:pt x="910" y="1105"/>
                  <a:pt x="910" y="1104"/>
                  <a:pt x="910" y="1103"/>
                </a:cubicBezTo>
                <a:cubicBezTo>
                  <a:pt x="911" y="1102"/>
                  <a:pt x="912" y="1102"/>
                  <a:pt x="913" y="1101"/>
                </a:cubicBezTo>
                <a:cubicBezTo>
                  <a:pt x="914" y="1101"/>
                  <a:pt x="915" y="1102"/>
                  <a:pt x="916" y="1102"/>
                </a:cubicBezTo>
                <a:cubicBezTo>
                  <a:pt x="918" y="1103"/>
                  <a:pt x="920" y="1102"/>
                  <a:pt x="922" y="1102"/>
                </a:cubicBezTo>
                <a:cubicBezTo>
                  <a:pt x="924" y="1102"/>
                  <a:pt x="925" y="1104"/>
                  <a:pt x="925" y="1106"/>
                </a:cubicBezTo>
                <a:cubicBezTo>
                  <a:pt x="926" y="1107"/>
                  <a:pt x="927" y="1107"/>
                  <a:pt x="927" y="1108"/>
                </a:cubicBezTo>
                <a:cubicBezTo>
                  <a:pt x="926" y="1108"/>
                  <a:pt x="926" y="1108"/>
                  <a:pt x="925" y="1109"/>
                </a:cubicBezTo>
                <a:cubicBezTo>
                  <a:pt x="925" y="1110"/>
                  <a:pt x="925" y="1110"/>
                  <a:pt x="924" y="1110"/>
                </a:cubicBezTo>
                <a:cubicBezTo>
                  <a:pt x="924" y="1111"/>
                  <a:pt x="923" y="1111"/>
                  <a:pt x="923" y="1111"/>
                </a:cubicBezTo>
                <a:cubicBezTo>
                  <a:pt x="923" y="1111"/>
                  <a:pt x="923" y="1112"/>
                  <a:pt x="923" y="1112"/>
                </a:cubicBezTo>
                <a:cubicBezTo>
                  <a:pt x="923" y="1112"/>
                  <a:pt x="923" y="1113"/>
                  <a:pt x="923" y="1113"/>
                </a:cubicBezTo>
                <a:cubicBezTo>
                  <a:pt x="923" y="1113"/>
                  <a:pt x="923" y="1113"/>
                  <a:pt x="923" y="1113"/>
                </a:cubicBezTo>
                <a:cubicBezTo>
                  <a:pt x="922" y="1114"/>
                  <a:pt x="922" y="1114"/>
                  <a:pt x="922" y="1116"/>
                </a:cubicBezTo>
                <a:cubicBezTo>
                  <a:pt x="923" y="1117"/>
                  <a:pt x="923" y="1118"/>
                  <a:pt x="923" y="1119"/>
                </a:cubicBezTo>
                <a:cubicBezTo>
                  <a:pt x="923" y="1121"/>
                  <a:pt x="923" y="1120"/>
                  <a:pt x="924" y="1121"/>
                </a:cubicBezTo>
                <a:cubicBezTo>
                  <a:pt x="925" y="1123"/>
                  <a:pt x="923" y="1126"/>
                  <a:pt x="924" y="1128"/>
                </a:cubicBezTo>
                <a:cubicBezTo>
                  <a:pt x="925" y="1128"/>
                  <a:pt x="926" y="1129"/>
                  <a:pt x="926" y="1129"/>
                </a:cubicBezTo>
                <a:cubicBezTo>
                  <a:pt x="927" y="1130"/>
                  <a:pt x="927" y="1131"/>
                  <a:pt x="928" y="1131"/>
                </a:cubicBezTo>
                <a:cubicBezTo>
                  <a:pt x="929" y="1132"/>
                  <a:pt x="930" y="1132"/>
                  <a:pt x="930" y="1133"/>
                </a:cubicBezTo>
                <a:cubicBezTo>
                  <a:pt x="931" y="1134"/>
                  <a:pt x="931" y="1135"/>
                  <a:pt x="931" y="1136"/>
                </a:cubicBezTo>
                <a:cubicBezTo>
                  <a:pt x="932" y="1139"/>
                  <a:pt x="934" y="1138"/>
                  <a:pt x="935" y="1135"/>
                </a:cubicBezTo>
                <a:cubicBezTo>
                  <a:pt x="935" y="1133"/>
                  <a:pt x="935" y="1131"/>
                  <a:pt x="936" y="1130"/>
                </a:cubicBezTo>
                <a:cubicBezTo>
                  <a:pt x="937" y="1129"/>
                  <a:pt x="938" y="1129"/>
                  <a:pt x="939" y="1129"/>
                </a:cubicBezTo>
                <a:cubicBezTo>
                  <a:pt x="940" y="1129"/>
                  <a:pt x="941" y="1130"/>
                  <a:pt x="942" y="1128"/>
                </a:cubicBezTo>
                <a:cubicBezTo>
                  <a:pt x="942" y="1127"/>
                  <a:pt x="942" y="1126"/>
                  <a:pt x="942" y="1125"/>
                </a:cubicBezTo>
                <a:cubicBezTo>
                  <a:pt x="942" y="1124"/>
                  <a:pt x="943" y="1124"/>
                  <a:pt x="944" y="1123"/>
                </a:cubicBezTo>
                <a:cubicBezTo>
                  <a:pt x="944" y="1121"/>
                  <a:pt x="943" y="1119"/>
                  <a:pt x="946" y="1118"/>
                </a:cubicBezTo>
                <a:cubicBezTo>
                  <a:pt x="947" y="1118"/>
                  <a:pt x="948" y="1118"/>
                  <a:pt x="949" y="1119"/>
                </a:cubicBezTo>
                <a:cubicBezTo>
                  <a:pt x="950" y="1119"/>
                  <a:pt x="950" y="1121"/>
                  <a:pt x="951" y="1121"/>
                </a:cubicBezTo>
                <a:cubicBezTo>
                  <a:pt x="952" y="1122"/>
                  <a:pt x="953" y="1122"/>
                  <a:pt x="954" y="1123"/>
                </a:cubicBezTo>
                <a:cubicBezTo>
                  <a:pt x="955" y="1124"/>
                  <a:pt x="955" y="1124"/>
                  <a:pt x="956" y="1125"/>
                </a:cubicBezTo>
                <a:cubicBezTo>
                  <a:pt x="957" y="1125"/>
                  <a:pt x="958" y="1125"/>
                  <a:pt x="959" y="1126"/>
                </a:cubicBezTo>
                <a:cubicBezTo>
                  <a:pt x="960" y="1127"/>
                  <a:pt x="962" y="1128"/>
                  <a:pt x="963" y="1130"/>
                </a:cubicBezTo>
                <a:cubicBezTo>
                  <a:pt x="963" y="1132"/>
                  <a:pt x="962" y="1134"/>
                  <a:pt x="963" y="1136"/>
                </a:cubicBezTo>
                <a:cubicBezTo>
                  <a:pt x="963" y="1137"/>
                  <a:pt x="964" y="1138"/>
                  <a:pt x="964" y="1139"/>
                </a:cubicBezTo>
                <a:cubicBezTo>
                  <a:pt x="965" y="1140"/>
                  <a:pt x="965" y="1141"/>
                  <a:pt x="965" y="1142"/>
                </a:cubicBezTo>
                <a:cubicBezTo>
                  <a:pt x="965" y="1144"/>
                  <a:pt x="967" y="1145"/>
                  <a:pt x="968" y="1147"/>
                </a:cubicBezTo>
                <a:cubicBezTo>
                  <a:pt x="968" y="1149"/>
                  <a:pt x="970" y="1150"/>
                  <a:pt x="972" y="1151"/>
                </a:cubicBezTo>
                <a:cubicBezTo>
                  <a:pt x="973" y="1152"/>
                  <a:pt x="974" y="1154"/>
                  <a:pt x="976" y="1154"/>
                </a:cubicBezTo>
                <a:cubicBezTo>
                  <a:pt x="977" y="1155"/>
                  <a:pt x="979" y="1155"/>
                  <a:pt x="979" y="1157"/>
                </a:cubicBezTo>
                <a:cubicBezTo>
                  <a:pt x="980" y="1159"/>
                  <a:pt x="977" y="1157"/>
                  <a:pt x="976" y="1156"/>
                </a:cubicBezTo>
                <a:cubicBezTo>
                  <a:pt x="976" y="1156"/>
                  <a:pt x="975" y="1156"/>
                  <a:pt x="974" y="1156"/>
                </a:cubicBezTo>
                <a:cubicBezTo>
                  <a:pt x="973" y="1156"/>
                  <a:pt x="973" y="1155"/>
                  <a:pt x="973" y="1155"/>
                </a:cubicBezTo>
                <a:cubicBezTo>
                  <a:pt x="971" y="1155"/>
                  <a:pt x="972" y="1155"/>
                  <a:pt x="971" y="1156"/>
                </a:cubicBezTo>
                <a:cubicBezTo>
                  <a:pt x="970" y="1156"/>
                  <a:pt x="970" y="1156"/>
                  <a:pt x="969" y="1157"/>
                </a:cubicBezTo>
                <a:cubicBezTo>
                  <a:pt x="968" y="1158"/>
                  <a:pt x="971" y="1158"/>
                  <a:pt x="972" y="1159"/>
                </a:cubicBezTo>
                <a:cubicBezTo>
                  <a:pt x="973" y="1160"/>
                  <a:pt x="973" y="1162"/>
                  <a:pt x="974" y="1164"/>
                </a:cubicBezTo>
                <a:cubicBezTo>
                  <a:pt x="975" y="1165"/>
                  <a:pt x="976" y="1165"/>
                  <a:pt x="977" y="1167"/>
                </a:cubicBezTo>
                <a:cubicBezTo>
                  <a:pt x="978" y="1167"/>
                  <a:pt x="978" y="1168"/>
                  <a:pt x="979" y="1169"/>
                </a:cubicBezTo>
                <a:cubicBezTo>
                  <a:pt x="980" y="1170"/>
                  <a:pt x="981" y="1169"/>
                  <a:pt x="982" y="1170"/>
                </a:cubicBezTo>
                <a:cubicBezTo>
                  <a:pt x="983" y="1171"/>
                  <a:pt x="983" y="1172"/>
                  <a:pt x="984" y="1173"/>
                </a:cubicBezTo>
                <a:cubicBezTo>
                  <a:pt x="985" y="1173"/>
                  <a:pt x="986" y="1173"/>
                  <a:pt x="987" y="1174"/>
                </a:cubicBezTo>
                <a:cubicBezTo>
                  <a:pt x="988" y="1174"/>
                  <a:pt x="989" y="1174"/>
                  <a:pt x="990" y="1175"/>
                </a:cubicBezTo>
                <a:cubicBezTo>
                  <a:pt x="991" y="1175"/>
                  <a:pt x="991" y="1176"/>
                  <a:pt x="992" y="1176"/>
                </a:cubicBezTo>
                <a:cubicBezTo>
                  <a:pt x="992" y="1177"/>
                  <a:pt x="992" y="1178"/>
                  <a:pt x="993" y="1178"/>
                </a:cubicBezTo>
                <a:cubicBezTo>
                  <a:pt x="993" y="1178"/>
                  <a:pt x="994" y="1178"/>
                  <a:pt x="994" y="1179"/>
                </a:cubicBezTo>
                <a:cubicBezTo>
                  <a:pt x="996" y="1180"/>
                  <a:pt x="994" y="1182"/>
                  <a:pt x="997" y="1183"/>
                </a:cubicBezTo>
                <a:cubicBezTo>
                  <a:pt x="999" y="1184"/>
                  <a:pt x="1001" y="1183"/>
                  <a:pt x="1003" y="1183"/>
                </a:cubicBezTo>
                <a:cubicBezTo>
                  <a:pt x="1005" y="1183"/>
                  <a:pt x="1008" y="1183"/>
                  <a:pt x="1010" y="1183"/>
                </a:cubicBezTo>
                <a:cubicBezTo>
                  <a:pt x="1011" y="1184"/>
                  <a:pt x="1011" y="1184"/>
                  <a:pt x="1012" y="1185"/>
                </a:cubicBezTo>
                <a:cubicBezTo>
                  <a:pt x="1013" y="1186"/>
                  <a:pt x="1014" y="1185"/>
                  <a:pt x="1015" y="1186"/>
                </a:cubicBezTo>
                <a:cubicBezTo>
                  <a:pt x="1016" y="1186"/>
                  <a:pt x="1016" y="1187"/>
                  <a:pt x="1017" y="1188"/>
                </a:cubicBezTo>
                <a:cubicBezTo>
                  <a:pt x="1017" y="1188"/>
                  <a:pt x="1018" y="1188"/>
                  <a:pt x="1019" y="1189"/>
                </a:cubicBezTo>
                <a:cubicBezTo>
                  <a:pt x="1020" y="1190"/>
                  <a:pt x="1019" y="1191"/>
                  <a:pt x="1020" y="1191"/>
                </a:cubicBezTo>
                <a:cubicBezTo>
                  <a:pt x="1021" y="1192"/>
                  <a:pt x="1023" y="1191"/>
                  <a:pt x="1023" y="1192"/>
                </a:cubicBezTo>
                <a:cubicBezTo>
                  <a:pt x="1025" y="1192"/>
                  <a:pt x="1025" y="1193"/>
                  <a:pt x="1026" y="1194"/>
                </a:cubicBezTo>
                <a:cubicBezTo>
                  <a:pt x="1027" y="1195"/>
                  <a:pt x="1027" y="1194"/>
                  <a:pt x="1028" y="1195"/>
                </a:cubicBezTo>
                <a:cubicBezTo>
                  <a:pt x="1029" y="1196"/>
                  <a:pt x="1029" y="1197"/>
                  <a:pt x="1030" y="1197"/>
                </a:cubicBezTo>
                <a:cubicBezTo>
                  <a:pt x="1031" y="1198"/>
                  <a:pt x="1032" y="1198"/>
                  <a:pt x="1033" y="1198"/>
                </a:cubicBezTo>
                <a:cubicBezTo>
                  <a:pt x="1034" y="1198"/>
                  <a:pt x="1035" y="1199"/>
                  <a:pt x="1035" y="1200"/>
                </a:cubicBezTo>
                <a:cubicBezTo>
                  <a:pt x="1036" y="1200"/>
                  <a:pt x="1037" y="1200"/>
                  <a:pt x="1038" y="1201"/>
                </a:cubicBezTo>
                <a:cubicBezTo>
                  <a:pt x="1039" y="1202"/>
                  <a:pt x="1040" y="1203"/>
                  <a:pt x="1041" y="1204"/>
                </a:cubicBezTo>
                <a:cubicBezTo>
                  <a:pt x="1041" y="1205"/>
                  <a:pt x="1042" y="1205"/>
                  <a:pt x="1043" y="1206"/>
                </a:cubicBezTo>
                <a:cubicBezTo>
                  <a:pt x="1044" y="1207"/>
                  <a:pt x="1046" y="1208"/>
                  <a:pt x="1047" y="1209"/>
                </a:cubicBezTo>
                <a:cubicBezTo>
                  <a:pt x="1047" y="1210"/>
                  <a:pt x="1047" y="1211"/>
                  <a:pt x="1048" y="1211"/>
                </a:cubicBezTo>
                <a:cubicBezTo>
                  <a:pt x="1049" y="1212"/>
                  <a:pt x="1049" y="1212"/>
                  <a:pt x="1050" y="1212"/>
                </a:cubicBezTo>
                <a:cubicBezTo>
                  <a:pt x="1051" y="1213"/>
                  <a:pt x="1051" y="1214"/>
                  <a:pt x="1052" y="1215"/>
                </a:cubicBezTo>
                <a:cubicBezTo>
                  <a:pt x="1053" y="1215"/>
                  <a:pt x="1054" y="1215"/>
                  <a:pt x="1055" y="1215"/>
                </a:cubicBezTo>
                <a:cubicBezTo>
                  <a:pt x="1056" y="1216"/>
                  <a:pt x="1057" y="1217"/>
                  <a:pt x="1059" y="1217"/>
                </a:cubicBezTo>
                <a:cubicBezTo>
                  <a:pt x="1060" y="1217"/>
                  <a:pt x="1062" y="1218"/>
                  <a:pt x="1063" y="1218"/>
                </a:cubicBezTo>
                <a:cubicBezTo>
                  <a:pt x="1065" y="1220"/>
                  <a:pt x="1067" y="1220"/>
                  <a:pt x="1069" y="1222"/>
                </a:cubicBezTo>
                <a:cubicBezTo>
                  <a:pt x="1070" y="1223"/>
                  <a:pt x="1071" y="1225"/>
                  <a:pt x="1073" y="1225"/>
                </a:cubicBezTo>
                <a:cubicBezTo>
                  <a:pt x="1073" y="1224"/>
                  <a:pt x="1071" y="1222"/>
                  <a:pt x="1072" y="1222"/>
                </a:cubicBezTo>
                <a:cubicBezTo>
                  <a:pt x="1073" y="1222"/>
                  <a:pt x="1074" y="1224"/>
                  <a:pt x="1075" y="1222"/>
                </a:cubicBezTo>
                <a:cubicBezTo>
                  <a:pt x="1075" y="1222"/>
                  <a:pt x="1075" y="1220"/>
                  <a:pt x="1076" y="1220"/>
                </a:cubicBezTo>
                <a:cubicBezTo>
                  <a:pt x="1077" y="1220"/>
                  <a:pt x="1077" y="1222"/>
                  <a:pt x="1077" y="1222"/>
                </a:cubicBezTo>
                <a:cubicBezTo>
                  <a:pt x="1077" y="1224"/>
                  <a:pt x="1075" y="1223"/>
                  <a:pt x="1074" y="1224"/>
                </a:cubicBezTo>
                <a:cubicBezTo>
                  <a:pt x="1073" y="1224"/>
                  <a:pt x="1074" y="1226"/>
                  <a:pt x="1074" y="1227"/>
                </a:cubicBezTo>
                <a:cubicBezTo>
                  <a:pt x="1075" y="1227"/>
                  <a:pt x="1076" y="1229"/>
                  <a:pt x="1077" y="1229"/>
                </a:cubicBezTo>
                <a:cubicBezTo>
                  <a:pt x="1078" y="1230"/>
                  <a:pt x="1080" y="1230"/>
                  <a:pt x="1080" y="1231"/>
                </a:cubicBezTo>
                <a:cubicBezTo>
                  <a:pt x="1081" y="1232"/>
                  <a:pt x="1083" y="1235"/>
                  <a:pt x="1084" y="1236"/>
                </a:cubicBezTo>
                <a:cubicBezTo>
                  <a:pt x="1085" y="1236"/>
                  <a:pt x="1086" y="1236"/>
                  <a:pt x="1087" y="1237"/>
                </a:cubicBezTo>
                <a:cubicBezTo>
                  <a:pt x="1088" y="1238"/>
                  <a:pt x="1087" y="1240"/>
                  <a:pt x="1089" y="1241"/>
                </a:cubicBezTo>
                <a:cubicBezTo>
                  <a:pt x="1090" y="1241"/>
                  <a:pt x="1091" y="1240"/>
                  <a:pt x="1092" y="1241"/>
                </a:cubicBezTo>
                <a:cubicBezTo>
                  <a:pt x="1093" y="1242"/>
                  <a:pt x="1094" y="1244"/>
                  <a:pt x="1096" y="1244"/>
                </a:cubicBezTo>
                <a:cubicBezTo>
                  <a:pt x="1097" y="1244"/>
                  <a:pt x="1097" y="1243"/>
                  <a:pt x="1098" y="1244"/>
                </a:cubicBezTo>
                <a:cubicBezTo>
                  <a:pt x="1099" y="1244"/>
                  <a:pt x="1099" y="1245"/>
                  <a:pt x="1099" y="1246"/>
                </a:cubicBezTo>
                <a:cubicBezTo>
                  <a:pt x="1100" y="1247"/>
                  <a:pt x="1101" y="1247"/>
                  <a:pt x="1101" y="1248"/>
                </a:cubicBezTo>
                <a:cubicBezTo>
                  <a:pt x="1101" y="1249"/>
                  <a:pt x="1102" y="1253"/>
                  <a:pt x="1100" y="1254"/>
                </a:cubicBezTo>
                <a:cubicBezTo>
                  <a:pt x="1099" y="1254"/>
                  <a:pt x="1098" y="1254"/>
                  <a:pt x="1097" y="1255"/>
                </a:cubicBezTo>
                <a:cubicBezTo>
                  <a:pt x="1097" y="1255"/>
                  <a:pt x="1097" y="1256"/>
                  <a:pt x="1097" y="1257"/>
                </a:cubicBezTo>
                <a:cubicBezTo>
                  <a:pt x="1096" y="1259"/>
                  <a:pt x="1095" y="1260"/>
                  <a:pt x="1096" y="1262"/>
                </a:cubicBezTo>
                <a:cubicBezTo>
                  <a:pt x="1097" y="1262"/>
                  <a:pt x="1098" y="1262"/>
                  <a:pt x="1099" y="1263"/>
                </a:cubicBezTo>
                <a:cubicBezTo>
                  <a:pt x="1099" y="1264"/>
                  <a:pt x="1099" y="1264"/>
                  <a:pt x="1099" y="1265"/>
                </a:cubicBezTo>
                <a:cubicBezTo>
                  <a:pt x="1099" y="1268"/>
                  <a:pt x="1098" y="1270"/>
                  <a:pt x="1098" y="1272"/>
                </a:cubicBezTo>
                <a:cubicBezTo>
                  <a:pt x="1097" y="1274"/>
                  <a:pt x="1098" y="1277"/>
                  <a:pt x="1096" y="1279"/>
                </a:cubicBezTo>
                <a:cubicBezTo>
                  <a:pt x="1096" y="1280"/>
                  <a:pt x="1095" y="1280"/>
                  <a:pt x="1095" y="1281"/>
                </a:cubicBezTo>
                <a:cubicBezTo>
                  <a:pt x="1095" y="1282"/>
                  <a:pt x="1095" y="1283"/>
                  <a:pt x="1095" y="1284"/>
                </a:cubicBezTo>
                <a:cubicBezTo>
                  <a:pt x="1094" y="1285"/>
                  <a:pt x="1093" y="1285"/>
                  <a:pt x="1093" y="1286"/>
                </a:cubicBezTo>
                <a:cubicBezTo>
                  <a:pt x="1093" y="1288"/>
                  <a:pt x="1094" y="1287"/>
                  <a:pt x="1094" y="1288"/>
                </a:cubicBezTo>
                <a:cubicBezTo>
                  <a:pt x="1095" y="1289"/>
                  <a:pt x="1094" y="1291"/>
                  <a:pt x="1095" y="1292"/>
                </a:cubicBezTo>
                <a:cubicBezTo>
                  <a:pt x="1095" y="1293"/>
                  <a:pt x="1096" y="1293"/>
                  <a:pt x="1096" y="1294"/>
                </a:cubicBezTo>
                <a:cubicBezTo>
                  <a:pt x="1096" y="1295"/>
                  <a:pt x="1096" y="1296"/>
                  <a:pt x="1095" y="1296"/>
                </a:cubicBezTo>
                <a:cubicBezTo>
                  <a:pt x="1094" y="1296"/>
                  <a:pt x="1095" y="1295"/>
                  <a:pt x="1094" y="1294"/>
                </a:cubicBezTo>
                <a:cubicBezTo>
                  <a:pt x="1093" y="1293"/>
                  <a:pt x="1093" y="1296"/>
                  <a:pt x="1094" y="1297"/>
                </a:cubicBezTo>
                <a:cubicBezTo>
                  <a:pt x="1094" y="1297"/>
                  <a:pt x="1095" y="1299"/>
                  <a:pt x="1096" y="1299"/>
                </a:cubicBezTo>
                <a:cubicBezTo>
                  <a:pt x="1096" y="1300"/>
                  <a:pt x="1098" y="1300"/>
                  <a:pt x="1098" y="1301"/>
                </a:cubicBezTo>
                <a:cubicBezTo>
                  <a:pt x="1099" y="1301"/>
                  <a:pt x="1100" y="1302"/>
                  <a:pt x="1101" y="1303"/>
                </a:cubicBezTo>
                <a:cubicBezTo>
                  <a:pt x="1102" y="1303"/>
                  <a:pt x="1103" y="1304"/>
                  <a:pt x="1104" y="1305"/>
                </a:cubicBezTo>
                <a:cubicBezTo>
                  <a:pt x="1104" y="1305"/>
                  <a:pt x="1105" y="1305"/>
                  <a:pt x="1106" y="1306"/>
                </a:cubicBezTo>
                <a:cubicBezTo>
                  <a:pt x="1108" y="1306"/>
                  <a:pt x="1108" y="1307"/>
                  <a:pt x="1109" y="1308"/>
                </a:cubicBezTo>
                <a:cubicBezTo>
                  <a:pt x="1110" y="1309"/>
                  <a:pt x="1111" y="1309"/>
                  <a:pt x="1111" y="1310"/>
                </a:cubicBezTo>
                <a:cubicBezTo>
                  <a:pt x="1111" y="1312"/>
                  <a:pt x="1110" y="1312"/>
                  <a:pt x="1111" y="1313"/>
                </a:cubicBezTo>
                <a:cubicBezTo>
                  <a:pt x="1112" y="1314"/>
                  <a:pt x="1112" y="1314"/>
                  <a:pt x="1112" y="1315"/>
                </a:cubicBezTo>
                <a:cubicBezTo>
                  <a:pt x="1113" y="1316"/>
                  <a:pt x="1113" y="1317"/>
                  <a:pt x="1114" y="1318"/>
                </a:cubicBezTo>
                <a:cubicBezTo>
                  <a:pt x="1114" y="1319"/>
                  <a:pt x="1114" y="1319"/>
                  <a:pt x="1115" y="1320"/>
                </a:cubicBezTo>
                <a:cubicBezTo>
                  <a:pt x="1115" y="1321"/>
                  <a:pt x="1116" y="1321"/>
                  <a:pt x="1116" y="1322"/>
                </a:cubicBezTo>
                <a:cubicBezTo>
                  <a:pt x="1116" y="1323"/>
                  <a:pt x="1116" y="1324"/>
                  <a:pt x="1117" y="1325"/>
                </a:cubicBezTo>
                <a:cubicBezTo>
                  <a:pt x="1118" y="1326"/>
                  <a:pt x="1118" y="1326"/>
                  <a:pt x="1119" y="1327"/>
                </a:cubicBezTo>
                <a:cubicBezTo>
                  <a:pt x="1119" y="1328"/>
                  <a:pt x="1120" y="1330"/>
                  <a:pt x="1121" y="1331"/>
                </a:cubicBezTo>
                <a:cubicBezTo>
                  <a:pt x="1122" y="1332"/>
                  <a:pt x="1123" y="1331"/>
                  <a:pt x="1123" y="1333"/>
                </a:cubicBezTo>
                <a:cubicBezTo>
                  <a:pt x="1123" y="1336"/>
                  <a:pt x="1125" y="1334"/>
                  <a:pt x="1127" y="1336"/>
                </a:cubicBezTo>
                <a:cubicBezTo>
                  <a:pt x="1128" y="1336"/>
                  <a:pt x="1128" y="1337"/>
                  <a:pt x="1129" y="1338"/>
                </a:cubicBezTo>
                <a:cubicBezTo>
                  <a:pt x="1130" y="1338"/>
                  <a:pt x="1131" y="1338"/>
                  <a:pt x="1131" y="1339"/>
                </a:cubicBezTo>
                <a:cubicBezTo>
                  <a:pt x="1132" y="1340"/>
                  <a:pt x="1133" y="1341"/>
                  <a:pt x="1133" y="1342"/>
                </a:cubicBezTo>
                <a:cubicBezTo>
                  <a:pt x="1134" y="1342"/>
                  <a:pt x="1134" y="1343"/>
                  <a:pt x="1135" y="1344"/>
                </a:cubicBezTo>
                <a:cubicBezTo>
                  <a:pt x="1135" y="1345"/>
                  <a:pt x="1136" y="1345"/>
                  <a:pt x="1137" y="1344"/>
                </a:cubicBezTo>
                <a:cubicBezTo>
                  <a:pt x="1137" y="1343"/>
                  <a:pt x="1137" y="1343"/>
                  <a:pt x="1137" y="1342"/>
                </a:cubicBezTo>
                <a:cubicBezTo>
                  <a:pt x="1138" y="1341"/>
                  <a:pt x="1138" y="1340"/>
                  <a:pt x="1139" y="1340"/>
                </a:cubicBezTo>
                <a:cubicBezTo>
                  <a:pt x="1141" y="1339"/>
                  <a:pt x="1140" y="1341"/>
                  <a:pt x="1141" y="1341"/>
                </a:cubicBezTo>
                <a:cubicBezTo>
                  <a:pt x="1143" y="1343"/>
                  <a:pt x="1145" y="1340"/>
                  <a:pt x="1146" y="1343"/>
                </a:cubicBezTo>
                <a:cubicBezTo>
                  <a:pt x="1146" y="1343"/>
                  <a:pt x="1147" y="1345"/>
                  <a:pt x="1147" y="1345"/>
                </a:cubicBezTo>
                <a:cubicBezTo>
                  <a:pt x="1147" y="1346"/>
                  <a:pt x="1147" y="1348"/>
                  <a:pt x="1146" y="1348"/>
                </a:cubicBezTo>
                <a:cubicBezTo>
                  <a:pt x="1145" y="1349"/>
                  <a:pt x="1145" y="1347"/>
                  <a:pt x="1145" y="1347"/>
                </a:cubicBezTo>
                <a:cubicBezTo>
                  <a:pt x="1144" y="1346"/>
                  <a:pt x="1143" y="1346"/>
                  <a:pt x="1142" y="1346"/>
                </a:cubicBezTo>
                <a:cubicBezTo>
                  <a:pt x="1141" y="1346"/>
                  <a:pt x="1140" y="1345"/>
                  <a:pt x="1139" y="1346"/>
                </a:cubicBezTo>
                <a:cubicBezTo>
                  <a:pt x="1138" y="1346"/>
                  <a:pt x="1137" y="1347"/>
                  <a:pt x="1136" y="1347"/>
                </a:cubicBezTo>
                <a:cubicBezTo>
                  <a:pt x="1135" y="1348"/>
                  <a:pt x="1137" y="1349"/>
                  <a:pt x="1136" y="1350"/>
                </a:cubicBezTo>
                <a:cubicBezTo>
                  <a:pt x="1135" y="1350"/>
                  <a:pt x="1134" y="1350"/>
                  <a:pt x="1133" y="1350"/>
                </a:cubicBezTo>
                <a:cubicBezTo>
                  <a:pt x="1133" y="1351"/>
                  <a:pt x="1132" y="1352"/>
                  <a:pt x="1132" y="1353"/>
                </a:cubicBezTo>
                <a:cubicBezTo>
                  <a:pt x="1131" y="1353"/>
                  <a:pt x="1131" y="1354"/>
                  <a:pt x="1131" y="1355"/>
                </a:cubicBezTo>
                <a:cubicBezTo>
                  <a:pt x="1131" y="1356"/>
                  <a:pt x="1131" y="1356"/>
                  <a:pt x="1131" y="1357"/>
                </a:cubicBezTo>
                <a:cubicBezTo>
                  <a:pt x="1131" y="1357"/>
                  <a:pt x="1130" y="1357"/>
                  <a:pt x="1130" y="1358"/>
                </a:cubicBezTo>
                <a:cubicBezTo>
                  <a:pt x="1130" y="1359"/>
                  <a:pt x="1131" y="1359"/>
                  <a:pt x="1132" y="1359"/>
                </a:cubicBezTo>
                <a:cubicBezTo>
                  <a:pt x="1133" y="1359"/>
                  <a:pt x="1133" y="1358"/>
                  <a:pt x="1134" y="1357"/>
                </a:cubicBezTo>
                <a:cubicBezTo>
                  <a:pt x="1135" y="1357"/>
                  <a:pt x="1136" y="1357"/>
                  <a:pt x="1136" y="1355"/>
                </a:cubicBezTo>
                <a:cubicBezTo>
                  <a:pt x="1136" y="1354"/>
                  <a:pt x="1135" y="1354"/>
                  <a:pt x="1135" y="1353"/>
                </a:cubicBezTo>
                <a:cubicBezTo>
                  <a:pt x="1134" y="1352"/>
                  <a:pt x="1135" y="1351"/>
                  <a:pt x="1136" y="1352"/>
                </a:cubicBezTo>
                <a:cubicBezTo>
                  <a:pt x="1137" y="1352"/>
                  <a:pt x="1137" y="1353"/>
                  <a:pt x="1138" y="1354"/>
                </a:cubicBezTo>
                <a:cubicBezTo>
                  <a:pt x="1139" y="1354"/>
                  <a:pt x="1140" y="1354"/>
                  <a:pt x="1140" y="1355"/>
                </a:cubicBezTo>
                <a:cubicBezTo>
                  <a:pt x="1141" y="1356"/>
                  <a:pt x="1141" y="1357"/>
                  <a:pt x="1142" y="1358"/>
                </a:cubicBezTo>
                <a:cubicBezTo>
                  <a:pt x="1142" y="1359"/>
                  <a:pt x="1143" y="1359"/>
                  <a:pt x="1144" y="1360"/>
                </a:cubicBezTo>
                <a:cubicBezTo>
                  <a:pt x="1145" y="1360"/>
                  <a:pt x="1145" y="1362"/>
                  <a:pt x="1145" y="1363"/>
                </a:cubicBezTo>
                <a:cubicBezTo>
                  <a:pt x="1145" y="1364"/>
                  <a:pt x="1146" y="1366"/>
                  <a:pt x="1147" y="1367"/>
                </a:cubicBezTo>
                <a:cubicBezTo>
                  <a:pt x="1148" y="1367"/>
                  <a:pt x="1149" y="1367"/>
                  <a:pt x="1149" y="1366"/>
                </a:cubicBezTo>
                <a:cubicBezTo>
                  <a:pt x="1150" y="1365"/>
                  <a:pt x="1150" y="1365"/>
                  <a:pt x="1151" y="1365"/>
                </a:cubicBezTo>
                <a:cubicBezTo>
                  <a:pt x="1153" y="1365"/>
                  <a:pt x="1153" y="1365"/>
                  <a:pt x="1154" y="1364"/>
                </a:cubicBezTo>
                <a:cubicBezTo>
                  <a:pt x="1154" y="1363"/>
                  <a:pt x="1154" y="1362"/>
                  <a:pt x="1156" y="1363"/>
                </a:cubicBezTo>
                <a:cubicBezTo>
                  <a:pt x="1157" y="1364"/>
                  <a:pt x="1156" y="1365"/>
                  <a:pt x="1156" y="1366"/>
                </a:cubicBezTo>
                <a:cubicBezTo>
                  <a:pt x="1157" y="1367"/>
                  <a:pt x="1158" y="1367"/>
                  <a:pt x="1159" y="1368"/>
                </a:cubicBezTo>
                <a:cubicBezTo>
                  <a:pt x="1160" y="1369"/>
                  <a:pt x="1159" y="1369"/>
                  <a:pt x="1161" y="1368"/>
                </a:cubicBezTo>
                <a:cubicBezTo>
                  <a:pt x="1163" y="1366"/>
                  <a:pt x="1166" y="1368"/>
                  <a:pt x="1168" y="1367"/>
                </a:cubicBezTo>
                <a:cubicBezTo>
                  <a:pt x="1170" y="1365"/>
                  <a:pt x="1171" y="1366"/>
                  <a:pt x="1173" y="1367"/>
                </a:cubicBezTo>
                <a:cubicBezTo>
                  <a:pt x="1176" y="1367"/>
                  <a:pt x="1177" y="1366"/>
                  <a:pt x="1179" y="1366"/>
                </a:cubicBezTo>
                <a:cubicBezTo>
                  <a:pt x="1182" y="1366"/>
                  <a:pt x="1183" y="1366"/>
                  <a:pt x="1185" y="1366"/>
                </a:cubicBezTo>
                <a:cubicBezTo>
                  <a:pt x="1187" y="1366"/>
                  <a:pt x="1188" y="1365"/>
                  <a:pt x="1190" y="1366"/>
                </a:cubicBezTo>
                <a:cubicBezTo>
                  <a:pt x="1190" y="1366"/>
                  <a:pt x="1190" y="1367"/>
                  <a:pt x="1191" y="1367"/>
                </a:cubicBezTo>
                <a:cubicBezTo>
                  <a:pt x="1191" y="1367"/>
                  <a:pt x="1192" y="1368"/>
                  <a:pt x="1193" y="1367"/>
                </a:cubicBezTo>
                <a:cubicBezTo>
                  <a:pt x="1194" y="1367"/>
                  <a:pt x="1194" y="1367"/>
                  <a:pt x="1195" y="1367"/>
                </a:cubicBezTo>
                <a:cubicBezTo>
                  <a:pt x="1196" y="1367"/>
                  <a:pt x="1196" y="1368"/>
                  <a:pt x="1197" y="1368"/>
                </a:cubicBezTo>
                <a:cubicBezTo>
                  <a:pt x="1197" y="1369"/>
                  <a:pt x="1198" y="1369"/>
                  <a:pt x="1199" y="1369"/>
                </a:cubicBezTo>
                <a:cubicBezTo>
                  <a:pt x="1199" y="1369"/>
                  <a:pt x="1200" y="1370"/>
                  <a:pt x="1200" y="1371"/>
                </a:cubicBezTo>
                <a:cubicBezTo>
                  <a:pt x="1201" y="1371"/>
                  <a:pt x="1203" y="1371"/>
                  <a:pt x="1203" y="1371"/>
                </a:cubicBezTo>
                <a:cubicBezTo>
                  <a:pt x="1204" y="1371"/>
                  <a:pt x="1205" y="1372"/>
                  <a:pt x="1206" y="1372"/>
                </a:cubicBezTo>
                <a:cubicBezTo>
                  <a:pt x="1207" y="1373"/>
                  <a:pt x="1208" y="1373"/>
                  <a:pt x="1208" y="1374"/>
                </a:cubicBezTo>
                <a:cubicBezTo>
                  <a:pt x="1209" y="1375"/>
                  <a:pt x="1207" y="1375"/>
                  <a:pt x="1206" y="1376"/>
                </a:cubicBezTo>
                <a:cubicBezTo>
                  <a:pt x="1205" y="1376"/>
                  <a:pt x="1205" y="1378"/>
                  <a:pt x="1204" y="1378"/>
                </a:cubicBezTo>
                <a:cubicBezTo>
                  <a:pt x="1202" y="1379"/>
                  <a:pt x="1202" y="1380"/>
                  <a:pt x="1200" y="1380"/>
                </a:cubicBezTo>
                <a:cubicBezTo>
                  <a:pt x="1198" y="1380"/>
                  <a:pt x="1196" y="1379"/>
                  <a:pt x="1195" y="1378"/>
                </a:cubicBezTo>
                <a:cubicBezTo>
                  <a:pt x="1194" y="1378"/>
                  <a:pt x="1194" y="1377"/>
                  <a:pt x="1192" y="1377"/>
                </a:cubicBezTo>
                <a:cubicBezTo>
                  <a:pt x="1191" y="1377"/>
                  <a:pt x="1191" y="1376"/>
                  <a:pt x="1190" y="1375"/>
                </a:cubicBezTo>
                <a:cubicBezTo>
                  <a:pt x="1189" y="1374"/>
                  <a:pt x="1187" y="1375"/>
                  <a:pt x="1186" y="1374"/>
                </a:cubicBezTo>
                <a:cubicBezTo>
                  <a:pt x="1185" y="1373"/>
                  <a:pt x="1185" y="1372"/>
                  <a:pt x="1184" y="1372"/>
                </a:cubicBezTo>
                <a:cubicBezTo>
                  <a:pt x="1183" y="1372"/>
                  <a:pt x="1182" y="1372"/>
                  <a:pt x="1181" y="1372"/>
                </a:cubicBezTo>
                <a:cubicBezTo>
                  <a:pt x="1180" y="1371"/>
                  <a:pt x="1179" y="1370"/>
                  <a:pt x="1177" y="1369"/>
                </a:cubicBezTo>
                <a:cubicBezTo>
                  <a:pt x="1177" y="1369"/>
                  <a:pt x="1176" y="1369"/>
                  <a:pt x="1175" y="1369"/>
                </a:cubicBezTo>
                <a:cubicBezTo>
                  <a:pt x="1173" y="1368"/>
                  <a:pt x="1171" y="1367"/>
                  <a:pt x="1168" y="1368"/>
                </a:cubicBezTo>
                <a:cubicBezTo>
                  <a:pt x="1167" y="1368"/>
                  <a:pt x="1166" y="1369"/>
                  <a:pt x="1165" y="1369"/>
                </a:cubicBezTo>
                <a:cubicBezTo>
                  <a:pt x="1164" y="1369"/>
                  <a:pt x="1163" y="1369"/>
                  <a:pt x="1162" y="1369"/>
                </a:cubicBezTo>
                <a:cubicBezTo>
                  <a:pt x="1160" y="1369"/>
                  <a:pt x="1160" y="1372"/>
                  <a:pt x="1158" y="1373"/>
                </a:cubicBezTo>
                <a:cubicBezTo>
                  <a:pt x="1157" y="1373"/>
                  <a:pt x="1156" y="1373"/>
                  <a:pt x="1155" y="1373"/>
                </a:cubicBezTo>
                <a:cubicBezTo>
                  <a:pt x="1154" y="1374"/>
                  <a:pt x="1154" y="1375"/>
                  <a:pt x="1153" y="1376"/>
                </a:cubicBezTo>
                <a:cubicBezTo>
                  <a:pt x="1152" y="1378"/>
                  <a:pt x="1151" y="1379"/>
                  <a:pt x="1150" y="1380"/>
                </a:cubicBezTo>
                <a:cubicBezTo>
                  <a:pt x="1148" y="1381"/>
                  <a:pt x="1145" y="1382"/>
                  <a:pt x="1147" y="1384"/>
                </a:cubicBezTo>
                <a:cubicBezTo>
                  <a:pt x="1148" y="1385"/>
                  <a:pt x="1149" y="1385"/>
                  <a:pt x="1149" y="1385"/>
                </a:cubicBezTo>
                <a:cubicBezTo>
                  <a:pt x="1150" y="1386"/>
                  <a:pt x="1150" y="1387"/>
                  <a:pt x="1151" y="1388"/>
                </a:cubicBezTo>
                <a:cubicBezTo>
                  <a:pt x="1153" y="1390"/>
                  <a:pt x="1155" y="1390"/>
                  <a:pt x="1156" y="1392"/>
                </a:cubicBezTo>
                <a:cubicBezTo>
                  <a:pt x="1157" y="1393"/>
                  <a:pt x="1157" y="1394"/>
                  <a:pt x="1158" y="1395"/>
                </a:cubicBezTo>
                <a:cubicBezTo>
                  <a:pt x="1158" y="1395"/>
                  <a:pt x="1160" y="1396"/>
                  <a:pt x="1160" y="1396"/>
                </a:cubicBezTo>
                <a:cubicBezTo>
                  <a:pt x="1162" y="1398"/>
                  <a:pt x="1163" y="1399"/>
                  <a:pt x="1163" y="1401"/>
                </a:cubicBezTo>
                <a:cubicBezTo>
                  <a:pt x="1164" y="1405"/>
                  <a:pt x="1158" y="1409"/>
                  <a:pt x="1161" y="1412"/>
                </a:cubicBezTo>
                <a:cubicBezTo>
                  <a:pt x="1162" y="1413"/>
                  <a:pt x="1163" y="1414"/>
                  <a:pt x="1164" y="1415"/>
                </a:cubicBezTo>
                <a:cubicBezTo>
                  <a:pt x="1165" y="1416"/>
                  <a:pt x="1163" y="1420"/>
                  <a:pt x="1165" y="1420"/>
                </a:cubicBezTo>
                <a:cubicBezTo>
                  <a:pt x="1166" y="1420"/>
                  <a:pt x="1167" y="1419"/>
                  <a:pt x="1167" y="1419"/>
                </a:cubicBezTo>
                <a:cubicBezTo>
                  <a:pt x="1169" y="1417"/>
                  <a:pt x="1171" y="1418"/>
                  <a:pt x="1172" y="1416"/>
                </a:cubicBezTo>
                <a:cubicBezTo>
                  <a:pt x="1173" y="1414"/>
                  <a:pt x="1173" y="1412"/>
                  <a:pt x="1176" y="1412"/>
                </a:cubicBezTo>
                <a:cubicBezTo>
                  <a:pt x="1178" y="1413"/>
                  <a:pt x="1178" y="1415"/>
                  <a:pt x="1180" y="1416"/>
                </a:cubicBezTo>
                <a:cubicBezTo>
                  <a:pt x="1181" y="1418"/>
                  <a:pt x="1183" y="1419"/>
                  <a:pt x="1183" y="1421"/>
                </a:cubicBezTo>
                <a:cubicBezTo>
                  <a:pt x="1184" y="1423"/>
                  <a:pt x="1184" y="1425"/>
                  <a:pt x="1185" y="1427"/>
                </a:cubicBezTo>
                <a:cubicBezTo>
                  <a:pt x="1186" y="1429"/>
                  <a:pt x="1187" y="1430"/>
                  <a:pt x="1187" y="1432"/>
                </a:cubicBezTo>
                <a:cubicBezTo>
                  <a:pt x="1187" y="1432"/>
                  <a:pt x="1188" y="1434"/>
                  <a:pt x="1188" y="1434"/>
                </a:cubicBezTo>
                <a:cubicBezTo>
                  <a:pt x="1189" y="1434"/>
                  <a:pt x="1189" y="1432"/>
                  <a:pt x="1189" y="1431"/>
                </a:cubicBezTo>
                <a:cubicBezTo>
                  <a:pt x="1189" y="1430"/>
                  <a:pt x="1186" y="1428"/>
                  <a:pt x="1188" y="1426"/>
                </a:cubicBezTo>
                <a:cubicBezTo>
                  <a:pt x="1188" y="1425"/>
                  <a:pt x="1189" y="1425"/>
                  <a:pt x="1190" y="1424"/>
                </a:cubicBezTo>
                <a:cubicBezTo>
                  <a:pt x="1190" y="1424"/>
                  <a:pt x="1190" y="1422"/>
                  <a:pt x="1190" y="1421"/>
                </a:cubicBezTo>
                <a:cubicBezTo>
                  <a:pt x="1191" y="1418"/>
                  <a:pt x="1193" y="1421"/>
                  <a:pt x="1195" y="1422"/>
                </a:cubicBezTo>
                <a:cubicBezTo>
                  <a:pt x="1196" y="1423"/>
                  <a:pt x="1198" y="1422"/>
                  <a:pt x="1200" y="1424"/>
                </a:cubicBezTo>
                <a:cubicBezTo>
                  <a:pt x="1201" y="1424"/>
                  <a:pt x="1201" y="1425"/>
                  <a:pt x="1202" y="1426"/>
                </a:cubicBezTo>
                <a:cubicBezTo>
                  <a:pt x="1202" y="1426"/>
                  <a:pt x="1203" y="1426"/>
                  <a:pt x="1204" y="1427"/>
                </a:cubicBezTo>
                <a:cubicBezTo>
                  <a:pt x="1205" y="1428"/>
                  <a:pt x="1206" y="1430"/>
                  <a:pt x="1207" y="1431"/>
                </a:cubicBezTo>
                <a:cubicBezTo>
                  <a:pt x="1208" y="1432"/>
                  <a:pt x="1209" y="1433"/>
                  <a:pt x="1209" y="1432"/>
                </a:cubicBezTo>
                <a:cubicBezTo>
                  <a:pt x="1210" y="1431"/>
                  <a:pt x="1209" y="1430"/>
                  <a:pt x="1208" y="1429"/>
                </a:cubicBezTo>
                <a:cubicBezTo>
                  <a:pt x="1207" y="1427"/>
                  <a:pt x="1206" y="1426"/>
                  <a:pt x="1205" y="1424"/>
                </a:cubicBezTo>
                <a:cubicBezTo>
                  <a:pt x="1205" y="1422"/>
                  <a:pt x="1205" y="1420"/>
                  <a:pt x="1204" y="1418"/>
                </a:cubicBezTo>
                <a:cubicBezTo>
                  <a:pt x="1204" y="1416"/>
                  <a:pt x="1202" y="1415"/>
                  <a:pt x="1202" y="1412"/>
                </a:cubicBezTo>
                <a:cubicBezTo>
                  <a:pt x="1202" y="1410"/>
                  <a:pt x="1202" y="1408"/>
                  <a:pt x="1200" y="1407"/>
                </a:cubicBezTo>
                <a:cubicBezTo>
                  <a:pt x="1200" y="1406"/>
                  <a:pt x="1199" y="1405"/>
                  <a:pt x="1199" y="1404"/>
                </a:cubicBezTo>
                <a:cubicBezTo>
                  <a:pt x="1198" y="1403"/>
                  <a:pt x="1199" y="1402"/>
                  <a:pt x="1199" y="1401"/>
                </a:cubicBezTo>
                <a:cubicBezTo>
                  <a:pt x="1198" y="1400"/>
                  <a:pt x="1196" y="1397"/>
                  <a:pt x="1198" y="1396"/>
                </a:cubicBezTo>
                <a:cubicBezTo>
                  <a:pt x="1199" y="1396"/>
                  <a:pt x="1200" y="1397"/>
                  <a:pt x="1200" y="1398"/>
                </a:cubicBezTo>
                <a:cubicBezTo>
                  <a:pt x="1201" y="1399"/>
                  <a:pt x="1201" y="1400"/>
                  <a:pt x="1202" y="1400"/>
                </a:cubicBezTo>
                <a:cubicBezTo>
                  <a:pt x="1204" y="1401"/>
                  <a:pt x="1206" y="1401"/>
                  <a:pt x="1208" y="1403"/>
                </a:cubicBezTo>
                <a:cubicBezTo>
                  <a:pt x="1208" y="1403"/>
                  <a:pt x="1209" y="1405"/>
                  <a:pt x="1210" y="1404"/>
                </a:cubicBezTo>
                <a:cubicBezTo>
                  <a:pt x="1211" y="1403"/>
                  <a:pt x="1211" y="1402"/>
                  <a:pt x="1211" y="1401"/>
                </a:cubicBezTo>
                <a:cubicBezTo>
                  <a:pt x="1213" y="1399"/>
                  <a:pt x="1218" y="1399"/>
                  <a:pt x="1217" y="1395"/>
                </a:cubicBezTo>
                <a:cubicBezTo>
                  <a:pt x="1216" y="1395"/>
                  <a:pt x="1216" y="1394"/>
                  <a:pt x="1216" y="1394"/>
                </a:cubicBezTo>
                <a:cubicBezTo>
                  <a:pt x="1215" y="1393"/>
                  <a:pt x="1215" y="1392"/>
                  <a:pt x="1215" y="1391"/>
                </a:cubicBezTo>
                <a:cubicBezTo>
                  <a:pt x="1213" y="1389"/>
                  <a:pt x="1212" y="1392"/>
                  <a:pt x="1210" y="1392"/>
                </a:cubicBezTo>
                <a:cubicBezTo>
                  <a:pt x="1209" y="1392"/>
                  <a:pt x="1209" y="1391"/>
                  <a:pt x="1209" y="1390"/>
                </a:cubicBezTo>
                <a:cubicBezTo>
                  <a:pt x="1208" y="1389"/>
                  <a:pt x="1208" y="1388"/>
                  <a:pt x="1207" y="1388"/>
                </a:cubicBezTo>
                <a:cubicBezTo>
                  <a:pt x="1206" y="1387"/>
                  <a:pt x="1206" y="1386"/>
                  <a:pt x="1206" y="1385"/>
                </a:cubicBezTo>
                <a:cubicBezTo>
                  <a:pt x="1205" y="1384"/>
                  <a:pt x="1202" y="1382"/>
                  <a:pt x="1205" y="1381"/>
                </a:cubicBezTo>
                <a:cubicBezTo>
                  <a:pt x="1206" y="1381"/>
                  <a:pt x="1207" y="1381"/>
                  <a:pt x="1208" y="1380"/>
                </a:cubicBezTo>
                <a:cubicBezTo>
                  <a:pt x="1209" y="1380"/>
                  <a:pt x="1210" y="1380"/>
                  <a:pt x="1211" y="1380"/>
                </a:cubicBezTo>
                <a:cubicBezTo>
                  <a:pt x="1212" y="1380"/>
                  <a:pt x="1213" y="1380"/>
                  <a:pt x="1214" y="1380"/>
                </a:cubicBezTo>
                <a:cubicBezTo>
                  <a:pt x="1214" y="1380"/>
                  <a:pt x="1215" y="1380"/>
                  <a:pt x="1215" y="1380"/>
                </a:cubicBezTo>
                <a:cubicBezTo>
                  <a:pt x="1216" y="1380"/>
                  <a:pt x="1216" y="1381"/>
                  <a:pt x="1216" y="1381"/>
                </a:cubicBezTo>
                <a:cubicBezTo>
                  <a:pt x="1218" y="1382"/>
                  <a:pt x="1217" y="1378"/>
                  <a:pt x="1219" y="1377"/>
                </a:cubicBezTo>
                <a:cubicBezTo>
                  <a:pt x="1221" y="1376"/>
                  <a:pt x="1220" y="1381"/>
                  <a:pt x="1221" y="1382"/>
                </a:cubicBezTo>
                <a:cubicBezTo>
                  <a:pt x="1222" y="1382"/>
                  <a:pt x="1223" y="1381"/>
                  <a:pt x="1224" y="1382"/>
                </a:cubicBezTo>
                <a:cubicBezTo>
                  <a:pt x="1225" y="1382"/>
                  <a:pt x="1225" y="1383"/>
                  <a:pt x="1225" y="1384"/>
                </a:cubicBezTo>
                <a:cubicBezTo>
                  <a:pt x="1226" y="1386"/>
                  <a:pt x="1228" y="1385"/>
                  <a:pt x="1229" y="1387"/>
                </a:cubicBezTo>
                <a:cubicBezTo>
                  <a:pt x="1230" y="1388"/>
                  <a:pt x="1230" y="1389"/>
                  <a:pt x="1230" y="1390"/>
                </a:cubicBezTo>
                <a:cubicBezTo>
                  <a:pt x="1231" y="1391"/>
                  <a:pt x="1232" y="1389"/>
                  <a:pt x="1233" y="1389"/>
                </a:cubicBezTo>
                <a:cubicBezTo>
                  <a:pt x="1234" y="1389"/>
                  <a:pt x="1234" y="1390"/>
                  <a:pt x="1236" y="1389"/>
                </a:cubicBezTo>
                <a:cubicBezTo>
                  <a:pt x="1236" y="1388"/>
                  <a:pt x="1237" y="1387"/>
                  <a:pt x="1236" y="1386"/>
                </a:cubicBezTo>
                <a:cubicBezTo>
                  <a:pt x="1236" y="1385"/>
                  <a:pt x="1235" y="1384"/>
                  <a:pt x="1235" y="1384"/>
                </a:cubicBezTo>
                <a:cubicBezTo>
                  <a:pt x="1234" y="1383"/>
                  <a:pt x="1234" y="1382"/>
                  <a:pt x="1234" y="1381"/>
                </a:cubicBezTo>
                <a:cubicBezTo>
                  <a:pt x="1234" y="1379"/>
                  <a:pt x="1232" y="1377"/>
                  <a:pt x="1233" y="1375"/>
                </a:cubicBezTo>
                <a:cubicBezTo>
                  <a:pt x="1234" y="1374"/>
                  <a:pt x="1235" y="1374"/>
                  <a:pt x="1235" y="1373"/>
                </a:cubicBezTo>
                <a:cubicBezTo>
                  <a:pt x="1234" y="1372"/>
                  <a:pt x="1233" y="1372"/>
                  <a:pt x="1232" y="1371"/>
                </a:cubicBezTo>
                <a:cubicBezTo>
                  <a:pt x="1231" y="1370"/>
                  <a:pt x="1230" y="1368"/>
                  <a:pt x="1228" y="1368"/>
                </a:cubicBezTo>
                <a:cubicBezTo>
                  <a:pt x="1227" y="1367"/>
                  <a:pt x="1223" y="1366"/>
                  <a:pt x="1224" y="1364"/>
                </a:cubicBezTo>
                <a:cubicBezTo>
                  <a:pt x="1224" y="1363"/>
                  <a:pt x="1228" y="1365"/>
                  <a:pt x="1229" y="1365"/>
                </a:cubicBezTo>
                <a:cubicBezTo>
                  <a:pt x="1230" y="1365"/>
                  <a:pt x="1231" y="1365"/>
                  <a:pt x="1232" y="1365"/>
                </a:cubicBezTo>
                <a:cubicBezTo>
                  <a:pt x="1233" y="1366"/>
                  <a:pt x="1233" y="1367"/>
                  <a:pt x="1234" y="1368"/>
                </a:cubicBezTo>
                <a:cubicBezTo>
                  <a:pt x="1235" y="1369"/>
                  <a:pt x="1236" y="1369"/>
                  <a:pt x="1237" y="1371"/>
                </a:cubicBezTo>
                <a:cubicBezTo>
                  <a:pt x="1237" y="1372"/>
                  <a:pt x="1237" y="1373"/>
                  <a:pt x="1237" y="1374"/>
                </a:cubicBezTo>
                <a:cubicBezTo>
                  <a:pt x="1238" y="1375"/>
                  <a:pt x="1239" y="1375"/>
                  <a:pt x="1240" y="1375"/>
                </a:cubicBezTo>
                <a:cubicBezTo>
                  <a:pt x="1240" y="1376"/>
                  <a:pt x="1241" y="1376"/>
                  <a:pt x="1242" y="1377"/>
                </a:cubicBezTo>
                <a:cubicBezTo>
                  <a:pt x="1242" y="1377"/>
                  <a:pt x="1242" y="1378"/>
                  <a:pt x="1243" y="1378"/>
                </a:cubicBezTo>
                <a:cubicBezTo>
                  <a:pt x="1245" y="1379"/>
                  <a:pt x="1248" y="1381"/>
                  <a:pt x="1250" y="1379"/>
                </a:cubicBezTo>
                <a:cubicBezTo>
                  <a:pt x="1250" y="1378"/>
                  <a:pt x="1250" y="1374"/>
                  <a:pt x="1249" y="1373"/>
                </a:cubicBezTo>
                <a:cubicBezTo>
                  <a:pt x="1248" y="1373"/>
                  <a:pt x="1247" y="1373"/>
                  <a:pt x="1246" y="1373"/>
                </a:cubicBezTo>
                <a:cubicBezTo>
                  <a:pt x="1245" y="1373"/>
                  <a:pt x="1244" y="1373"/>
                  <a:pt x="1243" y="1372"/>
                </a:cubicBezTo>
                <a:cubicBezTo>
                  <a:pt x="1241" y="1371"/>
                  <a:pt x="1241" y="1369"/>
                  <a:pt x="1240" y="1367"/>
                </a:cubicBezTo>
                <a:cubicBezTo>
                  <a:pt x="1239" y="1366"/>
                  <a:pt x="1239" y="1364"/>
                  <a:pt x="1239" y="1362"/>
                </a:cubicBezTo>
                <a:cubicBezTo>
                  <a:pt x="1239" y="1362"/>
                  <a:pt x="1239" y="1361"/>
                  <a:pt x="1238" y="1360"/>
                </a:cubicBezTo>
                <a:cubicBezTo>
                  <a:pt x="1238" y="1360"/>
                  <a:pt x="1237" y="1360"/>
                  <a:pt x="1236" y="1359"/>
                </a:cubicBezTo>
                <a:cubicBezTo>
                  <a:pt x="1235" y="1358"/>
                  <a:pt x="1236" y="1357"/>
                  <a:pt x="1235" y="1356"/>
                </a:cubicBezTo>
                <a:cubicBezTo>
                  <a:pt x="1233" y="1353"/>
                  <a:pt x="1231" y="1356"/>
                  <a:pt x="1229" y="1355"/>
                </a:cubicBezTo>
                <a:cubicBezTo>
                  <a:pt x="1228" y="1355"/>
                  <a:pt x="1227" y="1354"/>
                  <a:pt x="1227" y="1354"/>
                </a:cubicBezTo>
                <a:cubicBezTo>
                  <a:pt x="1226" y="1353"/>
                  <a:pt x="1225" y="1352"/>
                  <a:pt x="1224" y="1352"/>
                </a:cubicBezTo>
                <a:cubicBezTo>
                  <a:pt x="1222" y="1351"/>
                  <a:pt x="1220" y="1351"/>
                  <a:pt x="1219" y="1351"/>
                </a:cubicBezTo>
                <a:cubicBezTo>
                  <a:pt x="1217" y="1350"/>
                  <a:pt x="1217" y="1349"/>
                  <a:pt x="1216" y="1348"/>
                </a:cubicBezTo>
                <a:cubicBezTo>
                  <a:pt x="1215" y="1347"/>
                  <a:pt x="1215" y="1346"/>
                  <a:pt x="1215" y="1345"/>
                </a:cubicBezTo>
                <a:cubicBezTo>
                  <a:pt x="1214" y="1344"/>
                  <a:pt x="1213" y="1343"/>
                  <a:pt x="1213" y="1343"/>
                </a:cubicBezTo>
                <a:cubicBezTo>
                  <a:pt x="1211" y="1342"/>
                  <a:pt x="1208" y="1342"/>
                  <a:pt x="1207" y="1344"/>
                </a:cubicBezTo>
                <a:cubicBezTo>
                  <a:pt x="1206" y="1344"/>
                  <a:pt x="1206" y="1345"/>
                  <a:pt x="1205" y="1346"/>
                </a:cubicBezTo>
                <a:cubicBezTo>
                  <a:pt x="1204" y="1346"/>
                  <a:pt x="1203" y="1347"/>
                  <a:pt x="1202" y="1347"/>
                </a:cubicBezTo>
                <a:cubicBezTo>
                  <a:pt x="1201" y="1347"/>
                  <a:pt x="1199" y="1348"/>
                  <a:pt x="1199" y="1349"/>
                </a:cubicBezTo>
                <a:cubicBezTo>
                  <a:pt x="1200" y="1349"/>
                  <a:pt x="1201" y="1349"/>
                  <a:pt x="1202" y="1349"/>
                </a:cubicBezTo>
                <a:cubicBezTo>
                  <a:pt x="1203" y="1348"/>
                  <a:pt x="1204" y="1349"/>
                  <a:pt x="1205" y="1349"/>
                </a:cubicBezTo>
                <a:cubicBezTo>
                  <a:pt x="1206" y="1349"/>
                  <a:pt x="1207" y="1349"/>
                  <a:pt x="1207" y="1350"/>
                </a:cubicBezTo>
                <a:cubicBezTo>
                  <a:pt x="1208" y="1351"/>
                  <a:pt x="1208" y="1351"/>
                  <a:pt x="1209" y="1352"/>
                </a:cubicBezTo>
                <a:cubicBezTo>
                  <a:pt x="1210" y="1352"/>
                  <a:pt x="1212" y="1352"/>
                  <a:pt x="1212" y="1353"/>
                </a:cubicBezTo>
                <a:cubicBezTo>
                  <a:pt x="1213" y="1354"/>
                  <a:pt x="1212" y="1355"/>
                  <a:pt x="1213" y="1356"/>
                </a:cubicBezTo>
                <a:cubicBezTo>
                  <a:pt x="1214" y="1357"/>
                  <a:pt x="1216" y="1357"/>
                  <a:pt x="1217" y="1357"/>
                </a:cubicBezTo>
                <a:cubicBezTo>
                  <a:pt x="1217" y="1358"/>
                  <a:pt x="1218" y="1359"/>
                  <a:pt x="1218" y="1360"/>
                </a:cubicBezTo>
                <a:cubicBezTo>
                  <a:pt x="1219" y="1362"/>
                  <a:pt x="1223" y="1362"/>
                  <a:pt x="1223" y="1365"/>
                </a:cubicBezTo>
                <a:cubicBezTo>
                  <a:pt x="1222" y="1365"/>
                  <a:pt x="1221" y="1364"/>
                  <a:pt x="1220" y="1364"/>
                </a:cubicBezTo>
                <a:cubicBezTo>
                  <a:pt x="1219" y="1363"/>
                  <a:pt x="1218" y="1364"/>
                  <a:pt x="1217" y="1363"/>
                </a:cubicBezTo>
                <a:cubicBezTo>
                  <a:pt x="1216" y="1362"/>
                  <a:pt x="1216" y="1362"/>
                  <a:pt x="1215" y="1361"/>
                </a:cubicBezTo>
                <a:cubicBezTo>
                  <a:pt x="1214" y="1361"/>
                  <a:pt x="1213" y="1361"/>
                  <a:pt x="1212" y="1360"/>
                </a:cubicBezTo>
                <a:cubicBezTo>
                  <a:pt x="1211" y="1360"/>
                  <a:pt x="1209" y="1359"/>
                  <a:pt x="1209" y="1358"/>
                </a:cubicBezTo>
                <a:cubicBezTo>
                  <a:pt x="1208" y="1356"/>
                  <a:pt x="1207" y="1357"/>
                  <a:pt x="1206" y="1356"/>
                </a:cubicBezTo>
                <a:cubicBezTo>
                  <a:pt x="1205" y="1355"/>
                  <a:pt x="1205" y="1353"/>
                  <a:pt x="1203" y="1352"/>
                </a:cubicBezTo>
                <a:cubicBezTo>
                  <a:pt x="1201" y="1351"/>
                  <a:pt x="1199" y="1352"/>
                  <a:pt x="1197" y="1351"/>
                </a:cubicBezTo>
                <a:cubicBezTo>
                  <a:pt x="1196" y="1351"/>
                  <a:pt x="1195" y="1350"/>
                  <a:pt x="1195" y="1350"/>
                </a:cubicBezTo>
                <a:cubicBezTo>
                  <a:pt x="1194" y="1350"/>
                  <a:pt x="1192" y="1350"/>
                  <a:pt x="1191" y="1350"/>
                </a:cubicBezTo>
                <a:cubicBezTo>
                  <a:pt x="1191" y="1350"/>
                  <a:pt x="1191" y="1349"/>
                  <a:pt x="1191" y="1349"/>
                </a:cubicBezTo>
                <a:cubicBezTo>
                  <a:pt x="1192" y="1349"/>
                  <a:pt x="1193" y="1349"/>
                  <a:pt x="1194" y="1349"/>
                </a:cubicBezTo>
                <a:cubicBezTo>
                  <a:pt x="1195" y="1348"/>
                  <a:pt x="1196" y="1347"/>
                  <a:pt x="1197" y="1347"/>
                </a:cubicBezTo>
                <a:cubicBezTo>
                  <a:pt x="1198" y="1346"/>
                  <a:pt x="1199" y="1347"/>
                  <a:pt x="1200" y="1346"/>
                </a:cubicBezTo>
                <a:cubicBezTo>
                  <a:pt x="1200" y="1346"/>
                  <a:pt x="1202" y="1346"/>
                  <a:pt x="1202" y="1345"/>
                </a:cubicBezTo>
                <a:cubicBezTo>
                  <a:pt x="1205" y="1344"/>
                  <a:pt x="1203" y="1343"/>
                  <a:pt x="1202" y="1341"/>
                </a:cubicBezTo>
                <a:cubicBezTo>
                  <a:pt x="1201" y="1341"/>
                  <a:pt x="1202" y="1339"/>
                  <a:pt x="1201" y="1339"/>
                </a:cubicBezTo>
                <a:cubicBezTo>
                  <a:pt x="1201" y="1338"/>
                  <a:pt x="1199" y="1338"/>
                  <a:pt x="1198" y="1337"/>
                </a:cubicBezTo>
                <a:cubicBezTo>
                  <a:pt x="1198" y="1336"/>
                  <a:pt x="1198" y="1335"/>
                  <a:pt x="1199" y="1335"/>
                </a:cubicBezTo>
                <a:cubicBezTo>
                  <a:pt x="1199" y="1334"/>
                  <a:pt x="1200" y="1335"/>
                  <a:pt x="1201" y="1334"/>
                </a:cubicBezTo>
                <a:cubicBezTo>
                  <a:pt x="1203" y="1333"/>
                  <a:pt x="1204" y="1332"/>
                  <a:pt x="1206" y="1333"/>
                </a:cubicBezTo>
                <a:cubicBezTo>
                  <a:pt x="1206" y="1334"/>
                  <a:pt x="1206" y="1335"/>
                  <a:pt x="1207" y="1335"/>
                </a:cubicBezTo>
                <a:cubicBezTo>
                  <a:pt x="1207" y="1336"/>
                  <a:pt x="1208" y="1336"/>
                  <a:pt x="1209" y="1337"/>
                </a:cubicBezTo>
                <a:cubicBezTo>
                  <a:pt x="1210" y="1339"/>
                  <a:pt x="1206" y="1339"/>
                  <a:pt x="1207" y="1341"/>
                </a:cubicBezTo>
                <a:cubicBezTo>
                  <a:pt x="1208" y="1342"/>
                  <a:pt x="1208" y="1341"/>
                  <a:pt x="1209" y="1340"/>
                </a:cubicBezTo>
                <a:cubicBezTo>
                  <a:pt x="1210" y="1339"/>
                  <a:pt x="1211" y="1339"/>
                  <a:pt x="1212" y="1339"/>
                </a:cubicBezTo>
                <a:cubicBezTo>
                  <a:pt x="1215" y="1337"/>
                  <a:pt x="1211" y="1335"/>
                  <a:pt x="1210" y="1334"/>
                </a:cubicBezTo>
                <a:cubicBezTo>
                  <a:pt x="1208" y="1333"/>
                  <a:pt x="1209" y="1331"/>
                  <a:pt x="1207" y="1329"/>
                </a:cubicBezTo>
                <a:cubicBezTo>
                  <a:pt x="1205" y="1328"/>
                  <a:pt x="1203" y="1329"/>
                  <a:pt x="1203" y="1326"/>
                </a:cubicBezTo>
                <a:cubicBezTo>
                  <a:pt x="1202" y="1325"/>
                  <a:pt x="1203" y="1324"/>
                  <a:pt x="1202" y="1322"/>
                </a:cubicBezTo>
                <a:cubicBezTo>
                  <a:pt x="1202" y="1321"/>
                  <a:pt x="1201" y="1321"/>
                  <a:pt x="1201" y="1320"/>
                </a:cubicBezTo>
                <a:cubicBezTo>
                  <a:pt x="1200" y="1319"/>
                  <a:pt x="1199" y="1318"/>
                  <a:pt x="1198" y="1317"/>
                </a:cubicBezTo>
                <a:cubicBezTo>
                  <a:pt x="1197" y="1316"/>
                  <a:pt x="1197" y="1315"/>
                  <a:pt x="1196" y="1314"/>
                </a:cubicBezTo>
                <a:cubicBezTo>
                  <a:pt x="1195" y="1313"/>
                  <a:pt x="1194" y="1312"/>
                  <a:pt x="1194" y="1311"/>
                </a:cubicBezTo>
                <a:cubicBezTo>
                  <a:pt x="1193" y="1310"/>
                  <a:pt x="1193" y="1309"/>
                  <a:pt x="1193" y="1308"/>
                </a:cubicBezTo>
                <a:cubicBezTo>
                  <a:pt x="1192" y="1308"/>
                  <a:pt x="1191" y="1307"/>
                  <a:pt x="1191" y="1306"/>
                </a:cubicBezTo>
                <a:cubicBezTo>
                  <a:pt x="1190" y="1305"/>
                  <a:pt x="1190" y="1304"/>
                  <a:pt x="1190" y="1303"/>
                </a:cubicBezTo>
                <a:cubicBezTo>
                  <a:pt x="1191" y="1301"/>
                  <a:pt x="1191" y="1299"/>
                  <a:pt x="1191" y="1297"/>
                </a:cubicBezTo>
                <a:cubicBezTo>
                  <a:pt x="1191" y="1296"/>
                  <a:pt x="1191" y="1295"/>
                  <a:pt x="1192" y="1294"/>
                </a:cubicBezTo>
                <a:cubicBezTo>
                  <a:pt x="1193" y="1293"/>
                  <a:pt x="1193" y="1293"/>
                  <a:pt x="1194" y="1292"/>
                </a:cubicBezTo>
                <a:cubicBezTo>
                  <a:pt x="1194" y="1291"/>
                  <a:pt x="1195" y="1291"/>
                  <a:pt x="1196" y="1290"/>
                </a:cubicBezTo>
                <a:cubicBezTo>
                  <a:pt x="1197" y="1290"/>
                  <a:pt x="1198" y="1289"/>
                  <a:pt x="1199" y="1288"/>
                </a:cubicBezTo>
                <a:cubicBezTo>
                  <a:pt x="1200" y="1288"/>
                  <a:pt x="1200" y="1289"/>
                  <a:pt x="1200" y="1290"/>
                </a:cubicBezTo>
                <a:cubicBezTo>
                  <a:pt x="1199" y="1291"/>
                  <a:pt x="1198" y="1291"/>
                  <a:pt x="1197" y="1292"/>
                </a:cubicBezTo>
                <a:cubicBezTo>
                  <a:pt x="1196" y="1294"/>
                  <a:pt x="1199" y="1294"/>
                  <a:pt x="1200" y="1295"/>
                </a:cubicBezTo>
                <a:cubicBezTo>
                  <a:pt x="1201" y="1296"/>
                  <a:pt x="1201" y="1297"/>
                  <a:pt x="1202" y="1297"/>
                </a:cubicBezTo>
                <a:cubicBezTo>
                  <a:pt x="1203" y="1298"/>
                  <a:pt x="1204" y="1297"/>
                  <a:pt x="1205" y="1298"/>
                </a:cubicBezTo>
                <a:cubicBezTo>
                  <a:pt x="1206" y="1298"/>
                  <a:pt x="1207" y="1299"/>
                  <a:pt x="1207" y="1299"/>
                </a:cubicBezTo>
                <a:cubicBezTo>
                  <a:pt x="1208" y="1300"/>
                  <a:pt x="1209" y="1300"/>
                  <a:pt x="1210" y="1300"/>
                </a:cubicBezTo>
                <a:cubicBezTo>
                  <a:pt x="1212" y="1301"/>
                  <a:pt x="1213" y="1303"/>
                  <a:pt x="1213" y="1305"/>
                </a:cubicBezTo>
                <a:cubicBezTo>
                  <a:pt x="1213" y="1308"/>
                  <a:pt x="1213" y="1309"/>
                  <a:pt x="1216" y="1310"/>
                </a:cubicBezTo>
                <a:cubicBezTo>
                  <a:pt x="1217" y="1311"/>
                  <a:pt x="1218" y="1311"/>
                  <a:pt x="1219" y="1312"/>
                </a:cubicBezTo>
                <a:cubicBezTo>
                  <a:pt x="1220" y="1312"/>
                  <a:pt x="1221" y="1311"/>
                  <a:pt x="1222" y="1312"/>
                </a:cubicBezTo>
                <a:cubicBezTo>
                  <a:pt x="1223" y="1312"/>
                  <a:pt x="1223" y="1313"/>
                  <a:pt x="1224" y="1313"/>
                </a:cubicBezTo>
                <a:cubicBezTo>
                  <a:pt x="1226" y="1313"/>
                  <a:pt x="1225" y="1312"/>
                  <a:pt x="1224" y="1311"/>
                </a:cubicBezTo>
                <a:cubicBezTo>
                  <a:pt x="1223" y="1311"/>
                  <a:pt x="1223" y="1311"/>
                  <a:pt x="1222" y="1310"/>
                </a:cubicBezTo>
                <a:cubicBezTo>
                  <a:pt x="1221" y="1309"/>
                  <a:pt x="1221" y="1308"/>
                  <a:pt x="1220" y="1307"/>
                </a:cubicBezTo>
                <a:cubicBezTo>
                  <a:pt x="1218" y="1306"/>
                  <a:pt x="1216" y="1307"/>
                  <a:pt x="1215" y="1305"/>
                </a:cubicBezTo>
                <a:cubicBezTo>
                  <a:pt x="1214" y="1304"/>
                  <a:pt x="1214" y="1303"/>
                  <a:pt x="1214" y="1302"/>
                </a:cubicBezTo>
                <a:cubicBezTo>
                  <a:pt x="1215" y="1300"/>
                  <a:pt x="1216" y="1301"/>
                  <a:pt x="1217" y="1301"/>
                </a:cubicBezTo>
                <a:cubicBezTo>
                  <a:pt x="1218" y="1302"/>
                  <a:pt x="1219" y="1301"/>
                  <a:pt x="1220" y="1301"/>
                </a:cubicBezTo>
                <a:cubicBezTo>
                  <a:pt x="1221" y="1301"/>
                  <a:pt x="1222" y="1302"/>
                  <a:pt x="1222" y="1303"/>
                </a:cubicBezTo>
                <a:cubicBezTo>
                  <a:pt x="1223" y="1304"/>
                  <a:pt x="1223" y="1304"/>
                  <a:pt x="1224" y="1305"/>
                </a:cubicBezTo>
                <a:cubicBezTo>
                  <a:pt x="1225" y="1305"/>
                  <a:pt x="1226" y="1306"/>
                  <a:pt x="1227" y="1306"/>
                </a:cubicBezTo>
                <a:cubicBezTo>
                  <a:pt x="1227" y="1307"/>
                  <a:pt x="1227" y="1308"/>
                  <a:pt x="1228" y="1309"/>
                </a:cubicBezTo>
                <a:cubicBezTo>
                  <a:pt x="1229" y="1310"/>
                  <a:pt x="1230" y="1310"/>
                  <a:pt x="1231" y="1310"/>
                </a:cubicBezTo>
                <a:cubicBezTo>
                  <a:pt x="1231" y="1310"/>
                  <a:pt x="1232" y="1312"/>
                  <a:pt x="1233" y="1310"/>
                </a:cubicBezTo>
                <a:cubicBezTo>
                  <a:pt x="1233" y="1309"/>
                  <a:pt x="1231" y="1309"/>
                  <a:pt x="1231" y="1309"/>
                </a:cubicBezTo>
                <a:cubicBezTo>
                  <a:pt x="1230" y="1308"/>
                  <a:pt x="1230" y="1307"/>
                  <a:pt x="1229" y="1306"/>
                </a:cubicBezTo>
                <a:cubicBezTo>
                  <a:pt x="1229" y="1304"/>
                  <a:pt x="1226" y="1304"/>
                  <a:pt x="1226" y="1302"/>
                </a:cubicBezTo>
                <a:cubicBezTo>
                  <a:pt x="1225" y="1301"/>
                  <a:pt x="1224" y="1297"/>
                  <a:pt x="1227" y="1297"/>
                </a:cubicBezTo>
                <a:cubicBezTo>
                  <a:pt x="1228" y="1297"/>
                  <a:pt x="1229" y="1297"/>
                  <a:pt x="1230" y="1297"/>
                </a:cubicBezTo>
                <a:cubicBezTo>
                  <a:pt x="1231" y="1297"/>
                  <a:pt x="1231" y="1296"/>
                  <a:pt x="1232" y="1297"/>
                </a:cubicBezTo>
                <a:cubicBezTo>
                  <a:pt x="1233" y="1298"/>
                  <a:pt x="1233" y="1299"/>
                  <a:pt x="1234" y="1299"/>
                </a:cubicBezTo>
                <a:cubicBezTo>
                  <a:pt x="1236" y="1300"/>
                  <a:pt x="1235" y="1298"/>
                  <a:pt x="1235" y="1298"/>
                </a:cubicBezTo>
                <a:cubicBezTo>
                  <a:pt x="1233" y="1297"/>
                  <a:pt x="1232" y="1295"/>
                  <a:pt x="1230" y="1294"/>
                </a:cubicBezTo>
                <a:cubicBezTo>
                  <a:pt x="1228" y="1293"/>
                  <a:pt x="1229" y="1291"/>
                  <a:pt x="1228" y="1289"/>
                </a:cubicBezTo>
                <a:cubicBezTo>
                  <a:pt x="1227" y="1287"/>
                  <a:pt x="1224" y="1286"/>
                  <a:pt x="1226" y="1283"/>
                </a:cubicBezTo>
                <a:cubicBezTo>
                  <a:pt x="1227" y="1281"/>
                  <a:pt x="1230" y="1283"/>
                  <a:pt x="1232" y="1282"/>
                </a:cubicBezTo>
                <a:cubicBezTo>
                  <a:pt x="1233" y="1282"/>
                  <a:pt x="1233" y="1280"/>
                  <a:pt x="1234" y="1280"/>
                </a:cubicBezTo>
                <a:cubicBezTo>
                  <a:pt x="1236" y="1279"/>
                  <a:pt x="1237" y="1279"/>
                  <a:pt x="1238" y="1278"/>
                </a:cubicBezTo>
                <a:cubicBezTo>
                  <a:pt x="1240" y="1277"/>
                  <a:pt x="1242" y="1276"/>
                  <a:pt x="1243" y="1276"/>
                </a:cubicBezTo>
                <a:cubicBezTo>
                  <a:pt x="1245" y="1276"/>
                  <a:pt x="1246" y="1277"/>
                  <a:pt x="1247" y="1277"/>
                </a:cubicBezTo>
                <a:cubicBezTo>
                  <a:pt x="1248" y="1277"/>
                  <a:pt x="1248" y="1276"/>
                  <a:pt x="1250" y="1276"/>
                </a:cubicBezTo>
                <a:cubicBezTo>
                  <a:pt x="1252" y="1276"/>
                  <a:pt x="1253" y="1277"/>
                  <a:pt x="1255" y="1278"/>
                </a:cubicBezTo>
                <a:cubicBezTo>
                  <a:pt x="1257" y="1279"/>
                  <a:pt x="1259" y="1279"/>
                  <a:pt x="1261" y="1278"/>
                </a:cubicBezTo>
                <a:cubicBezTo>
                  <a:pt x="1263" y="1277"/>
                  <a:pt x="1264" y="1275"/>
                  <a:pt x="1266" y="1275"/>
                </a:cubicBezTo>
                <a:cubicBezTo>
                  <a:pt x="1268" y="1274"/>
                  <a:pt x="1269" y="1275"/>
                  <a:pt x="1271" y="1276"/>
                </a:cubicBezTo>
                <a:cubicBezTo>
                  <a:pt x="1274" y="1276"/>
                  <a:pt x="1275" y="1277"/>
                  <a:pt x="1277" y="1277"/>
                </a:cubicBezTo>
                <a:cubicBezTo>
                  <a:pt x="1279" y="1278"/>
                  <a:pt x="1281" y="1278"/>
                  <a:pt x="1283" y="1279"/>
                </a:cubicBezTo>
                <a:cubicBezTo>
                  <a:pt x="1284" y="1279"/>
                  <a:pt x="1285" y="1281"/>
                  <a:pt x="1286" y="1281"/>
                </a:cubicBezTo>
                <a:cubicBezTo>
                  <a:pt x="1287" y="1282"/>
                  <a:pt x="1288" y="1282"/>
                  <a:pt x="1289" y="1282"/>
                </a:cubicBezTo>
                <a:cubicBezTo>
                  <a:pt x="1292" y="1283"/>
                  <a:pt x="1292" y="1284"/>
                  <a:pt x="1293" y="1286"/>
                </a:cubicBezTo>
                <a:cubicBezTo>
                  <a:pt x="1294" y="1288"/>
                  <a:pt x="1295" y="1288"/>
                  <a:pt x="1297" y="1288"/>
                </a:cubicBezTo>
                <a:cubicBezTo>
                  <a:pt x="1299" y="1289"/>
                  <a:pt x="1301" y="1289"/>
                  <a:pt x="1303" y="1288"/>
                </a:cubicBezTo>
                <a:cubicBezTo>
                  <a:pt x="1305" y="1288"/>
                  <a:pt x="1307" y="1287"/>
                  <a:pt x="1309" y="1287"/>
                </a:cubicBezTo>
                <a:cubicBezTo>
                  <a:pt x="1310" y="1288"/>
                  <a:pt x="1311" y="1287"/>
                  <a:pt x="1312" y="1287"/>
                </a:cubicBezTo>
                <a:cubicBezTo>
                  <a:pt x="1313" y="1286"/>
                  <a:pt x="1313" y="1287"/>
                  <a:pt x="1313" y="1288"/>
                </a:cubicBezTo>
                <a:cubicBezTo>
                  <a:pt x="1314" y="1289"/>
                  <a:pt x="1315" y="1289"/>
                  <a:pt x="1313" y="1290"/>
                </a:cubicBezTo>
                <a:cubicBezTo>
                  <a:pt x="1312" y="1291"/>
                  <a:pt x="1311" y="1291"/>
                  <a:pt x="1310" y="1291"/>
                </a:cubicBezTo>
                <a:cubicBezTo>
                  <a:pt x="1308" y="1292"/>
                  <a:pt x="1307" y="1294"/>
                  <a:pt x="1305" y="1294"/>
                </a:cubicBezTo>
                <a:cubicBezTo>
                  <a:pt x="1303" y="1295"/>
                  <a:pt x="1301" y="1295"/>
                  <a:pt x="1300" y="1296"/>
                </a:cubicBezTo>
                <a:cubicBezTo>
                  <a:pt x="1298" y="1298"/>
                  <a:pt x="1297" y="1300"/>
                  <a:pt x="1297" y="1303"/>
                </a:cubicBezTo>
                <a:cubicBezTo>
                  <a:pt x="1297" y="1305"/>
                  <a:pt x="1297" y="1305"/>
                  <a:pt x="1299" y="1304"/>
                </a:cubicBezTo>
                <a:cubicBezTo>
                  <a:pt x="1302" y="1304"/>
                  <a:pt x="1304" y="1302"/>
                  <a:pt x="1307" y="1300"/>
                </a:cubicBezTo>
                <a:cubicBezTo>
                  <a:pt x="1308" y="1299"/>
                  <a:pt x="1310" y="1299"/>
                  <a:pt x="1311" y="1298"/>
                </a:cubicBezTo>
                <a:cubicBezTo>
                  <a:pt x="1312" y="1297"/>
                  <a:pt x="1313" y="1296"/>
                  <a:pt x="1315" y="1295"/>
                </a:cubicBezTo>
                <a:cubicBezTo>
                  <a:pt x="1316" y="1295"/>
                  <a:pt x="1317" y="1294"/>
                  <a:pt x="1317" y="1293"/>
                </a:cubicBezTo>
                <a:cubicBezTo>
                  <a:pt x="1318" y="1292"/>
                  <a:pt x="1318" y="1291"/>
                  <a:pt x="1319" y="1291"/>
                </a:cubicBezTo>
                <a:cubicBezTo>
                  <a:pt x="1321" y="1289"/>
                  <a:pt x="1323" y="1288"/>
                  <a:pt x="1325" y="1287"/>
                </a:cubicBezTo>
                <a:cubicBezTo>
                  <a:pt x="1327" y="1286"/>
                  <a:pt x="1328" y="1285"/>
                  <a:pt x="1329" y="1283"/>
                </a:cubicBezTo>
                <a:cubicBezTo>
                  <a:pt x="1331" y="1282"/>
                  <a:pt x="1333" y="1282"/>
                  <a:pt x="1334" y="1280"/>
                </a:cubicBezTo>
                <a:cubicBezTo>
                  <a:pt x="1336" y="1279"/>
                  <a:pt x="1336" y="1277"/>
                  <a:pt x="1338" y="1276"/>
                </a:cubicBezTo>
                <a:cubicBezTo>
                  <a:pt x="1340" y="1274"/>
                  <a:pt x="1342" y="1274"/>
                  <a:pt x="1344" y="1274"/>
                </a:cubicBezTo>
                <a:cubicBezTo>
                  <a:pt x="1346" y="1274"/>
                  <a:pt x="1348" y="1273"/>
                  <a:pt x="1350" y="1273"/>
                </a:cubicBezTo>
                <a:cubicBezTo>
                  <a:pt x="1352" y="1273"/>
                  <a:pt x="1355" y="1274"/>
                  <a:pt x="1356" y="1273"/>
                </a:cubicBezTo>
                <a:cubicBezTo>
                  <a:pt x="1357" y="1273"/>
                  <a:pt x="1358" y="1272"/>
                  <a:pt x="1359" y="1271"/>
                </a:cubicBezTo>
                <a:cubicBezTo>
                  <a:pt x="1360" y="1271"/>
                  <a:pt x="1360" y="1272"/>
                  <a:pt x="1361" y="1272"/>
                </a:cubicBezTo>
                <a:cubicBezTo>
                  <a:pt x="1363" y="1274"/>
                  <a:pt x="1365" y="1273"/>
                  <a:pt x="1367" y="1273"/>
                </a:cubicBezTo>
                <a:cubicBezTo>
                  <a:pt x="1368" y="1273"/>
                  <a:pt x="1368" y="1275"/>
                  <a:pt x="1370" y="1275"/>
                </a:cubicBezTo>
                <a:cubicBezTo>
                  <a:pt x="1371" y="1275"/>
                  <a:pt x="1373" y="1275"/>
                  <a:pt x="1374" y="1275"/>
                </a:cubicBezTo>
                <a:cubicBezTo>
                  <a:pt x="1377" y="1276"/>
                  <a:pt x="1378" y="1276"/>
                  <a:pt x="1380" y="1274"/>
                </a:cubicBezTo>
                <a:cubicBezTo>
                  <a:pt x="1382" y="1272"/>
                  <a:pt x="1382" y="1274"/>
                  <a:pt x="1384" y="1276"/>
                </a:cubicBezTo>
                <a:cubicBezTo>
                  <a:pt x="1385" y="1277"/>
                  <a:pt x="1385" y="1277"/>
                  <a:pt x="1386" y="1277"/>
                </a:cubicBezTo>
                <a:cubicBezTo>
                  <a:pt x="1387" y="1278"/>
                  <a:pt x="1388" y="1278"/>
                  <a:pt x="1389" y="1279"/>
                </a:cubicBezTo>
                <a:cubicBezTo>
                  <a:pt x="1390" y="1280"/>
                  <a:pt x="1391" y="1280"/>
                  <a:pt x="1392" y="1281"/>
                </a:cubicBezTo>
                <a:cubicBezTo>
                  <a:pt x="1393" y="1281"/>
                  <a:pt x="1394" y="1281"/>
                  <a:pt x="1396" y="1282"/>
                </a:cubicBezTo>
                <a:cubicBezTo>
                  <a:pt x="1397" y="1283"/>
                  <a:pt x="1398" y="1283"/>
                  <a:pt x="1400" y="1283"/>
                </a:cubicBezTo>
                <a:cubicBezTo>
                  <a:pt x="1401" y="1283"/>
                  <a:pt x="1403" y="1282"/>
                  <a:pt x="1403" y="1284"/>
                </a:cubicBezTo>
                <a:cubicBezTo>
                  <a:pt x="1403" y="1285"/>
                  <a:pt x="1402" y="1284"/>
                  <a:pt x="1401" y="1284"/>
                </a:cubicBezTo>
                <a:cubicBezTo>
                  <a:pt x="1399" y="1284"/>
                  <a:pt x="1399" y="1284"/>
                  <a:pt x="1398" y="1284"/>
                </a:cubicBezTo>
                <a:cubicBezTo>
                  <a:pt x="1396" y="1284"/>
                  <a:pt x="1393" y="1284"/>
                  <a:pt x="1391" y="1285"/>
                </a:cubicBezTo>
                <a:cubicBezTo>
                  <a:pt x="1389" y="1286"/>
                  <a:pt x="1388" y="1286"/>
                  <a:pt x="1385" y="1286"/>
                </a:cubicBezTo>
                <a:cubicBezTo>
                  <a:pt x="1384" y="1286"/>
                  <a:pt x="1383" y="1286"/>
                  <a:pt x="1382" y="1286"/>
                </a:cubicBezTo>
                <a:cubicBezTo>
                  <a:pt x="1381" y="1286"/>
                  <a:pt x="1380" y="1287"/>
                  <a:pt x="1379" y="1287"/>
                </a:cubicBezTo>
                <a:cubicBezTo>
                  <a:pt x="1378" y="1288"/>
                  <a:pt x="1376" y="1288"/>
                  <a:pt x="1375" y="1289"/>
                </a:cubicBezTo>
                <a:cubicBezTo>
                  <a:pt x="1375" y="1291"/>
                  <a:pt x="1377" y="1291"/>
                  <a:pt x="1378" y="1292"/>
                </a:cubicBezTo>
                <a:cubicBezTo>
                  <a:pt x="1379" y="1292"/>
                  <a:pt x="1379" y="1292"/>
                  <a:pt x="1380" y="1293"/>
                </a:cubicBezTo>
                <a:cubicBezTo>
                  <a:pt x="1381" y="1293"/>
                  <a:pt x="1382" y="1292"/>
                  <a:pt x="1383" y="1293"/>
                </a:cubicBezTo>
                <a:cubicBezTo>
                  <a:pt x="1387" y="1294"/>
                  <a:pt x="1382" y="1296"/>
                  <a:pt x="1380" y="1297"/>
                </a:cubicBezTo>
                <a:cubicBezTo>
                  <a:pt x="1378" y="1297"/>
                  <a:pt x="1377" y="1296"/>
                  <a:pt x="1375" y="1296"/>
                </a:cubicBezTo>
                <a:cubicBezTo>
                  <a:pt x="1373" y="1297"/>
                  <a:pt x="1372" y="1297"/>
                  <a:pt x="1370" y="1296"/>
                </a:cubicBezTo>
                <a:cubicBezTo>
                  <a:pt x="1369" y="1296"/>
                  <a:pt x="1369" y="1295"/>
                  <a:pt x="1368" y="1295"/>
                </a:cubicBezTo>
                <a:cubicBezTo>
                  <a:pt x="1367" y="1295"/>
                  <a:pt x="1366" y="1295"/>
                  <a:pt x="1365" y="1295"/>
                </a:cubicBezTo>
                <a:cubicBezTo>
                  <a:pt x="1363" y="1295"/>
                  <a:pt x="1361" y="1296"/>
                  <a:pt x="1359" y="1295"/>
                </a:cubicBezTo>
                <a:cubicBezTo>
                  <a:pt x="1357" y="1295"/>
                  <a:pt x="1355" y="1294"/>
                  <a:pt x="1353" y="1295"/>
                </a:cubicBezTo>
                <a:cubicBezTo>
                  <a:pt x="1352" y="1295"/>
                  <a:pt x="1351" y="1296"/>
                  <a:pt x="1350" y="1296"/>
                </a:cubicBezTo>
                <a:cubicBezTo>
                  <a:pt x="1349" y="1295"/>
                  <a:pt x="1350" y="1294"/>
                  <a:pt x="1349" y="1293"/>
                </a:cubicBezTo>
                <a:cubicBezTo>
                  <a:pt x="1349" y="1292"/>
                  <a:pt x="1349" y="1291"/>
                  <a:pt x="1348" y="1291"/>
                </a:cubicBezTo>
                <a:cubicBezTo>
                  <a:pt x="1347" y="1291"/>
                  <a:pt x="1347" y="1292"/>
                  <a:pt x="1346" y="1291"/>
                </a:cubicBezTo>
                <a:cubicBezTo>
                  <a:pt x="1346" y="1291"/>
                  <a:pt x="1345" y="1291"/>
                  <a:pt x="1345" y="1291"/>
                </a:cubicBezTo>
                <a:cubicBezTo>
                  <a:pt x="1341" y="1290"/>
                  <a:pt x="1345" y="1294"/>
                  <a:pt x="1346" y="1295"/>
                </a:cubicBezTo>
                <a:cubicBezTo>
                  <a:pt x="1346" y="1298"/>
                  <a:pt x="1343" y="1297"/>
                  <a:pt x="1342" y="1297"/>
                </a:cubicBezTo>
                <a:cubicBezTo>
                  <a:pt x="1340" y="1298"/>
                  <a:pt x="1338" y="1299"/>
                  <a:pt x="1337" y="1297"/>
                </a:cubicBezTo>
                <a:cubicBezTo>
                  <a:pt x="1336" y="1297"/>
                  <a:pt x="1336" y="1296"/>
                  <a:pt x="1334" y="1295"/>
                </a:cubicBezTo>
                <a:cubicBezTo>
                  <a:pt x="1333" y="1295"/>
                  <a:pt x="1333" y="1295"/>
                  <a:pt x="1332" y="1294"/>
                </a:cubicBezTo>
                <a:cubicBezTo>
                  <a:pt x="1330" y="1292"/>
                  <a:pt x="1329" y="1293"/>
                  <a:pt x="1327" y="1293"/>
                </a:cubicBezTo>
                <a:cubicBezTo>
                  <a:pt x="1326" y="1294"/>
                  <a:pt x="1325" y="1293"/>
                  <a:pt x="1324" y="1294"/>
                </a:cubicBezTo>
                <a:cubicBezTo>
                  <a:pt x="1323" y="1295"/>
                  <a:pt x="1323" y="1295"/>
                  <a:pt x="1322" y="1296"/>
                </a:cubicBezTo>
                <a:cubicBezTo>
                  <a:pt x="1321" y="1296"/>
                  <a:pt x="1319" y="1296"/>
                  <a:pt x="1319" y="1296"/>
                </a:cubicBezTo>
                <a:cubicBezTo>
                  <a:pt x="1318" y="1297"/>
                  <a:pt x="1317" y="1297"/>
                  <a:pt x="1316" y="1298"/>
                </a:cubicBezTo>
                <a:cubicBezTo>
                  <a:pt x="1315" y="1298"/>
                  <a:pt x="1314" y="1298"/>
                  <a:pt x="1313" y="1299"/>
                </a:cubicBezTo>
                <a:cubicBezTo>
                  <a:pt x="1312" y="1300"/>
                  <a:pt x="1310" y="1300"/>
                  <a:pt x="1308" y="1301"/>
                </a:cubicBezTo>
                <a:cubicBezTo>
                  <a:pt x="1307" y="1302"/>
                  <a:pt x="1306" y="1303"/>
                  <a:pt x="1305" y="1303"/>
                </a:cubicBezTo>
                <a:cubicBezTo>
                  <a:pt x="1303" y="1304"/>
                  <a:pt x="1300" y="1304"/>
                  <a:pt x="1298" y="1305"/>
                </a:cubicBezTo>
                <a:cubicBezTo>
                  <a:pt x="1295" y="1307"/>
                  <a:pt x="1298" y="1308"/>
                  <a:pt x="1297" y="1311"/>
                </a:cubicBezTo>
                <a:cubicBezTo>
                  <a:pt x="1297" y="1311"/>
                  <a:pt x="1296" y="1312"/>
                  <a:pt x="1296" y="1313"/>
                </a:cubicBezTo>
                <a:cubicBezTo>
                  <a:pt x="1296" y="1314"/>
                  <a:pt x="1295" y="1315"/>
                  <a:pt x="1296" y="1316"/>
                </a:cubicBezTo>
                <a:cubicBezTo>
                  <a:pt x="1296" y="1317"/>
                  <a:pt x="1297" y="1318"/>
                  <a:pt x="1297" y="1319"/>
                </a:cubicBezTo>
                <a:cubicBezTo>
                  <a:pt x="1297" y="1321"/>
                  <a:pt x="1297" y="1323"/>
                  <a:pt x="1295" y="1324"/>
                </a:cubicBezTo>
                <a:cubicBezTo>
                  <a:pt x="1294" y="1326"/>
                  <a:pt x="1294" y="1327"/>
                  <a:pt x="1296" y="1328"/>
                </a:cubicBezTo>
                <a:cubicBezTo>
                  <a:pt x="1297" y="1329"/>
                  <a:pt x="1299" y="1327"/>
                  <a:pt x="1300" y="1327"/>
                </a:cubicBezTo>
                <a:cubicBezTo>
                  <a:pt x="1303" y="1327"/>
                  <a:pt x="1305" y="1327"/>
                  <a:pt x="1308" y="1326"/>
                </a:cubicBezTo>
                <a:cubicBezTo>
                  <a:pt x="1310" y="1325"/>
                  <a:pt x="1312" y="1326"/>
                  <a:pt x="1314" y="1326"/>
                </a:cubicBezTo>
                <a:cubicBezTo>
                  <a:pt x="1316" y="1326"/>
                  <a:pt x="1320" y="1325"/>
                  <a:pt x="1319" y="1328"/>
                </a:cubicBezTo>
                <a:cubicBezTo>
                  <a:pt x="1319" y="1328"/>
                  <a:pt x="1317" y="1329"/>
                  <a:pt x="1316" y="1329"/>
                </a:cubicBezTo>
                <a:cubicBezTo>
                  <a:pt x="1315" y="1330"/>
                  <a:pt x="1315" y="1330"/>
                  <a:pt x="1314" y="1331"/>
                </a:cubicBezTo>
                <a:cubicBezTo>
                  <a:pt x="1313" y="1332"/>
                  <a:pt x="1310" y="1334"/>
                  <a:pt x="1312" y="1336"/>
                </a:cubicBezTo>
                <a:cubicBezTo>
                  <a:pt x="1313" y="1336"/>
                  <a:pt x="1314" y="1336"/>
                  <a:pt x="1314" y="1337"/>
                </a:cubicBezTo>
                <a:cubicBezTo>
                  <a:pt x="1314" y="1338"/>
                  <a:pt x="1314" y="1338"/>
                  <a:pt x="1314" y="1339"/>
                </a:cubicBezTo>
                <a:cubicBezTo>
                  <a:pt x="1314" y="1339"/>
                  <a:pt x="1314" y="1340"/>
                  <a:pt x="1315" y="1340"/>
                </a:cubicBezTo>
                <a:cubicBezTo>
                  <a:pt x="1316" y="1342"/>
                  <a:pt x="1315" y="1345"/>
                  <a:pt x="1316" y="1346"/>
                </a:cubicBezTo>
                <a:cubicBezTo>
                  <a:pt x="1318" y="1347"/>
                  <a:pt x="1322" y="1345"/>
                  <a:pt x="1322" y="1348"/>
                </a:cubicBezTo>
                <a:cubicBezTo>
                  <a:pt x="1323" y="1350"/>
                  <a:pt x="1319" y="1351"/>
                  <a:pt x="1318" y="1352"/>
                </a:cubicBezTo>
                <a:cubicBezTo>
                  <a:pt x="1317" y="1353"/>
                  <a:pt x="1317" y="1353"/>
                  <a:pt x="1316" y="1353"/>
                </a:cubicBezTo>
                <a:cubicBezTo>
                  <a:pt x="1315" y="1354"/>
                  <a:pt x="1314" y="1354"/>
                  <a:pt x="1314" y="1355"/>
                </a:cubicBezTo>
                <a:cubicBezTo>
                  <a:pt x="1313" y="1356"/>
                  <a:pt x="1314" y="1357"/>
                  <a:pt x="1315" y="1357"/>
                </a:cubicBezTo>
                <a:cubicBezTo>
                  <a:pt x="1316" y="1358"/>
                  <a:pt x="1316" y="1359"/>
                  <a:pt x="1317" y="1360"/>
                </a:cubicBezTo>
                <a:cubicBezTo>
                  <a:pt x="1318" y="1362"/>
                  <a:pt x="1320" y="1362"/>
                  <a:pt x="1321" y="1363"/>
                </a:cubicBezTo>
                <a:cubicBezTo>
                  <a:pt x="1322" y="1364"/>
                  <a:pt x="1323" y="1364"/>
                  <a:pt x="1323" y="1365"/>
                </a:cubicBezTo>
                <a:cubicBezTo>
                  <a:pt x="1324" y="1366"/>
                  <a:pt x="1322" y="1365"/>
                  <a:pt x="1321" y="1365"/>
                </a:cubicBezTo>
                <a:cubicBezTo>
                  <a:pt x="1319" y="1365"/>
                  <a:pt x="1316" y="1366"/>
                  <a:pt x="1314" y="1366"/>
                </a:cubicBezTo>
                <a:cubicBezTo>
                  <a:pt x="1314" y="1365"/>
                  <a:pt x="1313" y="1364"/>
                  <a:pt x="1312" y="1364"/>
                </a:cubicBezTo>
                <a:cubicBezTo>
                  <a:pt x="1311" y="1364"/>
                  <a:pt x="1310" y="1364"/>
                  <a:pt x="1310" y="1363"/>
                </a:cubicBezTo>
                <a:cubicBezTo>
                  <a:pt x="1309" y="1362"/>
                  <a:pt x="1310" y="1361"/>
                  <a:pt x="1309" y="1360"/>
                </a:cubicBezTo>
                <a:cubicBezTo>
                  <a:pt x="1309" y="1358"/>
                  <a:pt x="1309" y="1358"/>
                  <a:pt x="1308" y="1358"/>
                </a:cubicBezTo>
                <a:cubicBezTo>
                  <a:pt x="1307" y="1357"/>
                  <a:pt x="1306" y="1356"/>
                  <a:pt x="1306" y="1356"/>
                </a:cubicBezTo>
                <a:cubicBezTo>
                  <a:pt x="1304" y="1355"/>
                  <a:pt x="1304" y="1357"/>
                  <a:pt x="1304" y="1358"/>
                </a:cubicBezTo>
                <a:cubicBezTo>
                  <a:pt x="1304" y="1359"/>
                  <a:pt x="1305" y="1359"/>
                  <a:pt x="1305" y="1360"/>
                </a:cubicBezTo>
                <a:cubicBezTo>
                  <a:pt x="1306" y="1361"/>
                  <a:pt x="1306" y="1361"/>
                  <a:pt x="1306" y="1362"/>
                </a:cubicBezTo>
                <a:cubicBezTo>
                  <a:pt x="1306" y="1364"/>
                  <a:pt x="1307" y="1365"/>
                  <a:pt x="1305" y="1366"/>
                </a:cubicBezTo>
                <a:cubicBezTo>
                  <a:pt x="1304" y="1367"/>
                  <a:pt x="1303" y="1366"/>
                  <a:pt x="1302" y="1366"/>
                </a:cubicBezTo>
                <a:cubicBezTo>
                  <a:pt x="1301" y="1366"/>
                  <a:pt x="1301" y="1367"/>
                  <a:pt x="1300" y="1368"/>
                </a:cubicBezTo>
                <a:cubicBezTo>
                  <a:pt x="1300" y="1369"/>
                  <a:pt x="1299" y="1369"/>
                  <a:pt x="1299" y="1369"/>
                </a:cubicBezTo>
                <a:cubicBezTo>
                  <a:pt x="1298" y="1371"/>
                  <a:pt x="1299" y="1371"/>
                  <a:pt x="1301" y="1371"/>
                </a:cubicBezTo>
                <a:cubicBezTo>
                  <a:pt x="1302" y="1371"/>
                  <a:pt x="1302" y="1371"/>
                  <a:pt x="1304" y="1372"/>
                </a:cubicBezTo>
                <a:cubicBezTo>
                  <a:pt x="1305" y="1372"/>
                  <a:pt x="1306" y="1372"/>
                  <a:pt x="1307" y="1372"/>
                </a:cubicBezTo>
                <a:cubicBezTo>
                  <a:pt x="1309" y="1372"/>
                  <a:pt x="1311" y="1372"/>
                  <a:pt x="1313" y="1372"/>
                </a:cubicBezTo>
                <a:cubicBezTo>
                  <a:pt x="1315" y="1373"/>
                  <a:pt x="1317" y="1374"/>
                  <a:pt x="1319" y="1375"/>
                </a:cubicBezTo>
                <a:cubicBezTo>
                  <a:pt x="1320" y="1375"/>
                  <a:pt x="1321" y="1376"/>
                  <a:pt x="1322" y="1377"/>
                </a:cubicBezTo>
                <a:cubicBezTo>
                  <a:pt x="1323" y="1378"/>
                  <a:pt x="1324" y="1378"/>
                  <a:pt x="1325" y="1378"/>
                </a:cubicBezTo>
                <a:cubicBezTo>
                  <a:pt x="1326" y="1378"/>
                  <a:pt x="1326" y="1379"/>
                  <a:pt x="1327" y="1380"/>
                </a:cubicBezTo>
                <a:cubicBezTo>
                  <a:pt x="1327" y="1380"/>
                  <a:pt x="1327" y="1381"/>
                  <a:pt x="1327" y="1381"/>
                </a:cubicBezTo>
                <a:cubicBezTo>
                  <a:pt x="1328" y="1381"/>
                  <a:pt x="1328" y="1381"/>
                  <a:pt x="1329" y="1382"/>
                </a:cubicBezTo>
                <a:cubicBezTo>
                  <a:pt x="1330" y="1383"/>
                  <a:pt x="1329" y="1383"/>
                  <a:pt x="1329" y="1384"/>
                </a:cubicBezTo>
                <a:cubicBezTo>
                  <a:pt x="1330" y="1385"/>
                  <a:pt x="1331" y="1385"/>
                  <a:pt x="1330" y="1387"/>
                </a:cubicBezTo>
                <a:cubicBezTo>
                  <a:pt x="1329" y="1388"/>
                  <a:pt x="1328" y="1388"/>
                  <a:pt x="1327" y="1388"/>
                </a:cubicBezTo>
                <a:cubicBezTo>
                  <a:pt x="1327" y="1389"/>
                  <a:pt x="1326" y="1389"/>
                  <a:pt x="1325" y="1389"/>
                </a:cubicBezTo>
                <a:cubicBezTo>
                  <a:pt x="1324" y="1390"/>
                  <a:pt x="1323" y="1389"/>
                  <a:pt x="1322" y="1390"/>
                </a:cubicBezTo>
                <a:cubicBezTo>
                  <a:pt x="1322" y="1392"/>
                  <a:pt x="1324" y="1392"/>
                  <a:pt x="1324" y="1392"/>
                </a:cubicBezTo>
                <a:cubicBezTo>
                  <a:pt x="1325" y="1393"/>
                  <a:pt x="1325" y="1394"/>
                  <a:pt x="1326" y="1394"/>
                </a:cubicBezTo>
                <a:cubicBezTo>
                  <a:pt x="1327" y="1395"/>
                  <a:pt x="1328" y="1395"/>
                  <a:pt x="1329" y="1396"/>
                </a:cubicBezTo>
                <a:cubicBezTo>
                  <a:pt x="1329" y="1397"/>
                  <a:pt x="1328" y="1398"/>
                  <a:pt x="1328" y="1399"/>
                </a:cubicBezTo>
                <a:cubicBezTo>
                  <a:pt x="1327" y="1403"/>
                  <a:pt x="1331" y="1401"/>
                  <a:pt x="1333" y="1401"/>
                </a:cubicBezTo>
                <a:cubicBezTo>
                  <a:pt x="1335" y="1401"/>
                  <a:pt x="1336" y="1402"/>
                  <a:pt x="1338" y="1403"/>
                </a:cubicBezTo>
                <a:cubicBezTo>
                  <a:pt x="1341" y="1405"/>
                  <a:pt x="1340" y="1407"/>
                  <a:pt x="1338" y="1408"/>
                </a:cubicBezTo>
                <a:cubicBezTo>
                  <a:pt x="1337" y="1409"/>
                  <a:pt x="1337" y="1410"/>
                  <a:pt x="1336" y="1410"/>
                </a:cubicBezTo>
                <a:cubicBezTo>
                  <a:pt x="1334" y="1411"/>
                  <a:pt x="1334" y="1410"/>
                  <a:pt x="1334" y="1410"/>
                </a:cubicBezTo>
                <a:cubicBezTo>
                  <a:pt x="1333" y="1409"/>
                  <a:pt x="1328" y="1409"/>
                  <a:pt x="1328" y="1411"/>
                </a:cubicBezTo>
                <a:cubicBezTo>
                  <a:pt x="1329" y="1412"/>
                  <a:pt x="1329" y="1411"/>
                  <a:pt x="1330" y="1412"/>
                </a:cubicBezTo>
                <a:cubicBezTo>
                  <a:pt x="1330" y="1412"/>
                  <a:pt x="1330" y="1412"/>
                  <a:pt x="1331" y="1413"/>
                </a:cubicBezTo>
                <a:cubicBezTo>
                  <a:pt x="1331" y="1414"/>
                  <a:pt x="1331" y="1414"/>
                  <a:pt x="1333" y="1414"/>
                </a:cubicBezTo>
                <a:cubicBezTo>
                  <a:pt x="1334" y="1414"/>
                  <a:pt x="1335" y="1414"/>
                  <a:pt x="1336" y="1414"/>
                </a:cubicBezTo>
                <a:cubicBezTo>
                  <a:pt x="1337" y="1413"/>
                  <a:pt x="1338" y="1414"/>
                  <a:pt x="1339" y="1414"/>
                </a:cubicBezTo>
                <a:cubicBezTo>
                  <a:pt x="1340" y="1414"/>
                  <a:pt x="1341" y="1414"/>
                  <a:pt x="1342" y="1413"/>
                </a:cubicBezTo>
                <a:cubicBezTo>
                  <a:pt x="1343" y="1413"/>
                  <a:pt x="1344" y="1413"/>
                  <a:pt x="1345" y="1413"/>
                </a:cubicBezTo>
                <a:cubicBezTo>
                  <a:pt x="1347" y="1414"/>
                  <a:pt x="1348" y="1413"/>
                  <a:pt x="1349" y="1412"/>
                </a:cubicBezTo>
                <a:cubicBezTo>
                  <a:pt x="1351" y="1412"/>
                  <a:pt x="1352" y="1412"/>
                  <a:pt x="1354" y="1412"/>
                </a:cubicBezTo>
                <a:cubicBezTo>
                  <a:pt x="1355" y="1412"/>
                  <a:pt x="1360" y="1412"/>
                  <a:pt x="1358" y="1414"/>
                </a:cubicBezTo>
                <a:cubicBezTo>
                  <a:pt x="1357" y="1415"/>
                  <a:pt x="1356" y="1415"/>
                  <a:pt x="1355" y="1416"/>
                </a:cubicBezTo>
                <a:cubicBezTo>
                  <a:pt x="1354" y="1416"/>
                  <a:pt x="1353" y="1417"/>
                  <a:pt x="1352" y="1418"/>
                </a:cubicBezTo>
                <a:cubicBezTo>
                  <a:pt x="1351" y="1419"/>
                  <a:pt x="1348" y="1419"/>
                  <a:pt x="1346" y="1419"/>
                </a:cubicBezTo>
                <a:cubicBezTo>
                  <a:pt x="1344" y="1420"/>
                  <a:pt x="1343" y="1421"/>
                  <a:pt x="1340" y="1421"/>
                </a:cubicBezTo>
                <a:cubicBezTo>
                  <a:pt x="1339" y="1421"/>
                  <a:pt x="1336" y="1421"/>
                  <a:pt x="1335" y="1423"/>
                </a:cubicBezTo>
                <a:cubicBezTo>
                  <a:pt x="1333" y="1425"/>
                  <a:pt x="1338" y="1423"/>
                  <a:pt x="1339" y="1423"/>
                </a:cubicBezTo>
                <a:cubicBezTo>
                  <a:pt x="1340" y="1423"/>
                  <a:pt x="1341" y="1424"/>
                  <a:pt x="1342" y="1423"/>
                </a:cubicBezTo>
                <a:cubicBezTo>
                  <a:pt x="1343" y="1423"/>
                  <a:pt x="1345" y="1423"/>
                  <a:pt x="1346" y="1422"/>
                </a:cubicBezTo>
                <a:cubicBezTo>
                  <a:pt x="1346" y="1422"/>
                  <a:pt x="1347" y="1422"/>
                  <a:pt x="1347" y="1421"/>
                </a:cubicBezTo>
                <a:cubicBezTo>
                  <a:pt x="1348" y="1421"/>
                  <a:pt x="1350" y="1421"/>
                  <a:pt x="1351" y="1421"/>
                </a:cubicBezTo>
                <a:cubicBezTo>
                  <a:pt x="1352" y="1422"/>
                  <a:pt x="1351" y="1422"/>
                  <a:pt x="1351" y="1423"/>
                </a:cubicBezTo>
                <a:cubicBezTo>
                  <a:pt x="1351" y="1424"/>
                  <a:pt x="1350" y="1424"/>
                  <a:pt x="1350" y="1424"/>
                </a:cubicBezTo>
                <a:cubicBezTo>
                  <a:pt x="1351" y="1425"/>
                  <a:pt x="1351" y="1425"/>
                  <a:pt x="1351" y="1425"/>
                </a:cubicBezTo>
                <a:cubicBezTo>
                  <a:pt x="1352" y="1425"/>
                  <a:pt x="1353" y="1425"/>
                  <a:pt x="1352" y="1426"/>
                </a:cubicBezTo>
                <a:cubicBezTo>
                  <a:pt x="1352" y="1427"/>
                  <a:pt x="1351" y="1426"/>
                  <a:pt x="1351" y="1428"/>
                </a:cubicBezTo>
                <a:cubicBezTo>
                  <a:pt x="1354" y="1428"/>
                  <a:pt x="1355" y="1426"/>
                  <a:pt x="1356" y="1424"/>
                </a:cubicBezTo>
                <a:cubicBezTo>
                  <a:pt x="1358" y="1423"/>
                  <a:pt x="1360" y="1422"/>
                  <a:pt x="1361" y="1420"/>
                </a:cubicBezTo>
                <a:cubicBezTo>
                  <a:pt x="1363" y="1419"/>
                  <a:pt x="1365" y="1419"/>
                  <a:pt x="1367" y="1419"/>
                </a:cubicBezTo>
                <a:cubicBezTo>
                  <a:pt x="1368" y="1420"/>
                  <a:pt x="1369" y="1420"/>
                  <a:pt x="1370" y="1421"/>
                </a:cubicBezTo>
                <a:cubicBezTo>
                  <a:pt x="1370" y="1422"/>
                  <a:pt x="1370" y="1423"/>
                  <a:pt x="1371" y="1424"/>
                </a:cubicBezTo>
                <a:cubicBezTo>
                  <a:pt x="1372" y="1424"/>
                  <a:pt x="1374" y="1423"/>
                  <a:pt x="1375" y="1425"/>
                </a:cubicBezTo>
                <a:cubicBezTo>
                  <a:pt x="1376" y="1426"/>
                  <a:pt x="1377" y="1427"/>
                  <a:pt x="1378" y="1425"/>
                </a:cubicBezTo>
                <a:cubicBezTo>
                  <a:pt x="1379" y="1423"/>
                  <a:pt x="1380" y="1423"/>
                  <a:pt x="1381" y="1425"/>
                </a:cubicBezTo>
                <a:cubicBezTo>
                  <a:pt x="1381" y="1426"/>
                  <a:pt x="1381" y="1427"/>
                  <a:pt x="1381" y="1428"/>
                </a:cubicBezTo>
                <a:cubicBezTo>
                  <a:pt x="1382" y="1430"/>
                  <a:pt x="1383" y="1430"/>
                  <a:pt x="1384" y="1431"/>
                </a:cubicBezTo>
                <a:cubicBezTo>
                  <a:pt x="1385" y="1432"/>
                  <a:pt x="1386" y="1434"/>
                  <a:pt x="1386" y="1435"/>
                </a:cubicBezTo>
                <a:cubicBezTo>
                  <a:pt x="1387" y="1436"/>
                  <a:pt x="1387" y="1436"/>
                  <a:pt x="1388" y="1436"/>
                </a:cubicBezTo>
                <a:cubicBezTo>
                  <a:pt x="1388" y="1437"/>
                  <a:pt x="1388" y="1438"/>
                  <a:pt x="1389" y="1439"/>
                </a:cubicBezTo>
                <a:cubicBezTo>
                  <a:pt x="1390" y="1439"/>
                  <a:pt x="1391" y="1439"/>
                  <a:pt x="1392" y="1438"/>
                </a:cubicBezTo>
                <a:cubicBezTo>
                  <a:pt x="1394" y="1438"/>
                  <a:pt x="1395" y="1440"/>
                  <a:pt x="1397" y="1440"/>
                </a:cubicBezTo>
                <a:cubicBezTo>
                  <a:pt x="1398" y="1440"/>
                  <a:pt x="1399" y="1440"/>
                  <a:pt x="1400" y="1441"/>
                </a:cubicBezTo>
                <a:cubicBezTo>
                  <a:pt x="1401" y="1441"/>
                  <a:pt x="1401" y="1441"/>
                  <a:pt x="1402" y="1442"/>
                </a:cubicBezTo>
                <a:cubicBezTo>
                  <a:pt x="1403" y="1443"/>
                  <a:pt x="1404" y="1443"/>
                  <a:pt x="1405" y="1443"/>
                </a:cubicBezTo>
                <a:cubicBezTo>
                  <a:pt x="1407" y="1442"/>
                  <a:pt x="1406" y="1442"/>
                  <a:pt x="1407" y="1441"/>
                </a:cubicBezTo>
                <a:cubicBezTo>
                  <a:pt x="1409" y="1440"/>
                  <a:pt x="1411" y="1441"/>
                  <a:pt x="1413" y="1440"/>
                </a:cubicBezTo>
                <a:cubicBezTo>
                  <a:pt x="1415" y="1439"/>
                  <a:pt x="1416" y="1436"/>
                  <a:pt x="1418" y="1438"/>
                </a:cubicBezTo>
                <a:cubicBezTo>
                  <a:pt x="1419" y="1438"/>
                  <a:pt x="1419" y="1439"/>
                  <a:pt x="1420" y="1440"/>
                </a:cubicBezTo>
                <a:cubicBezTo>
                  <a:pt x="1421" y="1440"/>
                  <a:pt x="1423" y="1440"/>
                  <a:pt x="1423" y="1440"/>
                </a:cubicBezTo>
                <a:cubicBezTo>
                  <a:pt x="1425" y="1439"/>
                  <a:pt x="1425" y="1439"/>
                  <a:pt x="1425" y="1438"/>
                </a:cubicBezTo>
                <a:cubicBezTo>
                  <a:pt x="1425" y="1436"/>
                  <a:pt x="1426" y="1436"/>
                  <a:pt x="1426" y="1435"/>
                </a:cubicBezTo>
                <a:cubicBezTo>
                  <a:pt x="1427" y="1433"/>
                  <a:pt x="1427" y="1430"/>
                  <a:pt x="1427" y="1428"/>
                </a:cubicBezTo>
                <a:cubicBezTo>
                  <a:pt x="1427" y="1426"/>
                  <a:pt x="1427" y="1425"/>
                  <a:pt x="1428" y="1423"/>
                </a:cubicBezTo>
                <a:cubicBezTo>
                  <a:pt x="1429" y="1421"/>
                  <a:pt x="1429" y="1419"/>
                  <a:pt x="1430" y="1417"/>
                </a:cubicBezTo>
                <a:cubicBezTo>
                  <a:pt x="1432" y="1416"/>
                  <a:pt x="1433" y="1419"/>
                  <a:pt x="1435" y="1419"/>
                </a:cubicBezTo>
                <a:cubicBezTo>
                  <a:pt x="1438" y="1420"/>
                  <a:pt x="1441" y="1418"/>
                  <a:pt x="1444" y="1419"/>
                </a:cubicBezTo>
                <a:cubicBezTo>
                  <a:pt x="1446" y="1419"/>
                  <a:pt x="1447" y="1421"/>
                  <a:pt x="1449" y="1421"/>
                </a:cubicBezTo>
                <a:cubicBezTo>
                  <a:pt x="1452" y="1421"/>
                  <a:pt x="1453" y="1422"/>
                  <a:pt x="1455" y="1424"/>
                </a:cubicBezTo>
                <a:cubicBezTo>
                  <a:pt x="1457" y="1425"/>
                  <a:pt x="1459" y="1425"/>
                  <a:pt x="1461" y="1426"/>
                </a:cubicBezTo>
                <a:cubicBezTo>
                  <a:pt x="1462" y="1427"/>
                  <a:pt x="1463" y="1427"/>
                  <a:pt x="1463" y="1428"/>
                </a:cubicBezTo>
                <a:cubicBezTo>
                  <a:pt x="1464" y="1429"/>
                  <a:pt x="1465" y="1429"/>
                  <a:pt x="1466" y="1430"/>
                </a:cubicBezTo>
                <a:cubicBezTo>
                  <a:pt x="1468" y="1430"/>
                  <a:pt x="1470" y="1431"/>
                  <a:pt x="1472" y="1433"/>
                </a:cubicBezTo>
                <a:cubicBezTo>
                  <a:pt x="1473" y="1435"/>
                  <a:pt x="1475" y="1436"/>
                  <a:pt x="1477" y="1437"/>
                </a:cubicBezTo>
                <a:cubicBezTo>
                  <a:pt x="1479" y="1438"/>
                  <a:pt x="1480" y="1439"/>
                  <a:pt x="1481" y="1441"/>
                </a:cubicBezTo>
                <a:cubicBezTo>
                  <a:pt x="1485" y="1444"/>
                  <a:pt x="1489" y="1444"/>
                  <a:pt x="1493" y="1444"/>
                </a:cubicBezTo>
                <a:cubicBezTo>
                  <a:pt x="1496" y="1444"/>
                  <a:pt x="1498" y="1443"/>
                  <a:pt x="1500" y="1443"/>
                </a:cubicBezTo>
                <a:cubicBezTo>
                  <a:pt x="1502" y="1443"/>
                  <a:pt x="1505" y="1443"/>
                  <a:pt x="1508" y="1443"/>
                </a:cubicBezTo>
                <a:cubicBezTo>
                  <a:pt x="1513" y="1443"/>
                  <a:pt x="1518" y="1443"/>
                  <a:pt x="1524" y="1442"/>
                </a:cubicBezTo>
                <a:cubicBezTo>
                  <a:pt x="1526" y="1441"/>
                  <a:pt x="1529" y="1440"/>
                  <a:pt x="1530" y="1438"/>
                </a:cubicBezTo>
                <a:cubicBezTo>
                  <a:pt x="1531" y="1435"/>
                  <a:pt x="1532" y="1434"/>
                  <a:pt x="1534" y="1432"/>
                </a:cubicBezTo>
                <a:cubicBezTo>
                  <a:pt x="1536" y="1431"/>
                  <a:pt x="1538" y="1429"/>
                  <a:pt x="1540" y="1427"/>
                </a:cubicBezTo>
                <a:cubicBezTo>
                  <a:pt x="1542" y="1426"/>
                  <a:pt x="1544" y="1425"/>
                  <a:pt x="1546" y="1424"/>
                </a:cubicBezTo>
                <a:cubicBezTo>
                  <a:pt x="1548" y="1422"/>
                  <a:pt x="1550" y="1421"/>
                  <a:pt x="1553" y="1421"/>
                </a:cubicBezTo>
                <a:cubicBezTo>
                  <a:pt x="1555" y="1421"/>
                  <a:pt x="1556" y="1423"/>
                  <a:pt x="1558" y="1423"/>
                </a:cubicBezTo>
                <a:cubicBezTo>
                  <a:pt x="1559" y="1424"/>
                  <a:pt x="1560" y="1424"/>
                  <a:pt x="1561" y="1424"/>
                </a:cubicBezTo>
                <a:cubicBezTo>
                  <a:pt x="1562" y="1425"/>
                  <a:pt x="1562" y="1425"/>
                  <a:pt x="1563" y="1426"/>
                </a:cubicBezTo>
                <a:cubicBezTo>
                  <a:pt x="1564" y="1426"/>
                  <a:pt x="1565" y="1426"/>
                  <a:pt x="1566" y="1427"/>
                </a:cubicBezTo>
                <a:cubicBezTo>
                  <a:pt x="1567" y="1427"/>
                  <a:pt x="1568" y="1428"/>
                  <a:pt x="1569" y="1429"/>
                </a:cubicBezTo>
                <a:cubicBezTo>
                  <a:pt x="1571" y="1430"/>
                  <a:pt x="1574" y="1428"/>
                  <a:pt x="1575" y="1427"/>
                </a:cubicBezTo>
                <a:cubicBezTo>
                  <a:pt x="1576" y="1426"/>
                  <a:pt x="1576" y="1425"/>
                  <a:pt x="1577" y="1424"/>
                </a:cubicBezTo>
                <a:cubicBezTo>
                  <a:pt x="1578" y="1424"/>
                  <a:pt x="1579" y="1424"/>
                  <a:pt x="1580" y="1423"/>
                </a:cubicBezTo>
                <a:cubicBezTo>
                  <a:pt x="1582" y="1422"/>
                  <a:pt x="1583" y="1420"/>
                  <a:pt x="1584" y="1419"/>
                </a:cubicBezTo>
                <a:cubicBezTo>
                  <a:pt x="1585" y="1417"/>
                  <a:pt x="1587" y="1416"/>
                  <a:pt x="1589" y="1416"/>
                </a:cubicBezTo>
                <a:cubicBezTo>
                  <a:pt x="1590" y="1417"/>
                  <a:pt x="1590" y="1418"/>
                  <a:pt x="1591" y="1418"/>
                </a:cubicBezTo>
                <a:cubicBezTo>
                  <a:pt x="1592" y="1419"/>
                  <a:pt x="1593" y="1419"/>
                  <a:pt x="1593" y="1419"/>
                </a:cubicBezTo>
                <a:cubicBezTo>
                  <a:pt x="1594" y="1421"/>
                  <a:pt x="1594" y="1423"/>
                  <a:pt x="1593" y="1424"/>
                </a:cubicBezTo>
                <a:cubicBezTo>
                  <a:pt x="1593" y="1424"/>
                  <a:pt x="1592" y="1425"/>
                  <a:pt x="1591" y="1425"/>
                </a:cubicBezTo>
                <a:cubicBezTo>
                  <a:pt x="1591" y="1426"/>
                  <a:pt x="1591" y="1428"/>
                  <a:pt x="1590" y="1429"/>
                </a:cubicBezTo>
                <a:cubicBezTo>
                  <a:pt x="1590" y="1430"/>
                  <a:pt x="1588" y="1431"/>
                  <a:pt x="1587" y="1432"/>
                </a:cubicBezTo>
                <a:cubicBezTo>
                  <a:pt x="1587" y="1433"/>
                  <a:pt x="1587" y="1433"/>
                  <a:pt x="1586" y="1434"/>
                </a:cubicBezTo>
                <a:cubicBezTo>
                  <a:pt x="1585" y="1435"/>
                  <a:pt x="1584" y="1436"/>
                  <a:pt x="1584" y="1437"/>
                </a:cubicBezTo>
                <a:cubicBezTo>
                  <a:pt x="1583" y="1438"/>
                  <a:pt x="1582" y="1441"/>
                  <a:pt x="1584" y="1442"/>
                </a:cubicBezTo>
                <a:cubicBezTo>
                  <a:pt x="1586" y="1443"/>
                  <a:pt x="1587" y="1444"/>
                  <a:pt x="1588" y="1447"/>
                </a:cubicBezTo>
                <a:cubicBezTo>
                  <a:pt x="1588" y="1450"/>
                  <a:pt x="1587" y="1449"/>
                  <a:pt x="1584" y="1451"/>
                </a:cubicBezTo>
                <a:cubicBezTo>
                  <a:pt x="1583" y="1452"/>
                  <a:pt x="1583" y="1454"/>
                  <a:pt x="1583" y="1456"/>
                </a:cubicBezTo>
                <a:cubicBezTo>
                  <a:pt x="1583" y="1458"/>
                  <a:pt x="1583" y="1459"/>
                  <a:pt x="1582" y="1460"/>
                </a:cubicBezTo>
                <a:cubicBezTo>
                  <a:pt x="1582" y="1460"/>
                  <a:pt x="1581" y="1461"/>
                  <a:pt x="1581" y="1462"/>
                </a:cubicBezTo>
                <a:cubicBezTo>
                  <a:pt x="1582" y="1464"/>
                  <a:pt x="1584" y="1464"/>
                  <a:pt x="1585" y="1466"/>
                </a:cubicBezTo>
                <a:cubicBezTo>
                  <a:pt x="1587" y="1468"/>
                  <a:pt x="1586" y="1473"/>
                  <a:pt x="1585" y="1476"/>
                </a:cubicBezTo>
                <a:cubicBezTo>
                  <a:pt x="1585" y="1479"/>
                  <a:pt x="1586" y="1481"/>
                  <a:pt x="1586" y="1484"/>
                </a:cubicBezTo>
                <a:cubicBezTo>
                  <a:pt x="1586" y="1486"/>
                  <a:pt x="1585" y="1487"/>
                  <a:pt x="1586" y="1489"/>
                </a:cubicBezTo>
                <a:cubicBezTo>
                  <a:pt x="1588" y="1491"/>
                  <a:pt x="1588" y="1493"/>
                  <a:pt x="1587" y="1495"/>
                </a:cubicBezTo>
                <a:cubicBezTo>
                  <a:pt x="1587" y="1497"/>
                  <a:pt x="1585" y="1498"/>
                  <a:pt x="1584" y="1500"/>
                </a:cubicBezTo>
                <a:cubicBezTo>
                  <a:pt x="1582" y="1501"/>
                  <a:pt x="1581" y="1502"/>
                  <a:pt x="1580" y="1504"/>
                </a:cubicBezTo>
                <a:cubicBezTo>
                  <a:pt x="1579" y="1506"/>
                  <a:pt x="1579" y="1507"/>
                  <a:pt x="1578" y="1509"/>
                </a:cubicBezTo>
                <a:cubicBezTo>
                  <a:pt x="1578" y="1511"/>
                  <a:pt x="1577" y="1514"/>
                  <a:pt x="1576" y="1515"/>
                </a:cubicBezTo>
                <a:cubicBezTo>
                  <a:pt x="1576" y="1516"/>
                  <a:pt x="1575" y="1517"/>
                  <a:pt x="1574" y="1518"/>
                </a:cubicBezTo>
                <a:cubicBezTo>
                  <a:pt x="1574" y="1519"/>
                  <a:pt x="1574" y="1520"/>
                  <a:pt x="1573" y="1521"/>
                </a:cubicBezTo>
                <a:cubicBezTo>
                  <a:pt x="1572" y="1522"/>
                  <a:pt x="1572" y="1523"/>
                  <a:pt x="1571" y="1523"/>
                </a:cubicBezTo>
                <a:cubicBezTo>
                  <a:pt x="1571" y="1525"/>
                  <a:pt x="1571" y="1526"/>
                  <a:pt x="1571" y="1527"/>
                </a:cubicBezTo>
                <a:cubicBezTo>
                  <a:pt x="1570" y="1528"/>
                  <a:pt x="1570" y="1528"/>
                  <a:pt x="1569" y="1529"/>
                </a:cubicBezTo>
                <a:cubicBezTo>
                  <a:pt x="1569" y="1530"/>
                  <a:pt x="1568" y="1532"/>
                  <a:pt x="1568" y="1533"/>
                </a:cubicBezTo>
                <a:cubicBezTo>
                  <a:pt x="1568" y="1534"/>
                  <a:pt x="1567" y="1534"/>
                  <a:pt x="1566" y="1535"/>
                </a:cubicBezTo>
                <a:cubicBezTo>
                  <a:pt x="1566" y="1536"/>
                  <a:pt x="1566" y="1537"/>
                  <a:pt x="1565" y="1538"/>
                </a:cubicBezTo>
                <a:cubicBezTo>
                  <a:pt x="1565" y="1540"/>
                  <a:pt x="1564" y="1541"/>
                  <a:pt x="1563" y="1543"/>
                </a:cubicBezTo>
                <a:cubicBezTo>
                  <a:pt x="1561" y="1544"/>
                  <a:pt x="1562" y="1546"/>
                  <a:pt x="1562" y="1548"/>
                </a:cubicBezTo>
                <a:cubicBezTo>
                  <a:pt x="1562" y="1550"/>
                  <a:pt x="1561" y="1552"/>
                  <a:pt x="1560" y="1554"/>
                </a:cubicBezTo>
                <a:cubicBezTo>
                  <a:pt x="1560" y="1555"/>
                  <a:pt x="1559" y="1555"/>
                  <a:pt x="1559" y="1556"/>
                </a:cubicBezTo>
                <a:cubicBezTo>
                  <a:pt x="1558" y="1558"/>
                  <a:pt x="1558" y="1559"/>
                  <a:pt x="1558" y="1561"/>
                </a:cubicBezTo>
                <a:cubicBezTo>
                  <a:pt x="1557" y="1562"/>
                  <a:pt x="1556" y="1563"/>
                  <a:pt x="1556" y="1564"/>
                </a:cubicBezTo>
                <a:cubicBezTo>
                  <a:pt x="1555" y="1566"/>
                  <a:pt x="1555" y="1568"/>
                  <a:pt x="1554" y="1570"/>
                </a:cubicBezTo>
                <a:cubicBezTo>
                  <a:pt x="1554" y="1572"/>
                  <a:pt x="1553" y="1573"/>
                  <a:pt x="1552" y="1575"/>
                </a:cubicBezTo>
                <a:cubicBezTo>
                  <a:pt x="1552" y="1577"/>
                  <a:pt x="1552" y="1579"/>
                  <a:pt x="1550" y="1581"/>
                </a:cubicBezTo>
                <a:cubicBezTo>
                  <a:pt x="1548" y="1584"/>
                  <a:pt x="1547" y="1588"/>
                  <a:pt x="1546" y="1591"/>
                </a:cubicBezTo>
                <a:cubicBezTo>
                  <a:pt x="1545" y="1593"/>
                  <a:pt x="1544" y="1594"/>
                  <a:pt x="1542" y="1595"/>
                </a:cubicBezTo>
                <a:cubicBezTo>
                  <a:pt x="1541" y="1597"/>
                  <a:pt x="1540" y="1598"/>
                  <a:pt x="1539" y="1600"/>
                </a:cubicBezTo>
                <a:cubicBezTo>
                  <a:pt x="1537" y="1602"/>
                  <a:pt x="1534" y="1603"/>
                  <a:pt x="1530" y="1605"/>
                </a:cubicBezTo>
                <a:cubicBezTo>
                  <a:pt x="1529" y="1606"/>
                  <a:pt x="1528" y="1607"/>
                  <a:pt x="1526" y="1607"/>
                </a:cubicBezTo>
                <a:cubicBezTo>
                  <a:pt x="1525" y="1607"/>
                  <a:pt x="1524" y="1607"/>
                  <a:pt x="1523" y="1608"/>
                </a:cubicBezTo>
                <a:cubicBezTo>
                  <a:pt x="1523" y="1608"/>
                  <a:pt x="1522" y="1608"/>
                  <a:pt x="1522" y="1608"/>
                </a:cubicBezTo>
                <a:cubicBezTo>
                  <a:pt x="1519" y="1609"/>
                  <a:pt x="1516" y="1611"/>
                  <a:pt x="1513" y="1610"/>
                </a:cubicBezTo>
                <a:cubicBezTo>
                  <a:pt x="1510" y="1608"/>
                  <a:pt x="1508" y="1606"/>
                  <a:pt x="1504" y="1606"/>
                </a:cubicBezTo>
                <a:cubicBezTo>
                  <a:pt x="1501" y="1606"/>
                  <a:pt x="1495" y="1607"/>
                  <a:pt x="1495" y="1611"/>
                </a:cubicBezTo>
                <a:cubicBezTo>
                  <a:pt x="1498" y="1610"/>
                  <a:pt x="1500" y="1608"/>
                  <a:pt x="1503" y="1607"/>
                </a:cubicBezTo>
                <a:cubicBezTo>
                  <a:pt x="1505" y="1607"/>
                  <a:pt x="1508" y="1608"/>
                  <a:pt x="1510" y="1610"/>
                </a:cubicBezTo>
                <a:cubicBezTo>
                  <a:pt x="1510" y="1612"/>
                  <a:pt x="1507" y="1611"/>
                  <a:pt x="1505" y="1611"/>
                </a:cubicBezTo>
                <a:cubicBezTo>
                  <a:pt x="1502" y="1611"/>
                  <a:pt x="1501" y="1612"/>
                  <a:pt x="1499" y="1612"/>
                </a:cubicBezTo>
                <a:cubicBezTo>
                  <a:pt x="1496" y="1613"/>
                  <a:pt x="1490" y="1613"/>
                  <a:pt x="1487" y="1611"/>
                </a:cubicBezTo>
                <a:cubicBezTo>
                  <a:pt x="1485" y="1610"/>
                  <a:pt x="1483" y="1608"/>
                  <a:pt x="1481" y="1606"/>
                </a:cubicBezTo>
                <a:cubicBezTo>
                  <a:pt x="1479" y="1604"/>
                  <a:pt x="1476" y="1603"/>
                  <a:pt x="1473" y="1601"/>
                </a:cubicBezTo>
                <a:cubicBezTo>
                  <a:pt x="1470" y="1599"/>
                  <a:pt x="1469" y="1595"/>
                  <a:pt x="1465" y="1596"/>
                </a:cubicBezTo>
                <a:cubicBezTo>
                  <a:pt x="1461" y="1598"/>
                  <a:pt x="1459" y="1600"/>
                  <a:pt x="1455" y="1598"/>
                </a:cubicBezTo>
                <a:cubicBezTo>
                  <a:pt x="1453" y="1597"/>
                  <a:pt x="1451" y="1597"/>
                  <a:pt x="1449" y="1596"/>
                </a:cubicBezTo>
                <a:cubicBezTo>
                  <a:pt x="1447" y="1596"/>
                  <a:pt x="1445" y="1595"/>
                  <a:pt x="1442" y="1595"/>
                </a:cubicBezTo>
                <a:cubicBezTo>
                  <a:pt x="1439" y="1595"/>
                  <a:pt x="1436" y="1594"/>
                  <a:pt x="1433" y="1595"/>
                </a:cubicBezTo>
                <a:cubicBezTo>
                  <a:pt x="1430" y="1597"/>
                  <a:pt x="1427" y="1598"/>
                  <a:pt x="1424" y="1599"/>
                </a:cubicBezTo>
                <a:cubicBezTo>
                  <a:pt x="1421" y="1601"/>
                  <a:pt x="1419" y="1603"/>
                  <a:pt x="1415" y="1605"/>
                </a:cubicBezTo>
                <a:cubicBezTo>
                  <a:pt x="1412" y="1606"/>
                  <a:pt x="1408" y="1607"/>
                  <a:pt x="1405" y="1609"/>
                </a:cubicBezTo>
                <a:cubicBezTo>
                  <a:pt x="1401" y="1612"/>
                  <a:pt x="1398" y="1613"/>
                  <a:pt x="1394" y="1615"/>
                </a:cubicBezTo>
                <a:cubicBezTo>
                  <a:pt x="1390" y="1616"/>
                  <a:pt x="1388" y="1619"/>
                  <a:pt x="1384" y="1619"/>
                </a:cubicBezTo>
                <a:cubicBezTo>
                  <a:pt x="1380" y="1619"/>
                  <a:pt x="1377" y="1616"/>
                  <a:pt x="1374" y="1614"/>
                </a:cubicBezTo>
                <a:cubicBezTo>
                  <a:pt x="1370" y="1612"/>
                  <a:pt x="1366" y="1612"/>
                  <a:pt x="1362" y="1612"/>
                </a:cubicBezTo>
                <a:cubicBezTo>
                  <a:pt x="1358" y="1612"/>
                  <a:pt x="1354" y="1613"/>
                  <a:pt x="1350" y="1611"/>
                </a:cubicBezTo>
                <a:cubicBezTo>
                  <a:pt x="1348" y="1611"/>
                  <a:pt x="1347" y="1610"/>
                  <a:pt x="1345" y="1609"/>
                </a:cubicBezTo>
                <a:cubicBezTo>
                  <a:pt x="1344" y="1608"/>
                  <a:pt x="1342" y="1608"/>
                  <a:pt x="1340" y="1607"/>
                </a:cubicBezTo>
                <a:cubicBezTo>
                  <a:pt x="1334" y="1605"/>
                  <a:pt x="1326" y="1601"/>
                  <a:pt x="1319" y="1600"/>
                </a:cubicBezTo>
                <a:cubicBezTo>
                  <a:pt x="1315" y="1599"/>
                  <a:pt x="1311" y="1599"/>
                  <a:pt x="1307" y="1598"/>
                </a:cubicBezTo>
                <a:cubicBezTo>
                  <a:pt x="1303" y="1596"/>
                  <a:pt x="1300" y="1594"/>
                  <a:pt x="1296" y="1594"/>
                </a:cubicBezTo>
                <a:cubicBezTo>
                  <a:pt x="1292" y="1593"/>
                  <a:pt x="1288" y="1593"/>
                  <a:pt x="1284" y="1594"/>
                </a:cubicBezTo>
                <a:cubicBezTo>
                  <a:pt x="1280" y="1596"/>
                  <a:pt x="1276" y="1598"/>
                  <a:pt x="1272" y="1597"/>
                </a:cubicBezTo>
                <a:cubicBezTo>
                  <a:pt x="1269" y="1597"/>
                  <a:pt x="1268" y="1595"/>
                  <a:pt x="1267" y="1593"/>
                </a:cubicBezTo>
                <a:cubicBezTo>
                  <a:pt x="1266" y="1592"/>
                  <a:pt x="1265" y="1591"/>
                  <a:pt x="1265" y="1590"/>
                </a:cubicBezTo>
                <a:cubicBezTo>
                  <a:pt x="1264" y="1588"/>
                  <a:pt x="1265" y="1587"/>
                  <a:pt x="1264" y="1585"/>
                </a:cubicBezTo>
                <a:cubicBezTo>
                  <a:pt x="1262" y="1581"/>
                  <a:pt x="1255" y="1579"/>
                  <a:pt x="1250" y="1580"/>
                </a:cubicBezTo>
                <a:cubicBezTo>
                  <a:pt x="1248" y="1580"/>
                  <a:pt x="1246" y="1581"/>
                  <a:pt x="1244" y="1581"/>
                </a:cubicBezTo>
                <a:cubicBezTo>
                  <a:pt x="1242" y="1581"/>
                  <a:pt x="1240" y="1580"/>
                  <a:pt x="1239" y="1579"/>
                </a:cubicBezTo>
                <a:cubicBezTo>
                  <a:pt x="1235" y="1579"/>
                  <a:pt x="1232" y="1576"/>
                  <a:pt x="1228" y="1576"/>
                </a:cubicBezTo>
                <a:cubicBezTo>
                  <a:pt x="1226" y="1576"/>
                  <a:pt x="1224" y="1576"/>
                  <a:pt x="1222" y="1575"/>
                </a:cubicBezTo>
                <a:cubicBezTo>
                  <a:pt x="1220" y="1574"/>
                  <a:pt x="1219" y="1574"/>
                  <a:pt x="1216" y="1573"/>
                </a:cubicBezTo>
                <a:cubicBezTo>
                  <a:pt x="1212" y="1573"/>
                  <a:pt x="1207" y="1573"/>
                  <a:pt x="1206" y="1568"/>
                </a:cubicBezTo>
                <a:cubicBezTo>
                  <a:pt x="1205" y="1565"/>
                  <a:pt x="1208" y="1561"/>
                  <a:pt x="1205" y="1559"/>
                </a:cubicBezTo>
                <a:cubicBezTo>
                  <a:pt x="1204" y="1558"/>
                  <a:pt x="1201" y="1558"/>
                  <a:pt x="1200" y="1557"/>
                </a:cubicBezTo>
                <a:cubicBezTo>
                  <a:pt x="1198" y="1556"/>
                  <a:pt x="1196" y="1556"/>
                  <a:pt x="1194" y="1555"/>
                </a:cubicBezTo>
                <a:cubicBezTo>
                  <a:pt x="1192" y="1555"/>
                  <a:pt x="1190" y="1555"/>
                  <a:pt x="1188" y="1554"/>
                </a:cubicBezTo>
                <a:cubicBezTo>
                  <a:pt x="1186" y="1554"/>
                  <a:pt x="1184" y="1553"/>
                  <a:pt x="1182" y="1552"/>
                </a:cubicBezTo>
                <a:cubicBezTo>
                  <a:pt x="1174" y="1550"/>
                  <a:pt x="1166" y="1551"/>
                  <a:pt x="1159" y="1553"/>
                </a:cubicBezTo>
                <a:cubicBezTo>
                  <a:pt x="1151" y="1556"/>
                  <a:pt x="1143" y="1558"/>
                  <a:pt x="1136" y="1559"/>
                </a:cubicBezTo>
                <a:cubicBezTo>
                  <a:pt x="1128" y="1561"/>
                  <a:pt x="1124" y="1569"/>
                  <a:pt x="1119" y="1575"/>
                </a:cubicBezTo>
                <a:cubicBezTo>
                  <a:pt x="1114" y="1581"/>
                  <a:pt x="1109" y="1587"/>
                  <a:pt x="1112" y="1595"/>
                </a:cubicBezTo>
                <a:cubicBezTo>
                  <a:pt x="1115" y="1603"/>
                  <a:pt x="1120" y="1608"/>
                  <a:pt x="1117" y="1616"/>
                </a:cubicBezTo>
                <a:cubicBezTo>
                  <a:pt x="1115" y="1620"/>
                  <a:pt x="1113" y="1622"/>
                  <a:pt x="1110" y="1625"/>
                </a:cubicBezTo>
                <a:cubicBezTo>
                  <a:pt x="1107" y="1627"/>
                  <a:pt x="1105" y="1629"/>
                  <a:pt x="1102" y="1632"/>
                </a:cubicBezTo>
                <a:cubicBezTo>
                  <a:pt x="1097" y="1637"/>
                  <a:pt x="1087" y="1640"/>
                  <a:pt x="1081" y="1636"/>
                </a:cubicBezTo>
                <a:cubicBezTo>
                  <a:pt x="1077" y="1633"/>
                  <a:pt x="1075" y="1631"/>
                  <a:pt x="1071" y="1629"/>
                </a:cubicBezTo>
                <a:cubicBezTo>
                  <a:pt x="1068" y="1628"/>
                  <a:pt x="1066" y="1626"/>
                  <a:pt x="1063" y="1623"/>
                </a:cubicBezTo>
                <a:cubicBezTo>
                  <a:pt x="1060" y="1621"/>
                  <a:pt x="1056" y="1620"/>
                  <a:pt x="1052" y="1617"/>
                </a:cubicBezTo>
                <a:cubicBezTo>
                  <a:pt x="1051" y="1616"/>
                  <a:pt x="1049" y="1614"/>
                  <a:pt x="1047" y="1613"/>
                </a:cubicBezTo>
                <a:cubicBezTo>
                  <a:pt x="1046" y="1612"/>
                  <a:pt x="1043" y="1612"/>
                  <a:pt x="1041" y="1612"/>
                </a:cubicBezTo>
                <a:cubicBezTo>
                  <a:pt x="1039" y="1611"/>
                  <a:pt x="1037" y="1610"/>
                  <a:pt x="1035" y="1609"/>
                </a:cubicBezTo>
                <a:cubicBezTo>
                  <a:pt x="1032" y="1608"/>
                  <a:pt x="1030" y="1609"/>
                  <a:pt x="1027" y="1609"/>
                </a:cubicBezTo>
                <a:cubicBezTo>
                  <a:pt x="1025" y="1608"/>
                  <a:pt x="1022" y="1607"/>
                  <a:pt x="1019" y="1606"/>
                </a:cubicBezTo>
                <a:cubicBezTo>
                  <a:pt x="1015" y="1605"/>
                  <a:pt x="1011" y="1605"/>
                  <a:pt x="1007" y="1605"/>
                </a:cubicBezTo>
                <a:cubicBezTo>
                  <a:pt x="1000" y="1604"/>
                  <a:pt x="991" y="1602"/>
                  <a:pt x="985" y="1598"/>
                </a:cubicBezTo>
                <a:cubicBezTo>
                  <a:pt x="982" y="1595"/>
                  <a:pt x="979" y="1591"/>
                  <a:pt x="977" y="1588"/>
                </a:cubicBezTo>
                <a:cubicBezTo>
                  <a:pt x="975" y="1584"/>
                  <a:pt x="975" y="1581"/>
                  <a:pt x="975" y="1577"/>
                </a:cubicBezTo>
                <a:cubicBezTo>
                  <a:pt x="975" y="1573"/>
                  <a:pt x="973" y="1570"/>
                  <a:pt x="969" y="1567"/>
                </a:cubicBezTo>
                <a:cubicBezTo>
                  <a:pt x="966" y="1565"/>
                  <a:pt x="961" y="1566"/>
                  <a:pt x="957" y="1565"/>
                </a:cubicBezTo>
                <a:cubicBezTo>
                  <a:pt x="954" y="1564"/>
                  <a:pt x="949" y="1564"/>
                  <a:pt x="946" y="1562"/>
                </a:cubicBezTo>
                <a:cubicBezTo>
                  <a:pt x="942" y="1560"/>
                  <a:pt x="939" y="1558"/>
                  <a:pt x="935" y="1556"/>
                </a:cubicBezTo>
                <a:cubicBezTo>
                  <a:pt x="927" y="1553"/>
                  <a:pt x="919" y="1553"/>
                  <a:pt x="911" y="1553"/>
                </a:cubicBezTo>
                <a:cubicBezTo>
                  <a:pt x="902" y="1553"/>
                  <a:pt x="894" y="1555"/>
                  <a:pt x="886" y="1552"/>
                </a:cubicBezTo>
                <a:cubicBezTo>
                  <a:pt x="882" y="1551"/>
                  <a:pt x="878" y="1548"/>
                  <a:pt x="875" y="1546"/>
                </a:cubicBezTo>
                <a:cubicBezTo>
                  <a:pt x="871" y="1544"/>
                  <a:pt x="867" y="1543"/>
                  <a:pt x="864" y="1542"/>
                </a:cubicBezTo>
                <a:cubicBezTo>
                  <a:pt x="861" y="1542"/>
                  <a:pt x="858" y="1542"/>
                  <a:pt x="855" y="1541"/>
                </a:cubicBezTo>
                <a:cubicBezTo>
                  <a:pt x="854" y="1540"/>
                  <a:pt x="851" y="1540"/>
                  <a:pt x="851" y="1539"/>
                </a:cubicBezTo>
                <a:cubicBezTo>
                  <a:pt x="850" y="1538"/>
                  <a:pt x="850" y="1536"/>
                  <a:pt x="850" y="1534"/>
                </a:cubicBezTo>
                <a:cubicBezTo>
                  <a:pt x="850" y="1531"/>
                  <a:pt x="849" y="1527"/>
                  <a:pt x="846" y="1527"/>
                </a:cubicBezTo>
                <a:cubicBezTo>
                  <a:pt x="842" y="1527"/>
                  <a:pt x="843" y="1533"/>
                  <a:pt x="838" y="1532"/>
                </a:cubicBezTo>
                <a:cubicBezTo>
                  <a:pt x="837" y="1529"/>
                  <a:pt x="841" y="1525"/>
                  <a:pt x="837" y="1524"/>
                </a:cubicBezTo>
                <a:cubicBezTo>
                  <a:pt x="834" y="1524"/>
                  <a:pt x="832" y="1526"/>
                  <a:pt x="829" y="1525"/>
                </a:cubicBezTo>
                <a:cubicBezTo>
                  <a:pt x="827" y="1524"/>
                  <a:pt x="826" y="1522"/>
                  <a:pt x="824" y="1520"/>
                </a:cubicBezTo>
                <a:cubicBezTo>
                  <a:pt x="823" y="1519"/>
                  <a:pt x="821" y="1519"/>
                  <a:pt x="820" y="1518"/>
                </a:cubicBezTo>
                <a:cubicBezTo>
                  <a:pt x="818" y="1515"/>
                  <a:pt x="818" y="1508"/>
                  <a:pt x="820" y="1506"/>
                </a:cubicBezTo>
                <a:cubicBezTo>
                  <a:pt x="821" y="1505"/>
                  <a:pt x="824" y="1505"/>
                  <a:pt x="825" y="1504"/>
                </a:cubicBezTo>
                <a:cubicBezTo>
                  <a:pt x="826" y="1502"/>
                  <a:pt x="827" y="1501"/>
                  <a:pt x="828" y="1500"/>
                </a:cubicBezTo>
                <a:cubicBezTo>
                  <a:pt x="831" y="1497"/>
                  <a:pt x="836" y="1497"/>
                  <a:pt x="838" y="1494"/>
                </a:cubicBezTo>
                <a:cubicBezTo>
                  <a:pt x="841" y="1491"/>
                  <a:pt x="842" y="1487"/>
                  <a:pt x="843" y="1484"/>
                </a:cubicBezTo>
                <a:cubicBezTo>
                  <a:pt x="845" y="1480"/>
                  <a:pt x="848" y="1479"/>
                  <a:pt x="850" y="1476"/>
                </a:cubicBezTo>
                <a:cubicBezTo>
                  <a:pt x="853" y="1472"/>
                  <a:pt x="849" y="1469"/>
                  <a:pt x="848" y="1465"/>
                </a:cubicBezTo>
                <a:cubicBezTo>
                  <a:pt x="848" y="1464"/>
                  <a:pt x="849" y="1462"/>
                  <a:pt x="847" y="1461"/>
                </a:cubicBezTo>
                <a:cubicBezTo>
                  <a:pt x="845" y="1459"/>
                  <a:pt x="843" y="1459"/>
                  <a:pt x="841" y="1457"/>
                </a:cubicBezTo>
                <a:cubicBezTo>
                  <a:pt x="839" y="1456"/>
                  <a:pt x="837" y="1453"/>
                  <a:pt x="835" y="1451"/>
                </a:cubicBezTo>
                <a:cubicBezTo>
                  <a:pt x="832" y="1448"/>
                  <a:pt x="830" y="1439"/>
                  <a:pt x="833" y="1435"/>
                </a:cubicBezTo>
                <a:cubicBezTo>
                  <a:pt x="835" y="1431"/>
                  <a:pt x="840" y="1432"/>
                  <a:pt x="843" y="1429"/>
                </a:cubicBezTo>
                <a:cubicBezTo>
                  <a:pt x="846" y="1426"/>
                  <a:pt x="846" y="1422"/>
                  <a:pt x="848" y="1419"/>
                </a:cubicBezTo>
                <a:cubicBezTo>
                  <a:pt x="850" y="1415"/>
                  <a:pt x="851" y="1413"/>
                  <a:pt x="848" y="1410"/>
                </a:cubicBezTo>
                <a:cubicBezTo>
                  <a:pt x="845" y="1407"/>
                  <a:pt x="843" y="1413"/>
                  <a:pt x="840" y="1416"/>
                </a:cubicBezTo>
                <a:cubicBezTo>
                  <a:pt x="839" y="1417"/>
                  <a:pt x="837" y="1417"/>
                  <a:pt x="835" y="1418"/>
                </a:cubicBezTo>
                <a:cubicBezTo>
                  <a:pt x="833" y="1418"/>
                  <a:pt x="833" y="1420"/>
                  <a:pt x="832" y="1421"/>
                </a:cubicBezTo>
                <a:cubicBezTo>
                  <a:pt x="830" y="1422"/>
                  <a:pt x="828" y="1423"/>
                  <a:pt x="827" y="1422"/>
                </a:cubicBezTo>
                <a:cubicBezTo>
                  <a:pt x="825" y="1420"/>
                  <a:pt x="826" y="1419"/>
                  <a:pt x="826" y="1417"/>
                </a:cubicBezTo>
                <a:cubicBezTo>
                  <a:pt x="827" y="1411"/>
                  <a:pt x="816" y="1397"/>
                  <a:pt x="812" y="1406"/>
                </a:cubicBezTo>
                <a:cubicBezTo>
                  <a:pt x="809" y="1407"/>
                  <a:pt x="810" y="1400"/>
                  <a:pt x="805" y="1402"/>
                </a:cubicBezTo>
                <a:cubicBezTo>
                  <a:pt x="803" y="1402"/>
                  <a:pt x="802" y="1404"/>
                  <a:pt x="800" y="1404"/>
                </a:cubicBezTo>
                <a:cubicBezTo>
                  <a:pt x="798" y="1405"/>
                  <a:pt x="797" y="1405"/>
                  <a:pt x="795" y="1405"/>
                </a:cubicBezTo>
                <a:cubicBezTo>
                  <a:pt x="792" y="1406"/>
                  <a:pt x="789" y="1407"/>
                  <a:pt x="786" y="1409"/>
                </a:cubicBezTo>
                <a:cubicBezTo>
                  <a:pt x="784" y="1411"/>
                  <a:pt x="782" y="1414"/>
                  <a:pt x="778" y="1414"/>
                </a:cubicBezTo>
                <a:cubicBezTo>
                  <a:pt x="775" y="1415"/>
                  <a:pt x="771" y="1416"/>
                  <a:pt x="767" y="1415"/>
                </a:cubicBezTo>
                <a:cubicBezTo>
                  <a:pt x="764" y="1415"/>
                  <a:pt x="763" y="1415"/>
                  <a:pt x="761" y="1416"/>
                </a:cubicBezTo>
                <a:cubicBezTo>
                  <a:pt x="759" y="1416"/>
                  <a:pt x="757" y="1417"/>
                  <a:pt x="755" y="1417"/>
                </a:cubicBezTo>
                <a:cubicBezTo>
                  <a:pt x="750" y="1416"/>
                  <a:pt x="749" y="1413"/>
                  <a:pt x="745" y="1412"/>
                </a:cubicBezTo>
                <a:cubicBezTo>
                  <a:pt x="743" y="1411"/>
                  <a:pt x="740" y="1410"/>
                  <a:pt x="737" y="1411"/>
                </a:cubicBezTo>
                <a:cubicBezTo>
                  <a:pt x="734" y="1413"/>
                  <a:pt x="731" y="1415"/>
                  <a:pt x="727" y="1416"/>
                </a:cubicBezTo>
                <a:cubicBezTo>
                  <a:pt x="725" y="1417"/>
                  <a:pt x="724" y="1416"/>
                  <a:pt x="722" y="1415"/>
                </a:cubicBezTo>
                <a:cubicBezTo>
                  <a:pt x="720" y="1414"/>
                  <a:pt x="718" y="1414"/>
                  <a:pt x="716" y="1414"/>
                </a:cubicBezTo>
                <a:cubicBezTo>
                  <a:pt x="712" y="1413"/>
                  <a:pt x="710" y="1408"/>
                  <a:pt x="707" y="1414"/>
                </a:cubicBezTo>
                <a:cubicBezTo>
                  <a:pt x="705" y="1418"/>
                  <a:pt x="701" y="1418"/>
                  <a:pt x="697" y="1418"/>
                </a:cubicBezTo>
                <a:cubicBezTo>
                  <a:pt x="694" y="1419"/>
                  <a:pt x="691" y="1421"/>
                  <a:pt x="688" y="1422"/>
                </a:cubicBezTo>
                <a:cubicBezTo>
                  <a:pt x="684" y="1424"/>
                  <a:pt x="680" y="1426"/>
                  <a:pt x="675" y="1424"/>
                </a:cubicBezTo>
                <a:cubicBezTo>
                  <a:pt x="672" y="1423"/>
                  <a:pt x="669" y="1420"/>
                  <a:pt x="666" y="1420"/>
                </a:cubicBezTo>
                <a:cubicBezTo>
                  <a:pt x="659" y="1418"/>
                  <a:pt x="653" y="1416"/>
                  <a:pt x="646" y="1417"/>
                </a:cubicBezTo>
                <a:cubicBezTo>
                  <a:pt x="640" y="1417"/>
                  <a:pt x="633" y="1417"/>
                  <a:pt x="626" y="1419"/>
                </a:cubicBezTo>
                <a:cubicBezTo>
                  <a:pt x="623" y="1421"/>
                  <a:pt x="619" y="1423"/>
                  <a:pt x="615" y="1421"/>
                </a:cubicBezTo>
                <a:cubicBezTo>
                  <a:pt x="612" y="1420"/>
                  <a:pt x="610" y="1419"/>
                  <a:pt x="607" y="1421"/>
                </a:cubicBezTo>
                <a:cubicBezTo>
                  <a:pt x="604" y="1422"/>
                  <a:pt x="601" y="1425"/>
                  <a:pt x="597" y="1426"/>
                </a:cubicBezTo>
                <a:cubicBezTo>
                  <a:pt x="593" y="1428"/>
                  <a:pt x="589" y="1427"/>
                  <a:pt x="585" y="1427"/>
                </a:cubicBezTo>
                <a:cubicBezTo>
                  <a:pt x="580" y="1427"/>
                  <a:pt x="577" y="1428"/>
                  <a:pt x="573" y="1428"/>
                </a:cubicBezTo>
                <a:cubicBezTo>
                  <a:pt x="569" y="1429"/>
                  <a:pt x="565" y="1429"/>
                  <a:pt x="561" y="1430"/>
                </a:cubicBezTo>
                <a:cubicBezTo>
                  <a:pt x="557" y="1431"/>
                  <a:pt x="554" y="1433"/>
                  <a:pt x="550" y="1434"/>
                </a:cubicBezTo>
                <a:cubicBezTo>
                  <a:pt x="546" y="1435"/>
                  <a:pt x="542" y="1436"/>
                  <a:pt x="538" y="1437"/>
                </a:cubicBezTo>
                <a:cubicBezTo>
                  <a:pt x="535" y="1439"/>
                  <a:pt x="531" y="1440"/>
                  <a:pt x="528" y="1443"/>
                </a:cubicBezTo>
                <a:cubicBezTo>
                  <a:pt x="525" y="1445"/>
                  <a:pt x="521" y="1454"/>
                  <a:pt x="517" y="1454"/>
                </a:cubicBezTo>
                <a:cubicBezTo>
                  <a:pt x="515" y="1454"/>
                  <a:pt x="514" y="1452"/>
                  <a:pt x="513" y="1451"/>
                </a:cubicBezTo>
                <a:cubicBezTo>
                  <a:pt x="509" y="1448"/>
                  <a:pt x="506" y="1452"/>
                  <a:pt x="502" y="1454"/>
                </a:cubicBezTo>
                <a:cubicBezTo>
                  <a:pt x="499" y="1456"/>
                  <a:pt x="495" y="1456"/>
                  <a:pt x="491" y="1457"/>
                </a:cubicBezTo>
                <a:cubicBezTo>
                  <a:pt x="484" y="1460"/>
                  <a:pt x="483" y="1470"/>
                  <a:pt x="475" y="1472"/>
                </a:cubicBezTo>
                <a:cubicBezTo>
                  <a:pt x="471" y="1474"/>
                  <a:pt x="467" y="1473"/>
                  <a:pt x="463" y="1474"/>
                </a:cubicBezTo>
                <a:cubicBezTo>
                  <a:pt x="459" y="1476"/>
                  <a:pt x="456" y="1479"/>
                  <a:pt x="452" y="1477"/>
                </a:cubicBezTo>
                <a:cubicBezTo>
                  <a:pt x="448" y="1476"/>
                  <a:pt x="445" y="1474"/>
                  <a:pt x="441" y="1473"/>
                </a:cubicBezTo>
                <a:cubicBezTo>
                  <a:pt x="440" y="1473"/>
                  <a:pt x="436" y="1473"/>
                  <a:pt x="435" y="1472"/>
                </a:cubicBezTo>
                <a:cubicBezTo>
                  <a:pt x="433" y="1471"/>
                  <a:pt x="434" y="1469"/>
                  <a:pt x="432" y="1467"/>
                </a:cubicBezTo>
                <a:cubicBezTo>
                  <a:pt x="431" y="1467"/>
                  <a:pt x="428" y="1467"/>
                  <a:pt x="427" y="1468"/>
                </a:cubicBezTo>
                <a:cubicBezTo>
                  <a:pt x="423" y="1469"/>
                  <a:pt x="419" y="1471"/>
                  <a:pt x="415" y="1472"/>
                </a:cubicBezTo>
                <a:cubicBezTo>
                  <a:pt x="412" y="1473"/>
                  <a:pt x="408" y="1474"/>
                  <a:pt x="404" y="1474"/>
                </a:cubicBezTo>
                <a:cubicBezTo>
                  <a:pt x="401" y="1475"/>
                  <a:pt x="397" y="1474"/>
                  <a:pt x="394" y="1474"/>
                </a:cubicBezTo>
                <a:cubicBezTo>
                  <a:pt x="392" y="1474"/>
                  <a:pt x="390" y="1474"/>
                  <a:pt x="388" y="1474"/>
                </a:cubicBezTo>
                <a:cubicBezTo>
                  <a:pt x="386" y="1474"/>
                  <a:pt x="385" y="1474"/>
                  <a:pt x="383" y="1474"/>
                </a:cubicBezTo>
                <a:cubicBezTo>
                  <a:pt x="382" y="1473"/>
                  <a:pt x="381" y="1472"/>
                  <a:pt x="380" y="1471"/>
                </a:cubicBezTo>
                <a:cubicBezTo>
                  <a:pt x="378" y="1469"/>
                  <a:pt x="375" y="1469"/>
                  <a:pt x="373" y="1468"/>
                </a:cubicBezTo>
                <a:cubicBezTo>
                  <a:pt x="368" y="1465"/>
                  <a:pt x="368" y="1459"/>
                  <a:pt x="364" y="1456"/>
                </a:cubicBezTo>
                <a:cubicBezTo>
                  <a:pt x="362" y="1455"/>
                  <a:pt x="362" y="1453"/>
                  <a:pt x="363" y="1452"/>
                </a:cubicBezTo>
                <a:cubicBezTo>
                  <a:pt x="365" y="1449"/>
                  <a:pt x="363" y="1449"/>
                  <a:pt x="361" y="1450"/>
                </a:cubicBezTo>
                <a:cubicBezTo>
                  <a:pt x="358" y="1450"/>
                  <a:pt x="357" y="1450"/>
                  <a:pt x="355" y="1452"/>
                </a:cubicBezTo>
                <a:cubicBezTo>
                  <a:pt x="355" y="1452"/>
                  <a:pt x="354" y="1453"/>
                  <a:pt x="353" y="1453"/>
                </a:cubicBezTo>
                <a:cubicBezTo>
                  <a:pt x="350" y="1453"/>
                  <a:pt x="346" y="1452"/>
                  <a:pt x="344" y="1455"/>
                </a:cubicBezTo>
                <a:cubicBezTo>
                  <a:pt x="343" y="1457"/>
                  <a:pt x="343" y="1459"/>
                  <a:pt x="343" y="1461"/>
                </a:cubicBezTo>
                <a:cubicBezTo>
                  <a:pt x="342" y="1464"/>
                  <a:pt x="340" y="1467"/>
                  <a:pt x="339" y="1470"/>
                </a:cubicBezTo>
                <a:cubicBezTo>
                  <a:pt x="337" y="1473"/>
                  <a:pt x="336" y="1477"/>
                  <a:pt x="335" y="1480"/>
                </a:cubicBezTo>
                <a:cubicBezTo>
                  <a:pt x="334" y="1483"/>
                  <a:pt x="332" y="1487"/>
                  <a:pt x="330" y="1490"/>
                </a:cubicBezTo>
                <a:cubicBezTo>
                  <a:pt x="329" y="1494"/>
                  <a:pt x="328" y="1497"/>
                  <a:pt x="326" y="1501"/>
                </a:cubicBezTo>
                <a:cubicBezTo>
                  <a:pt x="323" y="1507"/>
                  <a:pt x="320" y="1512"/>
                  <a:pt x="315" y="1516"/>
                </a:cubicBezTo>
                <a:cubicBezTo>
                  <a:pt x="312" y="1519"/>
                  <a:pt x="309" y="1521"/>
                  <a:pt x="305" y="1523"/>
                </a:cubicBezTo>
                <a:cubicBezTo>
                  <a:pt x="302" y="1524"/>
                  <a:pt x="300" y="1526"/>
                  <a:pt x="297" y="1527"/>
                </a:cubicBezTo>
                <a:cubicBezTo>
                  <a:pt x="294" y="1528"/>
                  <a:pt x="290" y="1529"/>
                  <a:pt x="287" y="1531"/>
                </a:cubicBezTo>
                <a:cubicBezTo>
                  <a:pt x="286" y="1531"/>
                  <a:pt x="285" y="1532"/>
                  <a:pt x="284" y="1532"/>
                </a:cubicBezTo>
                <a:cubicBezTo>
                  <a:pt x="283" y="1533"/>
                  <a:pt x="281" y="1533"/>
                  <a:pt x="280" y="1533"/>
                </a:cubicBezTo>
                <a:cubicBezTo>
                  <a:pt x="277" y="1535"/>
                  <a:pt x="273" y="1536"/>
                  <a:pt x="269" y="1537"/>
                </a:cubicBezTo>
                <a:cubicBezTo>
                  <a:pt x="264" y="1540"/>
                  <a:pt x="260" y="1545"/>
                  <a:pt x="257" y="1550"/>
                </a:cubicBezTo>
                <a:cubicBezTo>
                  <a:pt x="256" y="1552"/>
                  <a:pt x="255" y="1554"/>
                  <a:pt x="253" y="1556"/>
                </a:cubicBezTo>
                <a:cubicBezTo>
                  <a:pt x="251" y="1558"/>
                  <a:pt x="249" y="1559"/>
                  <a:pt x="247" y="1561"/>
                </a:cubicBezTo>
                <a:cubicBezTo>
                  <a:pt x="245" y="1562"/>
                  <a:pt x="244" y="1564"/>
                  <a:pt x="244" y="1567"/>
                </a:cubicBezTo>
                <a:cubicBezTo>
                  <a:pt x="244" y="1569"/>
                  <a:pt x="243" y="1571"/>
                  <a:pt x="243" y="1574"/>
                </a:cubicBezTo>
                <a:cubicBezTo>
                  <a:pt x="242" y="1577"/>
                  <a:pt x="241" y="1580"/>
                  <a:pt x="240" y="1584"/>
                </a:cubicBezTo>
                <a:cubicBezTo>
                  <a:pt x="239" y="1586"/>
                  <a:pt x="237" y="1587"/>
                  <a:pt x="236" y="1589"/>
                </a:cubicBezTo>
                <a:cubicBezTo>
                  <a:pt x="234" y="1591"/>
                  <a:pt x="234" y="1593"/>
                  <a:pt x="232" y="1595"/>
                </a:cubicBezTo>
                <a:cubicBezTo>
                  <a:pt x="231" y="1597"/>
                  <a:pt x="229" y="1598"/>
                  <a:pt x="229" y="1601"/>
                </a:cubicBezTo>
                <a:cubicBezTo>
                  <a:pt x="228" y="1605"/>
                  <a:pt x="230" y="1610"/>
                  <a:pt x="230" y="1615"/>
                </a:cubicBezTo>
                <a:cubicBezTo>
                  <a:pt x="230" y="1619"/>
                  <a:pt x="227" y="1623"/>
                  <a:pt x="229" y="1627"/>
                </a:cubicBezTo>
                <a:cubicBezTo>
                  <a:pt x="231" y="1629"/>
                  <a:pt x="233" y="1630"/>
                  <a:pt x="234" y="1632"/>
                </a:cubicBezTo>
                <a:cubicBezTo>
                  <a:pt x="237" y="1636"/>
                  <a:pt x="235" y="1643"/>
                  <a:pt x="233" y="1647"/>
                </a:cubicBezTo>
                <a:cubicBezTo>
                  <a:pt x="232" y="1650"/>
                  <a:pt x="230" y="1653"/>
                  <a:pt x="228" y="1656"/>
                </a:cubicBezTo>
                <a:cubicBezTo>
                  <a:pt x="224" y="1661"/>
                  <a:pt x="219" y="1665"/>
                  <a:pt x="215" y="1670"/>
                </a:cubicBezTo>
                <a:cubicBezTo>
                  <a:pt x="213" y="1673"/>
                  <a:pt x="210" y="1675"/>
                  <a:pt x="208" y="1677"/>
                </a:cubicBezTo>
                <a:cubicBezTo>
                  <a:pt x="206" y="1679"/>
                  <a:pt x="204" y="1681"/>
                  <a:pt x="202" y="1682"/>
                </a:cubicBezTo>
                <a:cubicBezTo>
                  <a:pt x="199" y="1683"/>
                  <a:pt x="197" y="1685"/>
                  <a:pt x="195" y="1686"/>
                </a:cubicBezTo>
                <a:cubicBezTo>
                  <a:pt x="193" y="1687"/>
                  <a:pt x="192" y="1688"/>
                  <a:pt x="190" y="1690"/>
                </a:cubicBezTo>
                <a:cubicBezTo>
                  <a:pt x="189" y="1690"/>
                  <a:pt x="188" y="1691"/>
                  <a:pt x="187" y="1691"/>
                </a:cubicBezTo>
                <a:cubicBezTo>
                  <a:pt x="185" y="1693"/>
                  <a:pt x="182" y="1694"/>
                  <a:pt x="180" y="1696"/>
                </a:cubicBezTo>
                <a:cubicBezTo>
                  <a:pt x="178" y="1698"/>
                  <a:pt x="176" y="1700"/>
                  <a:pt x="174" y="1702"/>
                </a:cubicBezTo>
                <a:cubicBezTo>
                  <a:pt x="172" y="1705"/>
                  <a:pt x="170" y="1705"/>
                  <a:pt x="167" y="1706"/>
                </a:cubicBezTo>
                <a:cubicBezTo>
                  <a:pt x="165" y="1707"/>
                  <a:pt x="162" y="1707"/>
                  <a:pt x="160" y="1707"/>
                </a:cubicBezTo>
                <a:cubicBezTo>
                  <a:pt x="157" y="1708"/>
                  <a:pt x="155" y="1709"/>
                  <a:pt x="153" y="1709"/>
                </a:cubicBezTo>
                <a:cubicBezTo>
                  <a:pt x="150" y="1710"/>
                  <a:pt x="148" y="1710"/>
                  <a:pt x="146" y="1710"/>
                </a:cubicBezTo>
                <a:cubicBezTo>
                  <a:pt x="142" y="1711"/>
                  <a:pt x="137" y="1712"/>
                  <a:pt x="135" y="1716"/>
                </a:cubicBezTo>
                <a:cubicBezTo>
                  <a:pt x="134" y="1718"/>
                  <a:pt x="133" y="1719"/>
                  <a:pt x="131" y="1721"/>
                </a:cubicBezTo>
                <a:cubicBezTo>
                  <a:pt x="129" y="1724"/>
                  <a:pt x="128" y="1727"/>
                  <a:pt x="127" y="1731"/>
                </a:cubicBezTo>
                <a:cubicBezTo>
                  <a:pt x="126" y="1733"/>
                  <a:pt x="126" y="1736"/>
                  <a:pt x="125" y="1739"/>
                </a:cubicBezTo>
                <a:cubicBezTo>
                  <a:pt x="123" y="1745"/>
                  <a:pt x="119" y="1749"/>
                  <a:pt x="116" y="1754"/>
                </a:cubicBezTo>
                <a:cubicBezTo>
                  <a:pt x="112" y="1758"/>
                  <a:pt x="106" y="1760"/>
                  <a:pt x="101" y="1763"/>
                </a:cubicBezTo>
                <a:cubicBezTo>
                  <a:pt x="99" y="1764"/>
                  <a:pt x="97" y="1765"/>
                  <a:pt x="94" y="1766"/>
                </a:cubicBezTo>
                <a:cubicBezTo>
                  <a:pt x="91" y="1768"/>
                  <a:pt x="90" y="1773"/>
                  <a:pt x="89" y="1777"/>
                </a:cubicBezTo>
                <a:cubicBezTo>
                  <a:pt x="89" y="1779"/>
                  <a:pt x="88" y="1782"/>
                  <a:pt x="87" y="1784"/>
                </a:cubicBezTo>
                <a:cubicBezTo>
                  <a:pt x="85" y="1789"/>
                  <a:pt x="82" y="1793"/>
                  <a:pt x="80" y="1799"/>
                </a:cubicBezTo>
                <a:cubicBezTo>
                  <a:pt x="79" y="1804"/>
                  <a:pt x="81" y="1810"/>
                  <a:pt x="78" y="1815"/>
                </a:cubicBezTo>
                <a:cubicBezTo>
                  <a:pt x="76" y="1820"/>
                  <a:pt x="71" y="1825"/>
                  <a:pt x="66" y="1828"/>
                </a:cubicBezTo>
                <a:cubicBezTo>
                  <a:pt x="64" y="1830"/>
                  <a:pt x="62" y="1832"/>
                  <a:pt x="60" y="1834"/>
                </a:cubicBezTo>
                <a:cubicBezTo>
                  <a:pt x="58" y="1836"/>
                  <a:pt x="55" y="1837"/>
                  <a:pt x="54" y="1839"/>
                </a:cubicBezTo>
                <a:cubicBezTo>
                  <a:pt x="55" y="1839"/>
                  <a:pt x="56" y="1838"/>
                  <a:pt x="57" y="1838"/>
                </a:cubicBezTo>
                <a:cubicBezTo>
                  <a:pt x="57" y="1839"/>
                  <a:pt x="55" y="1840"/>
                  <a:pt x="54" y="1840"/>
                </a:cubicBezTo>
                <a:cubicBezTo>
                  <a:pt x="52" y="1842"/>
                  <a:pt x="51" y="1845"/>
                  <a:pt x="49" y="1847"/>
                </a:cubicBezTo>
                <a:cubicBezTo>
                  <a:pt x="45" y="1854"/>
                  <a:pt x="42" y="1860"/>
                  <a:pt x="39" y="1867"/>
                </a:cubicBezTo>
                <a:cubicBezTo>
                  <a:pt x="38" y="1871"/>
                  <a:pt x="37" y="1874"/>
                  <a:pt x="35" y="1877"/>
                </a:cubicBezTo>
                <a:cubicBezTo>
                  <a:pt x="34" y="1880"/>
                  <a:pt x="34" y="1883"/>
                  <a:pt x="33" y="1886"/>
                </a:cubicBezTo>
                <a:cubicBezTo>
                  <a:pt x="32" y="1888"/>
                  <a:pt x="31" y="1891"/>
                  <a:pt x="30" y="1893"/>
                </a:cubicBezTo>
                <a:cubicBezTo>
                  <a:pt x="28" y="1895"/>
                  <a:pt x="25" y="1896"/>
                  <a:pt x="23" y="1897"/>
                </a:cubicBezTo>
                <a:cubicBezTo>
                  <a:pt x="22" y="1898"/>
                  <a:pt x="20" y="1901"/>
                  <a:pt x="19" y="1903"/>
                </a:cubicBezTo>
                <a:cubicBezTo>
                  <a:pt x="18" y="1904"/>
                  <a:pt x="18" y="1906"/>
                  <a:pt x="17" y="1908"/>
                </a:cubicBezTo>
                <a:cubicBezTo>
                  <a:pt x="17" y="1910"/>
                  <a:pt x="17" y="1912"/>
                  <a:pt x="17" y="1913"/>
                </a:cubicBezTo>
                <a:cubicBezTo>
                  <a:pt x="16" y="1916"/>
                  <a:pt x="16" y="1920"/>
                  <a:pt x="16" y="1923"/>
                </a:cubicBezTo>
                <a:cubicBezTo>
                  <a:pt x="15" y="1925"/>
                  <a:pt x="15" y="1927"/>
                  <a:pt x="15" y="1929"/>
                </a:cubicBezTo>
                <a:cubicBezTo>
                  <a:pt x="15" y="1931"/>
                  <a:pt x="14" y="1934"/>
                  <a:pt x="14" y="1936"/>
                </a:cubicBezTo>
                <a:cubicBezTo>
                  <a:pt x="14" y="1937"/>
                  <a:pt x="14" y="1943"/>
                  <a:pt x="16" y="1940"/>
                </a:cubicBezTo>
                <a:cubicBezTo>
                  <a:pt x="17" y="1939"/>
                  <a:pt x="16" y="1935"/>
                  <a:pt x="16" y="1934"/>
                </a:cubicBezTo>
                <a:cubicBezTo>
                  <a:pt x="16" y="1933"/>
                  <a:pt x="17" y="1932"/>
                  <a:pt x="17" y="1931"/>
                </a:cubicBezTo>
                <a:cubicBezTo>
                  <a:pt x="18" y="1930"/>
                  <a:pt x="18" y="1929"/>
                  <a:pt x="19" y="1929"/>
                </a:cubicBezTo>
                <a:cubicBezTo>
                  <a:pt x="20" y="1928"/>
                  <a:pt x="20" y="1930"/>
                  <a:pt x="20" y="1931"/>
                </a:cubicBezTo>
                <a:cubicBezTo>
                  <a:pt x="20" y="1932"/>
                  <a:pt x="21" y="1932"/>
                  <a:pt x="22" y="1933"/>
                </a:cubicBezTo>
                <a:cubicBezTo>
                  <a:pt x="23" y="1934"/>
                  <a:pt x="24" y="1936"/>
                  <a:pt x="24" y="1938"/>
                </a:cubicBezTo>
                <a:cubicBezTo>
                  <a:pt x="25" y="1940"/>
                  <a:pt x="27" y="1940"/>
                  <a:pt x="28" y="1942"/>
                </a:cubicBezTo>
                <a:cubicBezTo>
                  <a:pt x="29" y="1943"/>
                  <a:pt x="30" y="1947"/>
                  <a:pt x="31" y="1944"/>
                </a:cubicBezTo>
                <a:cubicBezTo>
                  <a:pt x="31" y="1943"/>
                  <a:pt x="31" y="1942"/>
                  <a:pt x="33" y="1943"/>
                </a:cubicBezTo>
                <a:cubicBezTo>
                  <a:pt x="34" y="1943"/>
                  <a:pt x="34" y="1944"/>
                  <a:pt x="34" y="1945"/>
                </a:cubicBezTo>
                <a:cubicBezTo>
                  <a:pt x="35" y="1948"/>
                  <a:pt x="36" y="1948"/>
                  <a:pt x="37" y="1950"/>
                </a:cubicBezTo>
                <a:cubicBezTo>
                  <a:pt x="38" y="1952"/>
                  <a:pt x="40" y="1954"/>
                  <a:pt x="40" y="1956"/>
                </a:cubicBezTo>
                <a:cubicBezTo>
                  <a:pt x="40" y="1958"/>
                  <a:pt x="39" y="1960"/>
                  <a:pt x="39" y="1962"/>
                </a:cubicBezTo>
                <a:cubicBezTo>
                  <a:pt x="40" y="1964"/>
                  <a:pt x="38" y="1965"/>
                  <a:pt x="37" y="1967"/>
                </a:cubicBezTo>
                <a:cubicBezTo>
                  <a:pt x="35" y="1968"/>
                  <a:pt x="34" y="1969"/>
                  <a:pt x="34" y="1971"/>
                </a:cubicBezTo>
                <a:cubicBezTo>
                  <a:pt x="34" y="1972"/>
                  <a:pt x="34" y="1974"/>
                  <a:pt x="35" y="1973"/>
                </a:cubicBezTo>
                <a:cubicBezTo>
                  <a:pt x="36" y="1973"/>
                  <a:pt x="35" y="1971"/>
                  <a:pt x="36" y="1970"/>
                </a:cubicBezTo>
                <a:cubicBezTo>
                  <a:pt x="36" y="1969"/>
                  <a:pt x="37" y="1967"/>
                  <a:pt x="38" y="1967"/>
                </a:cubicBezTo>
                <a:cubicBezTo>
                  <a:pt x="39" y="1969"/>
                  <a:pt x="38" y="1971"/>
                  <a:pt x="37" y="1972"/>
                </a:cubicBezTo>
                <a:cubicBezTo>
                  <a:pt x="36" y="1973"/>
                  <a:pt x="36" y="1974"/>
                  <a:pt x="36" y="1974"/>
                </a:cubicBezTo>
                <a:cubicBezTo>
                  <a:pt x="35" y="1975"/>
                  <a:pt x="34" y="1975"/>
                  <a:pt x="34" y="1976"/>
                </a:cubicBezTo>
                <a:cubicBezTo>
                  <a:pt x="33" y="1976"/>
                  <a:pt x="32" y="1978"/>
                  <a:pt x="33" y="1978"/>
                </a:cubicBezTo>
                <a:cubicBezTo>
                  <a:pt x="33" y="1979"/>
                  <a:pt x="34" y="1979"/>
                  <a:pt x="35" y="1979"/>
                </a:cubicBezTo>
                <a:cubicBezTo>
                  <a:pt x="36" y="1980"/>
                  <a:pt x="36" y="1981"/>
                  <a:pt x="34" y="1981"/>
                </a:cubicBezTo>
                <a:cubicBezTo>
                  <a:pt x="33" y="1981"/>
                  <a:pt x="33" y="1980"/>
                  <a:pt x="32" y="1980"/>
                </a:cubicBezTo>
                <a:cubicBezTo>
                  <a:pt x="32" y="1981"/>
                  <a:pt x="32" y="1982"/>
                  <a:pt x="32" y="1982"/>
                </a:cubicBezTo>
                <a:cubicBezTo>
                  <a:pt x="33" y="1983"/>
                  <a:pt x="33" y="1983"/>
                  <a:pt x="33" y="1985"/>
                </a:cubicBezTo>
                <a:cubicBezTo>
                  <a:pt x="32" y="1987"/>
                  <a:pt x="33" y="1988"/>
                  <a:pt x="35" y="1989"/>
                </a:cubicBezTo>
                <a:cubicBezTo>
                  <a:pt x="36" y="1991"/>
                  <a:pt x="38" y="1991"/>
                  <a:pt x="39" y="1993"/>
                </a:cubicBezTo>
                <a:cubicBezTo>
                  <a:pt x="41" y="1995"/>
                  <a:pt x="40" y="1998"/>
                  <a:pt x="40" y="2001"/>
                </a:cubicBezTo>
                <a:cubicBezTo>
                  <a:pt x="41" y="2004"/>
                  <a:pt x="42" y="2008"/>
                  <a:pt x="42" y="2011"/>
                </a:cubicBezTo>
                <a:cubicBezTo>
                  <a:pt x="42" y="2013"/>
                  <a:pt x="43" y="2015"/>
                  <a:pt x="44" y="2018"/>
                </a:cubicBezTo>
                <a:cubicBezTo>
                  <a:pt x="44" y="2020"/>
                  <a:pt x="44" y="2023"/>
                  <a:pt x="44" y="2025"/>
                </a:cubicBezTo>
                <a:cubicBezTo>
                  <a:pt x="44" y="2030"/>
                  <a:pt x="43" y="2034"/>
                  <a:pt x="43" y="2039"/>
                </a:cubicBezTo>
                <a:cubicBezTo>
                  <a:pt x="43" y="2043"/>
                  <a:pt x="41" y="2046"/>
                  <a:pt x="40" y="2050"/>
                </a:cubicBezTo>
                <a:cubicBezTo>
                  <a:pt x="39" y="2051"/>
                  <a:pt x="38" y="2053"/>
                  <a:pt x="38" y="2054"/>
                </a:cubicBezTo>
                <a:cubicBezTo>
                  <a:pt x="35" y="2060"/>
                  <a:pt x="33" y="2066"/>
                  <a:pt x="32" y="2072"/>
                </a:cubicBezTo>
                <a:cubicBezTo>
                  <a:pt x="31" y="2077"/>
                  <a:pt x="31" y="2083"/>
                  <a:pt x="30" y="2088"/>
                </a:cubicBezTo>
                <a:cubicBezTo>
                  <a:pt x="28" y="2095"/>
                  <a:pt x="25" y="2101"/>
                  <a:pt x="21" y="2107"/>
                </a:cubicBezTo>
                <a:cubicBezTo>
                  <a:pt x="19" y="2111"/>
                  <a:pt x="16" y="2115"/>
                  <a:pt x="12" y="2118"/>
                </a:cubicBezTo>
                <a:cubicBezTo>
                  <a:pt x="10" y="2120"/>
                  <a:pt x="7" y="2122"/>
                  <a:pt x="4" y="2123"/>
                </a:cubicBezTo>
                <a:cubicBezTo>
                  <a:pt x="3" y="2123"/>
                  <a:pt x="2" y="2123"/>
                  <a:pt x="1" y="2124"/>
                </a:cubicBezTo>
                <a:cubicBezTo>
                  <a:pt x="0" y="2125"/>
                  <a:pt x="2" y="2125"/>
                  <a:pt x="2" y="2126"/>
                </a:cubicBezTo>
                <a:cubicBezTo>
                  <a:pt x="2" y="2126"/>
                  <a:pt x="3" y="2128"/>
                  <a:pt x="4" y="2127"/>
                </a:cubicBezTo>
                <a:cubicBezTo>
                  <a:pt x="5" y="2126"/>
                  <a:pt x="3" y="2125"/>
                  <a:pt x="4" y="2125"/>
                </a:cubicBezTo>
                <a:cubicBezTo>
                  <a:pt x="5" y="2124"/>
                  <a:pt x="7" y="2125"/>
                  <a:pt x="7" y="2125"/>
                </a:cubicBezTo>
                <a:cubicBezTo>
                  <a:pt x="8" y="2125"/>
                  <a:pt x="9" y="2125"/>
                  <a:pt x="10" y="2126"/>
                </a:cubicBezTo>
                <a:cubicBezTo>
                  <a:pt x="10" y="2127"/>
                  <a:pt x="10" y="2128"/>
                  <a:pt x="11" y="2128"/>
                </a:cubicBezTo>
                <a:cubicBezTo>
                  <a:pt x="12" y="2129"/>
                  <a:pt x="13" y="2129"/>
                  <a:pt x="14" y="2130"/>
                </a:cubicBezTo>
                <a:cubicBezTo>
                  <a:pt x="15" y="2131"/>
                  <a:pt x="15" y="2133"/>
                  <a:pt x="16" y="2135"/>
                </a:cubicBezTo>
                <a:cubicBezTo>
                  <a:pt x="17" y="2137"/>
                  <a:pt x="19" y="2138"/>
                  <a:pt x="20" y="2140"/>
                </a:cubicBezTo>
                <a:cubicBezTo>
                  <a:pt x="21" y="2142"/>
                  <a:pt x="21" y="2145"/>
                  <a:pt x="22" y="2147"/>
                </a:cubicBezTo>
                <a:cubicBezTo>
                  <a:pt x="22" y="2148"/>
                  <a:pt x="22" y="2149"/>
                  <a:pt x="23" y="2151"/>
                </a:cubicBezTo>
                <a:cubicBezTo>
                  <a:pt x="23" y="2151"/>
                  <a:pt x="24" y="2152"/>
                  <a:pt x="24" y="2152"/>
                </a:cubicBezTo>
                <a:cubicBezTo>
                  <a:pt x="25" y="2153"/>
                  <a:pt x="26" y="2152"/>
                  <a:pt x="26" y="2153"/>
                </a:cubicBezTo>
                <a:cubicBezTo>
                  <a:pt x="28" y="2154"/>
                  <a:pt x="28" y="2156"/>
                  <a:pt x="28" y="2158"/>
                </a:cubicBezTo>
                <a:cubicBezTo>
                  <a:pt x="29" y="2160"/>
                  <a:pt x="30" y="2161"/>
                  <a:pt x="31" y="2163"/>
                </a:cubicBezTo>
                <a:cubicBezTo>
                  <a:pt x="1880" y="2166"/>
                  <a:pt x="1880" y="2166"/>
                  <a:pt x="1880" y="2166"/>
                </a:cubicBezTo>
                <a:cubicBezTo>
                  <a:pt x="1882" y="2165"/>
                  <a:pt x="1884" y="2166"/>
                  <a:pt x="1886" y="2165"/>
                </a:cubicBezTo>
                <a:cubicBezTo>
                  <a:pt x="1891" y="2165"/>
                  <a:pt x="1895" y="2162"/>
                  <a:pt x="1899" y="2162"/>
                </a:cubicBezTo>
                <a:cubicBezTo>
                  <a:pt x="1902" y="2162"/>
                  <a:pt x="1904" y="2162"/>
                  <a:pt x="1906" y="2162"/>
                </a:cubicBezTo>
                <a:cubicBezTo>
                  <a:pt x="1908" y="2161"/>
                  <a:pt x="1909" y="2161"/>
                  <a:pt x="1910" y="2160"/>
                </a:cubicBezTo>
                <a:cubicBezTo>
                  <a:pt x="1912" y="2160"/>
                  <a:pt x="1913" y="2161"/>
                  <a:pt x="1915" y="2160"/>
                </a:cubicBezTo>
                <a:cubicBezTo>
                  <a:pt x="1917" y="2159"/>
                  <a:pt x="1920" y="2160"/>
                  <a:pt x="1922" y="2159"/>
                </a:cubicBezTo>
                <a:cubicBezTo>
                  <a:pt x="1925" y="2158"/>
                  <a:pt x="1927" y="2157"/>
                  <a:pt x="1929" y="2156"/>
                </a:cubicBezTo>
                <a:cubicBezTo>
                  <a:pt x="1931" y="2155"/>
                  <a:pt x="1933" y="2153"/>
                  <a:pt x="1935" y="2151"/>
                </a:cubicBezTo>
                <a:cubicBezTo>
                  <a:pt x="1937" y="2150"/>
                  <a:pt x="1939" y="2148"/>
                  <a:pt x="1942" y="2148"/>
                </a:cubicBezTo>
                <a:cubicBezTo>
                  <a:pt x="1944" y="2147"/>
                  <a:pt x="1946" y="2147"/>
                  <a:pt x="1948" y="2147"/>
                </a:cubicBezTo>
                <a:cubicBezTo>
                  <a:pt x="1952" y="2147"/>
                  <a:pt x="1957" y="2147"/>
                  <a:pt x="1962" y="2147"/>
                </a:cubicBezTo>
                <a:cubicBezTo>
                  <a:pt x="1964" y="2146"/>
                  <a:pt x="1966" y="2146"/>
                  <a:pt x="1967" y="2143"/>
                </a:cubicBezTo>
                <a:cubicBezTo>
                  <a:pt x="1969" y="2141"/>
                  <a:pt x="1971" y="2138"/>
                  <a:pt x="1973" y="2136"/>
                </a:cubicBezTo>
                <a:cubicBezTo>
                  <a:pt x="1975" y="2134"/>
                  <a:pt x="1978" y="2132"/>
                  <a:pt x="1980" y="2130"/>
                </a:cubicBezTo>
                <a:cubicBezTo>
                  <a:pt x="1983" y="2129"/>
                  <a:pt x="1986" y="2127"/>
                  <a:pt x="1989" y="2125"/>
                </a:cubicBezTo>
                <a:cubicBezTo>
                  <a:pt x="1992" y="2124"/>
                  <a:pt x="1995" y="2124"/>
                  <a:pt x="1998" y="2123"/>
                </a:cubicBezTo>
                <a:cubicBezTo>
                  <a:pt x="2001" y="2122"/>
                  <a:pt x="2004" y="2121"/>
                  <a:pt x="2008" y="2120"/>
                </a:cubicBezTo>
                <a:cubicBezTo>
                  <a:pt x="2009" y="2120"/>
                  <a:pt x="2011" y="2119"/>
                  <a:pt x="2012" y="2119"/>
                </a:cubicBezTo>
                <a:cubicBezTo>
                  <a:pt x="2015" y="2118"/>
                  <a:pt x="2018" y="2117"/>
                  <a:pt x="2021" y="2116"/>
                </a:cubicBezTo>
                <a:cubicBezTo>
                  <a:pt x="2024" y="2116"/>
                  <a:pt x="2028" y="2114"/>
                  <a:pt x="2031" y="2113"/>
                </a:cubicBezTo>
                <a:cubicBezTo>
                  <a:pt x="2037" y="2112"/>
                  <a:pt x="2042" y="2110"/>
                  <a:pt x="2047" y="2108"/>
                </a:cubicBezTo>
                <a:cubicBezTo>
                  <a:pt x="2049" y="2107"/>
                  <a:pt x="2051" y="2106"/>
                  <a:pt x="2053" y="2105"/>
                </a:cubicBezTo>
                <a:cubicBezTo>
                  <a:pt x="2055" y="2104"/>
                  <a:pt x="2057" y="2103"/>
                  <a:pt x="2060" y="2103"/>
                </a:cubicBezTo>
                <a:cubicBezTo>
                  <a:pt x="2062" y="2102"/>
                  <a:pt x="2064" y="2100"/>
                  <a:pt x="2066" y="2100"/>
                </a:cubicBezTo>
                <a:cubicBezTo>
                  <a:pt x="2068" y="2099"/>
                  <a:pt x="2070" y="2099"/>
                  <a:pt x="2071" y="2096"/>
                </a:cubicBezTo>
                <a:cubicBezTo>
                  <a:pt x="2072" y="2092"/>
                  <a:pt x="2067" y="2088"/>
                  <a:pt x="2070" y="2084"/>
                </a:cubicBezTo>
                <a:cubicBezTo>
                  <a:pt x="2071" y="2082"/>
                  <a:pt x="2073" y="2080"/>
                  <a:pt x="2075" y="2079"/>
                </a:cubicBezTo>
                <a:cubicBezTo>
                  <a:pt x="2076" y="2077"/>
                  <a:pt x="2077" y="2075"/>
                  <a:pt x="2079" y="2074"/>
                </a:cubicBezTo>
                <a:cubicBezTo>
                  <a:pt x="2080" y="2072"/>
                  <a:pt x="2082" y="2072"/>
                  <a:pt x="2084" y="2072"/>
                </a:cubicBezTo>
                <a:cubicBezTo>
                  <a:pt x="2086" y="2071"/>
                  <a:pt x="2088" y="2070"/>
                  <a:pt x="2090" y="2069"/>
                </a:cubicBezTo>
                <a:cubicBezTo>
                  <a:pt x="2092" y="2068"/>
                  <a:pt x="2094" y="2067"/>
                  <a:pt x="2097" y="2066"/>
                </a:cubicBezTo>
                <a:cubicBezTo>
                  <a:pt x="2101" y="2065"/>
                  <a:pt x="2107" y="2063"/>
                  <a:pt x="2112" y="2062"/>
                </a:cubicBezTo>
                <a:cubicBezTo>
                  <a:pt x="2114" y="2061"/>
                  <a:pt x="2115" y="2059"/>
                  <a:pt x="2117" y="2059"/>
                </a:cubicBezTo>
                <a:cubicBezTo>
                  <a:pt x="2119" y="2058"/>
                  <a:pt x="2121" y="2058"/>
                  <a:pt x="2123" y="2057"/>
                </a:cubicBezTo>
                <a:cubicBezTo>
                  <a:pt x="2125" y="2056"/>
                  <a:pt x="2127" y="2055"/>
                  <a:pt x="2130" y="2055"/>
                </a:cubicBezTo>
                <a:cubicBezTo>
                  <a:pt x="2132" y="2054"/>
                  <a:pt x="2134" y="2054"/>
                  <a:pt x="2136" y="2054"/>
                </a:cubicBezTo>
                <a:cubicBezTo>
                  <a:pt x="2140" y="2055"/>
                  <a:pt x="2144" y="2056"/>
                  <a:pt x="2149" y="2056"/>
                </a:cubicBezTo>
                <a:cubicBezTo>
                  <a:pt x="2151" y="2056"/>
                  <a:pt x="2153" y="2056"/>
                  <a:pt x="2155" y="2055"/>
                </a:cubicBezTo>
                <a:cubicBezTo>
                  <a:pt x="2157" y="2053"/>
                  <a:pt x="2158" y="2052"/>
                  <a:pt x="2159" y="2050"/>
                </a:cubicBezTo>
                <a:cubicBezTo>
                  <a:pt x="2160" y="2048"/>
                  <a:pt x="2160" y="2045"/>
                  <a:pt x="2160" y="2043"/>
                </a:cubicBezTo>
                <a:cubicBezTo>
                  <a:pt x="2160" y="2041"/>
                  <a:pt x="2161" y="2039"/>
                  <a:pt x="2162" y="2037"/>
                </a:cubicBezTo>
                <a:cubicBezTo>
                  <a:pt x="2162" y="2035"/>
                  <a:pt x="2163" y="2033"/>
                  <a:pt x="2165" y="2031"/>
                </a:cubicBezTo>
                <a:cubicBezTo>
                  <a:pt x="2166" y="2031"/>
                  <a:pt x="2167" y="2030"/>
                  <a:pt x="2168" y="2030"/>
                </a:cubicBezTo>
                <a:cubicBezTo>
                  <a:pt x="2168" y="2029"/>
                  <a:pt x="2169" y="2028"/>
                  <a:pt x="2170" y="2028"/>
                </a:cubicBezTo>
                <a:cubicBezTo>
                  <a:pt x="2174" y="2025"/>
                  <a:pt x="2179" y="2029"/>
                  <a:pt x="2183" y="2028"/>
                </a:cubicBezTo>
                <a:cubicBezTo>
                  <a:pt x="2186" y="2028"/>
                  <a:pt x="2187" y="2027"/>
                  <a:pt x="2189" y="2026"/>
                </a:cubicBezTo>
                <a:cubicBezTo>
                  <a:pt x="2191" y="2025"/>
                  <a:pt x="2193" y="2024"/>
                  <a:pt x="2195" y="2023"/>
                </a:cubicBezTo>
                <a:cubicBezTo>
                  <a:pt x="2198" y="2023"/>
                  <a:pt x="2198" y="2021"/>
                  <a:pt x="2199" y="2019"/>
                </a:cubicBezTo>
                <a:cubicBezTo>
                  <a:pt x="2199" y="2018"/>
                  <a:pt x="2199" y="2017"/>
                  <a:pt x="2199" y="2016"/>
                </a:cubicBezTo>
                <a:cubicBezTo>
                  <a:pt x="2200" y="2015"/>
                  <a:pt x="2201" y="2013"/>
                  <a:pt x="2202" y="2012"/>
                </a:cubicBezTo>
                <a:cubicBezTo>
                  <a:pt x="2202" y="2010"/>
                  <a:pt x="2202" y="2009"/>
                  <a:pt x="2203" y="2008"/>
                </a:cubicBezTo>
                <a:cubicBezTo>
                  <a:pt x="2204" y="2006"/>
                  <a:pt x="2205" y="2004"/>
                  <a:pt x="2208" y="2002"/>
                </a:cubicBezTo>
                <a:cubicBezTo>
                  <a:pt x="2208" y="2002"/>
                  <a:pt x="2209" y="2001"/>
                  <a:pt x="2211" y="2001"/>
                </a:cubicBezTo>
                <a:cubicBezTo>
                  <a:pt x="2212" y="2000"/>
                  <a:pt x="2213" y="2001"/>
                  <a:pt x="2214" y="2000"/>
                </a:cubicBezTo>
                <a:cubicBezTo>
                  <a:pt x="2216" y="2000"/>
                  <a:pt x="2218" y="1998"/>
                  <a:pt x="2220" y="1997"/>
                </a:cubicBezTo>
                <a:cubicBezTo>
                  <a:pt x="2224" y="1996"/>
                  <a:pt x="2229" y="1997"/>
                  <a:pt x="2233" y="1995"/>
                </a:cubicBezTo>
                <a:cubicBezTo>
                  <a:pt x="2235" y="1994"/>
                  <a:pt x="2236" y="1993"/>
                  <a:pt x="2236" y="1990"/>
                </a:cubicBezTo>
                <a:cubicBezTo>
                  <a:pt x="2236" y="1988"/>
                  <a:pt x="2234" y="1986"/>
                  <a:pt x="2234" y="1984"/>
                </a:cubicBezTo>
                <a:cubicBezTo>
                  <a:pt x="2234" y="1983"/>
                  <a:pt x="2235" y="1981"/>
                  <a:pt x="2235" y="1980"/>
                </a:cubicBezTo>
                <a:cubicBezTo>
                  <a:pt x="2235" y="1979"/>
                  <a:pt x="2234" y="1979"/>
                  <a:pt x="2234" y="1978"/>
                </a:cubicBezTo>
                <a:cubicBezTo>
                  <a:pt x="2233" y="1976"/>
                  <a:pt x="2233" y="1972"/>
                  <a:pt x="2233" y="1969"/>
                </a:cubicBezTo>
                <a:cubicBezTo>
                  <a:pt x="2234" y="1967"/>
                  <a:pt x="2236" y="1965"/>
                  <a:pt x="2237" y="1963"/>
                </a:cubicBezTo>
                <a:cubicBezTo>
                  <a:pt x="2238" y="1961"/>
                  <a:pt x="2238" y="1958"/>
                  <a:pt x="2238" y="1956"/>
                </a:cubicBezTo>
                <a:cubicBezTo>
                  <a:pt x="2239" y="1954"/>
                  <a:pt x="2241" y="1953"/>
                  <a:pt x="2242" y="1951"/>
                </a:cubicBezTo>
                <a:cubicBezTo>
                  <a:pt x="2243" y="1949"/>
                  <a:pt x="2243" y="1947"/>
                  <a:pt x="2245" y="1946"/>
                </a:cubicBezTo>
                <a:cubicBezTo>
                  <a:pt x="2247" y="1944"/>
                  <a:pt x="2250" y="1944"/>
                  <a:pt x="2249" y="1947"/>
                </a:cubicBezTo>
                <a:cubicBezTo>
                  <a:pt x="2248" y="1948"/>
                  <a:pt x="2247" y="1949"/>
                  <a:pt x="2247" y="1950"/>
                </a:cubicBezTo>
                <a:cubicBezTo>
                  <a:pt x="2248" y="1951"/>
                  <a:pt x="2249" y="1951"/>
                  <a:pt x="2250" y="1951"/>
                </a:cubicBezTo>
                <a:cubicBezTo>
                  <a:pt x="2251" y="1950"/>
                  <a:pt x="2252" y="1950"/>
                  <a:pt x="2253" y="1950"/>
                </a:cubicBezTo>
                <a:cubicBezTo>
                  <a:pt x="2254" y="1950"/>
                  <a:pt x="2255" y="1951"/>
                  <a:pt x="2256" y="1950"/>
                </a:cubicBezTo>
                <a:cubicBezTo>
                  <a:pt x="2259" y="1949"/>
                  <a:pt x="2259" y="1944"/>
                  <a:pt x="2262" y="1941"/>
                </a:cubicBezTo>
                <a:cubicBezTo>
                  <a:pt x="2263" y="1940"/>
                  <a:pt x="2264" y="1939"/>
                  <a:pt x="2265" y="1937"/>
                </a:cubicBezTo>
                <a:cubicBezTo>
                  <a:pt x="2265" y="1936"/>
                  <a:pt x="2265" y="1935"/>
                  <a:pt x="2266" y="1934"/>
                </a:cubicBezTo>
                <a:cubicBezTo>
                  <a:pt x="2267" y="1931"/>
                  <a:pt x="2269" y="1927"/>
                  <a:pt x="2272" y="1926"/>
                </a:cubicBezTo>
                <a:cubicBezTo>
                  <a:pt x="2274" y="1925"/>
                  <a:pt x="2275" y="1924"/>
                  <a:pt x="2277" y="1922"/>
                </a:cubicBezTo>
                <a:cubicBezTo>
                  <a:pt x="2278" y="1920"/>
                  <a:pt x="2280" y="1919"/>
                  <a:pt x="2282" y="1917"/>
                </a:cubicBezTo>
                <a:cubicBezTo>
                  <a:pt x="2284" y="1915"/>
                  <a:pt x="2284" y="1913"/>
                  <a:pt x="2286" y="1911"/>
                </a:cubicBezTo>
                <a:cubicBezTo>
                  <a:pt x="2287" y="1909"/>
                  <a:pt x="2288" y="1907"/>
                  <a:pt x="2289" y="1906"/>
                </a:cubicBezTo>
                <a:cubicBezTo>
                  <a:pt x="2290" y="1904"/>
                  <a:pt x="2291" y="1902"/>
                  <a:pt x="2291" y="1900"/>
                </a:cubicBezTo>
                <a:cubicBezTo>
                  <a:pt x="2292" y="1899"/>
                  <a:pt x="2292" y="1898"/>
                  <a:pt x="2293" y="1897"/>
                </a:cubicBezTo>
                <a:cubicBezTo>
                  <a:pt x="2293" y="1897"/>
                  <a:pt x="2294" y="1896"/>
                  <a:pt x="2294" y="1895"/>
                </a:cubicBezTo>
                <a:cubicBezTo>
                  <a:pt x="2295" y="1893"/>
                  <a:pt x="2297" y="1891"/>
                  <a:pt x="2297" y="1889"/>
                </a:cubicBezTo>
                <a:cubicBezTo>
                  <a:pt x="2297" y="1888"/>
                  <a:pt x="2296" y="1887"/>
                  <a:pt x="2296" y="1886"/>
                </a:cubicBezTo>
                <a:cubicBezTo>
                  <a:pt x="2296" y="1885"/>
                  <a:pt x="2296" y="1884"/>
                  <a:pt x="2295" y="1883"/>
                </a:cubicBezTo>
                <a:cubicBezTo>
                  <a:pt x="2294" y="1883"/>
                  <a:pt x="2294" y="1884"/>
                  <a:pt x="2293" y="1884"/>
                </a:cubicBezTo>
                <a:cubicBezTo>
                  <a:pt x="2292" y="1884"/>
                  <a:pt x="2292" y="1883"/>
                  <a:pt x="2291" y="1883"/>
                </a:cubicBezTo>
                <a:cubicBezTo>
                  <a:pt x="2290" y="1883"/>
                  <a:pt x="2289" y="1884"/>
                  <a:pt x="2287" y="1883"/>
                </a:cubicBezTo>
                <a:cubicBezTo>
                  <a:pt x="2286" y="1882"/>
                  <a:pt x="2285" y="1881"/>
                  <a:pt x="2284" y="1880"/>
                </a:cubicBezTo>
                <a:cubicBezTo>
                  <a:pt x="2282" y="1878"/>
                  <a:pt x="2281" y="1877"/>
                  <a:pt x="2279" y="1875"/>
                </a:cubicBezTo>
                <a:cubicBezTo>
                  <a:pt x="2277" y="1874"/>
                  <a:pt x="2276" y="1871"/>
                  <a:pt x="2275" y="1869"/>
                </a:cubicBezTo>
                <a:cubicBezTo>
                  <a:pt x="2274" y="1867"/>
                  <a:pt x="2273" y="1866"/>
                  <a:pt x="2271" y="1865"/>
                </a:cubicBezTo>
                <a:cubicBezTo>
                  <a:pt x="2270" y="1863"/>
                  <a:pt x="2268" y="1862"/>
                  <a:pt x="2267" y="1860"/>
                </a:cubicBezTo>
                <a:cubicBezTo>
                  <a:pt x="2266" y="1858"/>
                  <a:pt x="2265" y="1856"/>
                  <a:pt x="2263" y="1855"/>
                </a:cubicBezTo>
                <a:cubicBezTo>
                  <a:pt x="2262" y="1853"/>
                  <a:pt x="2261" y="1851"/>
                  <a:pt x="2258" y="1850"/>
                </a:cubicBezTo>
                <a:cubicBezTo>
                  <a:pt x="2256" y="1849"/>
                  <a:pt x="2254" y="1850"/>
                  <a:pt x="2252" y="1850"/>
                </a:cubicBezTo>
                <a:cubicBezTo>
                  <a:pt x="2248" y="1849"/>
                  <a:pt x="2245" y="1847"/>
                  <a:pt x="2241" y="1846"/>
                </a:cubicBezTo>
                <a:cubicBezTo>
                  <a:pt x="2239" y="1846"/>
                  <a:pt x="2237" y="1846"/>
                  <a:pt x="2235" y="1845"/>
                </a:cubicBezTo>
                <a:cubicBezTo>
                  <a:pt x="2233" y="1844"/>
                  <a:pt x="2232" y="1843"/>
                  <a:pt x="2230" y="1843"/>
                </a:cubicBezTo>
                <a:cubicBezTo>
                  <a:pt x="2226" y="1842"/>
                  <a:pt x="2221" y="1841"/>
                  <a:pt x="2217" y="1839"/>
                </a:cubicBezTo>
                <a:cubicBezTo>
                  <a:pt x="2213" y="1837"/>
                  <a:pt x="2210" y="1834"/>
                  <a:pt x="2207" y="1830"/>
                </a:cubicBezTo>
                <a:cubicBezTo>
                  <a:pt x="2206" y="1828"/>
                  <a:pt x="2203" y="1827"/>
                  <a:pt x="2202" y="1825"/>
                </a:cubicBezTo>
                <a:cubicBezTo>
                  <a:pt x="2200" y="1823"/>
                  <a:pt x="2198" y="1820"/>
                  <a:pt x="2198" y="1818"/>
                </a:cubicBezTo>
                <a:cubicBezTo>
                  <a:pt x="2197" y="1816"/>
                  <a:pt x="2196" y="1814"/>
                  <a:pt x="2195" y="1812"/>
                </a:cubicBezTo>
                <a:cubicBezTo>
                  <a:pt x="2195" y="1811"/>
                  <a:pt x="2195" y="1810"/>
                  <a:pt x="2195" y="1809"/>
                </a:cubicBezTo>
                <a:cubicBezTo>
                  <a:pt x="2194" y="1808"/>
                  <a:pt x="2194" y="1808"/>
                  <a:pt x="2194" y="1806"/>
                </a:cubicBezTo>
                <a:cubicBezTo>
                  <a:pt x="2194" y="1802"/>
                  <a:pt x="2194" y="1799"/>
                  <a:pt x="2193" y="1795"/>
                </a:cubicBezTo>
                <a:cubicBezTo>
                  <a:pt x="2193" y="1793"/>
                  <a:pt x="2193" y="1791"/>
                  <a:pt x="2191" y="1790"/>
                </a:cubicBezTo>
                <a:cubicBezTo>
                  <a:pt x="2190" y="1788"/>
                  <a:pt x="2190" y="1787"/>
                  <a:pt x="2191" y="1785"/>
                </a:cubicBezTo>
                <a:cubicBezTo>
                  <a:pt x="2192" y="1783"/>
                  <a:pt x="2192" y="1781"/>
                  <a:pt x="2193" y="1780"/>
                </a:cubicBezTo>
                <a:cubicBezTo>
                  <a:pt x="2194" y="1779"/>
                  <a:pt x="2194" y="1778"/>
                  <a:pt x="2195" y="1777"/>
                </a:cubicBezTo>
                <a:cubicBezTo>
                  <a:pt x="2195" y="1776"/>
                  <a:pt x="2195" y="1775"/>
                  <a:pt x="2195" y="1774"/>
                </a:cubicBezTo>
                <a:cubicBezTo>
                  <a:pt x="2196" y="1773"/>
                  <a:pt x="2197" y="1773"/>
                  <a:pt x="2197" y="1771"/>
                </a:cubicBezTo>
                <a:cubicBezTo>
                  <a:pt x="2197" y="1770"/>
                  <a:pt x="2193" y="1771"/>
                  <a:pt x="2195" y="1769"/>
                </a:cubicBezTo>
                <a:cubicBezTo>
                  <a:pt x="2195" y="1769"/>
                  <a:pt x="2196" y="1769"/>
                  <a:pt x="2196" y="1769"/>
                </a:cubicBezTo>
                <a:cubicBezTo>
                  <a:pt x="2197" y="1768"/>
                  <a:pt x="2197" y="1767"/>
                  <a:pt x="2197" y="1767"/>
                </a:cubicBezTo>
                <a:cubicBezTo>
                  <a:pt x="2197" y="1766"/>
                  <a:pt x="2198" y="1765"/>
                  <a:pt x="2199" y="1764"/>
                </a:cubicBezTo>
                <a:cubicBezTo>
                  <a:pt x="2198" y="1763"/>
                  <a:pt x="2197" y="1764"/>
                  <a:pt x="2196" y="1765"/>
                </a:cubicBezTo>
                <a:cubicBezTo>
                  <a:pt x="2195" y="1765"/>
                  <a:pt x="2195" y="1764"/>
                  <a:pt x="2194" y="1764"/>
                </a:cubicBezTo>
                <a:cubicBezTo>
                  <a:pt x="2192" y="1763"/>
                  <a:pt x="2191" y="1764"/>
                  <a:pt x="2189" y="1765"/>
                </a:cubicBezTo>
                <a:cubicBezTo>
                  <a:pt x="2188" y="1767"/>
                  <a:pt x="2186" y="1768"/>
                  <a:pt x="2185" y="1770"/>
                </a:cubicBezTo>
                <a:cubicBezTo>
                  <a:pt x="2184" y="1772"/>
                  <a:pt x="2183" y="1774"/>
                  <a:pt x="2181" y="1776"/>
                </a:cubicBezTo>
                <a:cubicBezTo>
                  <a:pt x="2180" y="1777"/>
                  <a:pt x="2179" y="1779"/>
                  <a:pt x="2178" y="1781"/>
                </a:cubicBezTo>
                <a:cubicBezTo>
                  <a:pt x="2176" y="1784"/>
                  <a:pt x="2173" y="1787"/>
                  <a:pt x="2169" y="1789"/>
                </a:cubicBezTo>
                <a:cubicBezTo>
                  <a:pt x="2167" y="1791"/>
                  <a:pt x="2165" y="1792"/>
                  <a:pt x="2163" y="1794"/>
                </a:cubicBezTo>
                <a:cubicBezTo>
                  <a:pt x="2161" y="1796"/>
                  <a:pt x="2159" y="1799"/>
                  <a:pt x="2158" y="1801"/>
                </a:cubicBezTo>
                <a:cubicBezTo>
                  <a:pt x="2155" y="1803"/>
                  <a:pt x="2153" y="1805"/>
                  <a:pt x="2150" y="1807"/>
                </a:cubicBezTo>
                <a:cubicBezTo>
                  <a:pt x="2147" y="1810"/>
                  <a:pt x="2141" y="1813"/>
                  <a:pt x="2140" y="1818"/>
                </a:cubicBezTo>
                <a:cubicBezTo>
                  <a:pt x="2139" y="1820"/>
                  <a:pt x="2138" y="1823"/>
                  <a:pt x="2137" y="1825"/>
                </a:cubicBezTo>
                <a:cubicBezTo>
                  <a:pt x="2136" y="1827"/>
                  <a:pt x="2133" y="1832"/>
                  <a:pt x="2130" y="1831"/>
                </a:cubicBezTo>
                <a:cubicBezTo>
                  <a:pt x="2130" y="1831"/>
                  <a:pt x="2129" y="1830"/>
                  <a:pt x="2129" y="1830"/>
                </a:cubicBezTo>
                <a:cubicBezTo>
                  <a:pt x="2127" y="1829"/>
                  <a:pt x="2126" y="1829"/>
                  <a:pt x="2125" y="1830"/>
                </a:cubicBezTo>
                <a:cubicBezTo>
                  <a:pt x="2124" y="1830"/>
                  <a:pt x="2123" y="1831"/>
                  <a:pt x="2124" y="1831"/>
                </a:cubicBezTo>
                <a:cubicBezTo>
                  <a:pt x="2124" y="1832"/>
                  <a:pt x="2125" y="1832"/>
                  <a:pt x="2125" y="1832"/>
                </a:cubicBezTo>
                <a:cubicBezTo>
                  <a:pt x="2127" y="1833"/>
                  <a:pt x="2120" y="1837"/>
                  <a:pt x="2120" y="1834"/>
                </a:cubicBezTo>
                <a:cubicBezTo>
                  <a:pt x="2120" y="1833"/>
                  <a:pt x="2121" y="1833"/>
                  <a:pt x="2121" y="1832"/>
                </a:cubicBezTo>
                <a:cubicBezTo>
                  <a:pt x="2121" y="1831"/>
                  <a:pt x="2120" y="1831"/>
                  <a:pt x="2119" y="1830"/>
                </a:cubicBezTo>
                <a:cubicBezTo>
                  <a:pt x="2116" y="1829"/>
                  <a:pt x="2115" y="1830"/>
                  <a:pt x="2113" y="1831"/>
                </a:cubicBezTo>
                <a:cubicBezTo>
                  <a:pt x="2113" y="1832"/>
                  <a:pt x="2111" y="1832"/>
                  <a:pt x="2111" y="1833"/>
                </a:cubicBezTo>
                <a:cubicBezTo>
                  <a:pt x="2111" y="1835"/>
                  <a:pt x="2113" y="1834"/>
                  <a:pt x="2114" y="1834"/>
                </a:cubicBezTo>
                <a:cubicBezTo>
                  <a:pt x="2115" y="1834"/>
                  <a:pt x="2115" y="1834"/>
                  <a:pt x="2116" y="1834"/>
                </a:cubicBezTo>
                <a:cubicBezTo>
                  <a:pt x="2117" y="1835"/>
                  <a:pt x="2118" y="1835"/>
                  <a:pt x="2118" y="1836"/>
                </a:cubicBezTo>
                <a:cubicBezTo>
                  <a:pt x="2118" y="1837"/>
                  <a:pt x="2116" y="1836"/>
                  <a:pt x="2115" y="1836"/>
                </a:cubicBezTo>
                <a:cubicBezTo>
                  <a:pt x="2114" y="1837"/>
                  <a:pt x="2114" y="1838"/>
                  <a:pt x="2113" y="1837"/>
                </a:cubicBezTo>
                <a:cubicBezTo>
                  <a:pt x="2112" y="1836"/>
                  <a:pt x="2113" y="1835"/>
                  <a:pt x="2111" y="1835"/>
                </a:cubicBezTo>
                <a:cubicBezTo>
                  <a:pt x="2110" y="1835"/>
                  <a:pt x="2109" y="1836"/>
                  <a:pt x="2109" y="1836"/>
                </a:cubicBezTo>
                <a:cubicBezTo>
                  <a:pt x="2108" y="1835"/>
                  <a:pt x="2107" y="1835"/>
                  <a:pt x="2106" y="1834"/>
                </a:cubicBezTo>
                <a:cubicBezTo>
                  <a:pt x="2105" y="1834"/>
                  <a:pt x="2102" y="1834"/>
                  <a:pt x="2100" y="1834"/>
                </a:cubicBezTo>
                <a:cubicBezTo>
                  <a:pt x="2097" y="1834"/>
                  <a:pt x="2095" y="1833"/>
                  <a:pt x="2092" y="1834"/>
                </a:cubicBezTo>
                <a:cubicBezTo>
                  <a:pt x="2088" y="1834"/>
                  <a:pt x="2084" y="1835"/>
                  <a:pt x="2080" y="1837"/>
                </a:cubicBezTo>
                <a:cubicBezTo>
                  <a:pt x="2077" y="1838"/>
                  <a:pt x="2074" y="1837"/>
                  <a:pt x="2071" y="1839"/>
                </a:cubicBezTo>
                <a:cubicBezTo>
                  <a:pt x="2068" y="1840"/>
                  <a:pt x="2063" y="1840"/>
                  <a:pt x="2060" y="1839"/>
                </a:cubicBezTo>
                <a:cubicBezTo>
                  <a:pt x="2059" y="1839"/>
                  <a:pt x="2059" y="1838"/>
                  <a:pt x="2058" y="1837"/>
                </a:cubicBezTo>
                <a:cubicBezTo>
                  <a:pt x="2057" y="1836"/>
                  <a:pt x="2056" y="1836"/>
                  <a:pt x="2056" y="1834"/>
                </a:cubicBezTo>
                <a:cubicBezTo>
                  <a:pt x="2055" y="1833"/>
                  <a:pt x="2056" y="1832"/>
                  <a:pt x="2056" y="1830"/>
                </a:cubicBezTo>
                <a:cubicBezTo>
                  <a:pt x="2055" y="1828"/>
                  <a:pt x="2055" y="1830"/>
                  <a:pt x="2054" y="1831"/>
                </a:cubicBezTo>
                <a:cubicBezTo>
                  <a:pt x="2053" y="1834"/>
                  <a:pt x="2052" y="1830"/>
                  <a:pt x="2052" y="1829"/>
                </a:cubicBezTo>
                <a:cubicBezTo>
                  <a:pt x="2052" y="1828"/>
                  <a:pt x="2052" y="1825"/>
                  <a:pt x="2051" y="1826"/>
                </a:cubicBezTo>
                <a:cubicBezTo>
                  <a:pt x="2050" y="1827"/>
                  <a:pt x="2051" y="1829"/>
                  <a:pt x="2049" y="1830"/>
                </a:cubicBezTo>
                <a:cubicBezTo>
                  <a:pt x="2048" y="1830"/>
                  <a:pt x="2047" y="1830"/>
                  <a:pt x="2046" y="1829"/>
                </a:cubicBezTo>
                <a:cubicBezTo>
                  <a:pt x="2045" y="1829"/>
                  <a:pt x="2042" y="1831"/>
                  <a:pt x="2042" y="1828"/>
                </a:cubicBezTo>
                <a:cubicBezTo>
                  <a:pt x="2042" y="1827"/>
                  <a:pt x="2042" y="1826"/>
                  <a:pt x="2043" y="1825"/>
                </a:cubicBezTo>
                <a:cubicBezTo>
                  <a:pt x="2044" y="1824"/>
                  <a:pt x="2045" y="1822"/>
                  <a:pt x="2047" y="1821"/>
                </a:cubicBezTo>
                <a:cubicBezTo>
                  <a:pt x="2049" y="1819"/>
                  <a:pt x="2046" y="1818"/>
                  <a:pt x="2047" y="1815"/>
                </a:cubicBezTo>
                <a:cubicBezTo>
                  <a:pt x="2048" y="1814"/>
                  <a:pt x="2048" y="1814"/>
                  <a:pt x="2049" y="1813"/>
                </a:cubicBezTo>
                <a:cubicBezTo>
                  <a:pt x="2049" y="1812"/>
                  <a:pt x="2049" y="1811"/>
                  <a:pt x="2049" y="1810"/>
                </a:cubicBezTo>
                <a:cubicBezTo>
                  <a:pt x="2049" y="1809"/>
                  <a:pt x="2050" y="1808"/>
                  <a:pt x="2050" y="1807"/>
                </a:cubicBezTo>
                <a:cubicBezTo>
                  <a:pt x="2052" y="1805"/>
                  <a:pt x="2051" y="1803"/>
                  <a:pt x="2052" y="1801"/>
                </a:cubicBezTo>
                <a:cubicBezTo>
                  <a:pt x="2052" y="1800"/>
                  <a:pt x="2053" y="1799"/>
                  <a:pt x="2052" y="1798"/>
                </a:cubicBezTo>
                <a:cubicBezTo>
                  <a:pt x="2051" y="1797"/>
                  <a:pt x="2051" y="1797"/>
                  <a:pt x="2051" y="1796"/>
                </a:cubicBezTo>
                <a:cubicBezTo>
                  <a:pt x="2050" y="1795"/>
                  <a:pt x="2050" y="1794"/>
                  <a:pt x="2049" y="1793"/>
                </a:cubicBezTo>
                <a:cubicBezTo>
                  <a:pt x="2048" y="1792"/>
                  <a:pt x="2047" y="1790"/>
                  <a:pt x="2048" y="1788"/>
                </a:cubicBezTo>
                <a:cubicBezTo>
                  <a:pt x="2048" y="1787"/>
                  <a:pt x="2049" y="1786"/>
                  <a:pt x="2050" y="1785"/>
                </a:cubicBezTo>
                <a:cubicBezTo>
                  <a:pt x="2050" y="1784"/>
                  <a:pt x="2050" y="1783"/>
                  <a:pt x="2050" y="1782"/>
                </a:cubicBezTo>
                <a:cubicBezTo>
                  <a:pt x="2050" y="1780"/>
                  <a:pt x="2052" y="1777"/>
                  <a:pt x="2049" y="1777"/>
                </a:cubicBezTo>
                <a:cubicBezTo>
                  <a:pt x="2048" y="1776"/>
                  <a:pt x="2047" y="1777"/>
                  <a:pt x="2046" y="1776"/>
                </a:cubicBezTo>
                <a:cubicBezTo>
                  <a:pt x="2044" y="1775"/>
                  <a:pt x="2044" y="1773"/>
                  <a:pt x="2043" y="1772"/>
                </a:cubicBezTo>
                <a:cubicBezTo>
                  <a:pt x="2043" y="1771"/>
                  <a:pt x="2042" y="1771"/>
                  <a:pt x="2041" y="1771"/>
                </a:cubicBezTo>
                <a:cubicBezTo>
                  <a:pt x="2038" y="1770"/>
                  <a:pt x="2037" y="1771"/>
                  <a:pt x="2036" y="1773"/>
                </a:cubicBezTo>
                <a:cubicBezTo>
                  <a:pt x="2034" y="1774"/>
                  <a:pt x="2033" y="1776"/>
                  <a:pt x="2033" y="1778"/>
                </a:cubicBezTo>
                <a:cubicBezTo>
                  <a:pt x="2033" y="1781"/>
                  <a:pt x="2032" y="1782"/>
                  <a:pt x="2031" y="1784"/>
                </a:cubicBezTo>
                <a:cubicBezTo>
                  <a:pt x="2030" y="1786"/>
                  <a:pt x="2029" y="1787"/>
                  <a:pt x="2029" y="1788"/>
                </a:cubicBezTo>
                <a:cubicBezTo>
                  <a:pt x="2029" y="1790"/>
                  <a:pt x="2029" y="1792"/>
                  <a:pt x="2029" y="1793"/>
                </a:cubicBezTo>
                <a:cubicBezTo>
                  <a:pt x="2027" y="1795"/>
                  <a:pt x="2027" y="1796"/>
                  <a:pt x="2027" y="1798"/>
                </a:cubicBezTo>
                <a:cubicBezTo>
                  <a:pt x="2027" y="1800"/>
                  <a:pt x="2026" y="1801"/>
                  <a:pt x="2026" y="1803"/>
                </a:cubicBezTo>
                <a:cubicBezTo>
                  <a:pt x="2028" y="1804"/>
                  <a:pt x="2028" y="1807"/>
                  <a:pt x="2028" y="1809"/>
                </a:cubicBezTo>
                <a:cubicBezTo>
                  <a:pt x="2028" y="1809"/>
                  <a:pt x="2028" y="1811"/>
                  <a:pt x="2027" y="1811"/>
                </a:cubicBezTo>
                <a:cubicBezTo>
                  <a:pt x="2026" y="1812"/>
                  <a:pt x="2025" y="1810"/>
                  <a:pt x="2025" y="1809"/>
                </a:cubicBezTo>
                <a:cubicBezTo>
                  <a:pt x="2024" y="1807"/>
                  <a:pt x="2023" y="1805"/>
                  <a:pt x="2022" y="1804"/>
                </a:cubicBezTo>
                <a:cubicBezTo>
                  <a:pt x="2021" y="1802"/>
                  <a:pt x="2020" y="1800"/>
                  <a:pt x="2020" y="1798"/>
                </a:cubicBezTo>
                <a:cubicBezTo>
                  <a:pt x="2018" y="1794"/>
                  <a:pt x="2015" y="1792"/>
                  <a:pt x="2012" y="1788"/>
                </a:cubicBezTo>
                <a:cubicBezTo>
                  <a:pt x="2010" y="1785"/>
                  <a:pt x="2008" y="1782"/>
                  <a:pt x="2006" y="1778"/>
                </a:cubicBezTo>
                <a:cubicBezTo>
                  <a:pt x="2005" y="1777"/>
                  <a:pt x="2003" y="1775"/>
                  <a:pt x="2003" y="1774"/>
                </a:cubicBezTo>
                <a:cubicBezTo>
                  <a:pt x="2003" y="1773"/>
                  <a:pt x="2003" y="1771"/>
                  <a:pt x="2004" y="1771"/>
                </a:cubicBezTo>
                <a:cubicBezTo>
                  <a:pt x="2005" y="1770"/>
                  <a:pt x="2005" y="1771"/>
                  <a:pt x="2006" y="1771"/>
                </a:cubicBezTo>
                <a:cubicBezTo>
                  <a:pt x="2006" y="1772"/>
                  <a:pt x="2007" y="1772"/>
                  <a:pt x="2007" y="1772"/>
                </a:cubicBezTo>
                <a:cubicBezTo>
                  <a:pt x="2007" y="1773"/>
                  <a:pt x="2007" y="1773"/>
                  <a:pt x="2008" y="1773"/>
                </a:cubicBezTo>
                <a:cubicBezTo>
                  <a:pt x="2008" y="1774"/>
                  <a:pt x="2009" y="1774"/>
                  <a:pt x="2009" y="1773"/>
                </a:cubicBezTo>
                <a:cubicBezTo>
                  <a:pt x="2010" y="1772"/>
                  <a:pt x="2009" y="1771"/>
                  <a:pt x="2009" y="1770"/>
                </a:cubicBezTo>
                <a:cubicBezTo>
                  <a:pt x="2010" y="1769"/>
                  <a:pt x="2010" y="1768"/>
                  <a:pt x="2010" y="1767"/>
                </a:cubicBezTo>
                <a:cubicBezTo>
                  <a:pt x="2010" y="1767"/>
                  <a:pt x="2010" y="1766"/>
                  <a:pt x="2010" y="1766"/>
                </a:cubicBezTo>
                <a:cubicBezTo>
                  <a:pt x="2011" y="1765"/>
                  <a:pt x="2011" y="1765"/>
                  <a:pt x="2011" y="1765"/>
                </a:cubicBezTo>
                <a:cubicBezTo>
                  <a:pt x="2012" y="1764"/>
                  <a:pt x="2011" y="1764"/>
                  <a:pt x="2010" y="1763"/>
                </a:cubicBezTo>
                <a:cubicBezTo>
                  <a:pt x="2010" y="1762"/>
                  <a:pt x="2010" y="1761"/>
                  <a:pt x="2009" y="1760"/>
                </a:cubicBezTo>
                <a:cubicBezTo>
                  <a:pt x="2009" y="1759"/>
                  <a:pt x="2007" y="1759"/>
                  <a:pt x="2007" y="1758"/>
                </a:cubicBezTo>
                <a:cubicBezTo>
                  <a:pt x="2005" y="1758"/>
                  <a:pt x="2003" y="1756"/>
                  <a:pt x="2004" y="1754"/>
                </a:cubicBezTo>
                <a:cubicBezTo>
                  <a:pt x="2004" y="1751"/>
                  <a:pt x="2006" y="1755"/>
                  <a:pt x="2007" y="1754"/>
                </a:cubicBezTo>
                <a:cubicBezTo>
                  <a:pt x="2009" y="1754"/>
                  <a:pt x="2008" y="1753"/>
                  <a:pt x="2007" y="1753"/>
                </a:cubicBezTo>
                <a:cubicBezTo>
                  <a:pt x="2007" y="1752"/>
                  <a:pt x="2006" y="1751"/>
                  <a:pt x="2006" y="1750"/>
                </a:cubicBezTo>
                <a:cubicBezTo>
                  <a:pt x="2005" y="1750"/>
                  <a:pt x="2005" y="1750"/>
                  <a:pt x="2004" y="1749"/>
                </a:cubicBezTo>
                <a:cubicBezTo>
                  <a:pt x="2003" y="1748"/>
                  <a:pt x="2003" y="1747"/>
                  <a:pt x="2001" y="1747"/>
                </a:cubicBezTo>
                <a:cubicBezTo>
                  <a:pt x="2000" y="1747"/>
                  <a:pt x="1999" y="1747"/>
                  <a:pt x="1997" y="1747"/>
                </a:cubicBezTo>
                <a:cubicBezTo>
                  <a:pt x="1995" y="1746"/>
                  <a:pt x="1996" y="1743"/>
                  <a:pt x="1995" y="1741"/>
                </a:cubicBezTo>
                <a:cubicBezTo>
                  <a:pt x="1994" y="1740"/>
                  <a:pt x="1993" y="1740"/>
                  <a:pt x="1992" y="1739"/>
                </a:cubicBezTo>
                <a:cubicBezTo>
                  <a:pt x="1992" y="1738"/>
                  <a:pt x="1992" y="1737"/>
                  <a:pt x="1991" y="1737"/>
                </a:cubicBezTo>
                <a:cubicBezTo>
                  <a:pt x="1989" y="1736"/>
                  <a:pt x="1989" y="1738"/>
                  <a:pt x="1987" y="1738"/>
                </a:cubicBezTo>
                <a:cubicBezTo>
                  <a:pt x="1986" y="1737"/>
                  <a:pt x="1986" y="1736"/>
                  <a:pt x="1986" y="1736"/>
                </a:cubicBezTo>
                <a:cubicBezTo>
                  <a:pt x="1984" y="1734"/>
                  <a:pt x="1983" y="1733"/>
                  <a:pt x="1981" y="1731"/>
                </a:cubicBezTo>
                <a:cubicBezTo>
                  <a:pt x="1980" y="1730"/>
                  <a:pt x="1979" y="1729"/>
                  <a:pt x="1981" y="1728"/>
                </a:cubicBezTo>
                <a:cubicBezTo>
                  <a:pt x="1982" y="1728"/>
                  <a:pt x="1985" y="1728"/>
                  <a:pt x="1983" y="1727"/>
                </a:cubicBezTo>
                <a:cubicBezTo>
                  <a:pt x="1982" y="1726"/>
                  <a:pt x="1980" y="1725"/>
                  <a:pt x="1978" y="1726"/>
                </a:cubicBezTo>
                <a:cubicBezTo>
                  <a:pt x="1978" y="1726"/>
                  <a:pt x="1977" y="1726"/>
                  <a:pt x="1976" y="1726"/>
                </a:cubicBezTo>
                <a:cubicBezTo>
                  <a:pt x="1975" y="1725"/>
                  <a:pt x="1976" y="1724"/>
                  <a:pt x="1975" y="1724"/>
                </a:cubicBezTo>
                <a:cubicBezTo>
                  <a:pt x="1974" y="1723"/>
                  <a:pt x="1973" y="1723"/>
                  <a:pt x="1972" y="1723"/>
                </a:cubicBezTo>
                <a:cubicBezTo>
                  <a:pt x="1970" y="1723"/>
                  <a:pt x="1970" y="1723"/>
                  <a:pt x="1969" y="1722"/>
                </a:cubicBezTo>
                <a:cubicBezTo>
                  <a:pt x="1968" y="1720"/>
                  <a:pt x="1967" y="1718"/>
                  <a:pt x="1966" y="1715"/>
                </a:cubicBezTo>
                <a:cubicBezTo>
                  <a:pt x="1966" y="1713"/>
                  <a:pt x="1965" y="1711"/>
                  <a:pt x="1965" y="1709"/>
                </a:cubicBezTo>
                <a:cubicBezTo>
                  <a:pt x="1964" y="1707"/>
                  <a:pt x="1963" y="1705"/>
                  <a:pt x="1962" y="1703"/>
                </a:cubicBezTo>
                <a:cubicBezTo>
                  <a:pt x="1961" y="1701"/>
                  <a:pt x="1960" y="1699"/>
                  <a:pt x="1959" y="1697"/>
                </a:cubicBezTo>
                <a:cubicBezTo>
                  <a:pt x="1958" y="1695"/>
                  <a:pt x="1956" y="1693"/>
                  <a:pt x="1956" y="1691"/>
                </a:cubicBezTo>
                <a:cubicBezTo>
                  <a:pt x="1956" y="1690"/>
                  <a:pt x="1956" y="1689"/>
                  <a:pt x="1955" y="1688"/>
                </a:cubicBezTo>
                <a:cubicBezTo>
                  <a:pt x="1955" y="1687"/>
                  <a:pt x="1954" y="1687"/>
                  <a:pt x="1954" y="1686"/>
                </a:cubicBezTo>
                <a:cubicBezTo>
                  <a:pt x="1953" y="1684"/>
                  <a:pt x="1953" y="1682"/>
                  <a:pt x="1952" y="1681"/>
                </a:cubicBezTo>
                <a:cubicBezTo>
                  <a:pt x="1950" y="1679"/>
                  <a:pt x="1950" y="1677"/>
                  <a:pt x="1949" y="1675"/>
                </a:cubicBezTo>
                <a:cubicBezTo>
                  <a:pt x="1949" y="1675"/>
                  <a:pt x="1948" y="1674"/>
                  <a:pt x="1948" y="1673"/>
                </a:cubicBezTo>
                <a:cubicBezTo>
                  <a:pt x="1947" y="1672"/>
                  <a:pt x="1948" y="1670"/>
                  <a:pt x="1947" y="1668"/>
                </a:cubicBezTo>
                <a:cubicBezTo>
                  <a:pt x="1946" y="1667"/>
                  <a:pt x="1944" y="1667"/>
                  <a:pt x="1943" y="1666"/>
                </a:cubicBezTo>
                <a:cubicBezTo>
                  <a:pt x="1942" y="1666"/>
                  <a:pt x="1941" y="1666"/>
                  <a:pt x="1940" y="1666"/>
                </a:cubicBezTo>
                <a:cubicBezTo>
                  <a:pt x="1940" y="1666"/>
                  <a:pt x="1937" y="1666"/>
                  <a:pt x="1938" y="1665"/>
                </a:cubicBezTo>
                <a:cubicBezTo>
                  <a:pt x="1939" y="1664"/>
                  <a:pt x="1940" y="1664"/>
                  <a:pt x="1941" y="1663"/>
                </a:cubicBezTo>
                <a:cubicBezTo>
                  <a:pt x="1941" y="1663"/>
                  <a:pt x="1941" y="1662"/>
                  <a:pt x="1942" y="1661"/>
                </a:cubicBezTo>
                <a:cubicBezTo>
                  <a:pt x="1943" y="1659"/>
                  <a:pt x="1945" y="1659"/>
                  <a:pt x="1946" y="1660"/>
                </a:cubicBezTo>
                <a:cubicBezTo>
                  <a:pt x="1947" y="1660"/>
                  <a:pt x="1948" y="1661"/>
                  <a:pt x="1949" y="1661"/>
                </a:cubicBezTo>
                <a:cubicBezTo>
                  <a:pt x="1950" y="1660"/>
                  <a:pt x="1950" y="1659"/>
                  <a:pt x="1951" y="1659"/>
                </a:cubicBezTo>
                <a:cubicBezTo>
                  <a:pt x="1953" y="1658"/>
                  <a:pt x="1956" y="1659"/>
                  <a:pt x="1956" y="1656"/>
                </a:cubicBezTo>
                <a:cubicBezTo>
                  <a:pt x="1956" y="1654"/>
                  <a:pt x="1955" y="1654"/>
                  <a:pt x="1955" y="1653"/>
                </a:cubicBezTo>
                <a:cubicBezTo>
                  <a:pt x="1954" y="1652"/>
                  <a:pt x="1955" y="1651"/>
                  <a:pt x="1954" y="1650"/>
                </a:cubicBezTo>
                <a:cubicBezTo>
                  <a:pt x="1954" y="1650"/>
                  <a:pt x="1953" y="1650"/>
                  <a:pt x="1953" y="1650"/>
                </a:cubicBezTo>
                <a:cubicBezTo>
                  <a:pt x="1952" y="1649"/>
                  <a:pt x="1952" y="1649"/>
                  <a:pt x="1952" y="1648"/>
                </a:cubicBezTo>
                <a:cubicBezTo>
                  <a:pt x="1951" y="1648"/>
                  <a:pt x="1951" y="1647"/>
                  <a:pt x="1950" y="1647"/>
                </a:cubicBezTo>
                <a:cubicBezTo>
                  <a:pt x="1948" y="1647"/>
                  <a:pt x="1948" y="1648"/>
                  <a:pt x="1948" y="1649"/>
                </a:cubicBezTo>
                <a:cubicBezTo>
                  <a:pt x="1947" y="1650"/>
                  <a:pt x="1946" y="1649"/>
                  <a:pt x="1945" y="1649"/>
                </a:cubicBezTo>
                <a:cubicBezTo>
                  <a:pt x="1944" y="1649"/>
                  <a:pt x="1944" y="1648"/>
                  <a:pt x="1943" y="1646"/>
                </a:cubicBezTo>
                <a:cubicBezTo>
                  <a:pt x="1943" y="1646"/>
                  <a:pt x="1942" y="1645"/>
                  <a:pt x="1944" y="1645"/>
                </a:cubicBezTo>
                <a:cubicBezTo>
                  <a:pt x="1944" y="1645"/>
                  <a:pt x="1945" y="1645"/>
                  <a:pt x="1945" y="1646"/>
                </a:cubicBezTo>
                <a:cubicBezTo>
                  <a:pt x="1945" y="1646"/>
                  <a:pt x="1946" y="1646"/>
                  <a:pt x="1946" y="1646"/>
                </a:cubicBezTo>
                <a:cubicBezTo>
                  <a:pt x="1949" y="1646"/>
                  <a:pt x="1950" y="1646"/>
                  <a:pt x="1952" y="1647"/>
                </a:cubicBezTo>
                <a:cubicBezTo>
                  <a:pt x="1953" y="1648"/>
                  <a:pt x="1954" y="1648"/>
                  <a:pt x="1955" y="1648"/>
                </a:cubicBezTo>
                <a:cubicBezTo>
                  <a:pt x="1956" y="1648"/>
                  <a:pt x="1957" y="1648"/>
                  <a:pt x="1958" y="1648"/>
                </a:cubicBezTo>
                <a:cubicBezTo>
                  <a:pt x="1960" y="1649"/>
                  <a:pt x="1961" y="1648"/>
                  <a:pt x="1963" y="1647"/>
                </a:cubicBezTo>
                <a:cubicBezTo>
                  <a:pt x="1965" y="1646"/>
                  <a:pt x="1967" y="1648"/>
                  <a:pt x="1969" y="1647"/>
                </a:cubicBezTo>
                <a:cubicBezTo>
                  <a:pt x="1971" y="1646"/>
                  <a:pt x="1972" y="1646"/>
                  <a:pt x="1973" y="1644"/>
                </a:cubicBezTo>
                <a:cubicBezTo>
                  <a:pt x="1973" y="1642"/>
                  <a:pt x="1972" y="1640"/>
                  <a:pt x="1972" y="1638"/>
                </a:cubicBezTo>
                <a:cubicBezTo>
                  <a:pt x="1971" y="1637"/>
                  <a:pt x="1971" y="1637"/>
                  <a:pt x="1971" y="1636"/>
                </a:cubicBezTo>
                <a:cubicBezTo>
                  <a:pt x="1972" y="1635"/>
                  <a:pt x="1973" y="1635"/>
                  <a:pt x="1974" y="1635"/>
                </a:cubicBezTo>
                <a:cubicBezTo>
                  <a:pt x="1976" y="1634"/>
                  <a:pt x="1975" y="1631"/>
                  <a:pt x="1978" y="1631"/>
                </a:cubicBezTo>
                <a:cubicBezTo>
                  <a:pt x="1978" y="1631"/>
                  <a:pt x="1980" y="1631"/>
                  <a:pt x="1981" y="1631"/>
                </a:cubicBezTo>
                <a:cubicBezTo>
                  <a:pt x="1982" y="1632"/>
                  <a:pt x="1981" y="1633"/>
                  <a:pt x="1980" y="1633"/>
                </a:cubicBezTo>
                <a:cubicBezTo>
                  <a:pt x="1979" y="1634"/>
                  <a:pt x="1974" y="1634"/>
                  <a:pt x="1976" y="1636"/>
                </a:cubicBezTo>
                <a:cubicBezTo>
                  <a:pt x="1977" y="1637"/>
                  <a:pt x="1978" y="1636"/>
                  <a:pt x="1979" y="1637"/>
                </a:cubicBezTo>
                <a:cubicBezTo>
                  <a:pt x="1980" y="1637"/>
                  <a:pt x="1981" y="1638"/>
                  <a:pt x="1982" y="1638"/>
                </a:cubicBezTo>
                <a:cubicBezTo>
                  <a:pt x="1984" y="1639"/>
                  <a:pt x="1986" y="1639"/>
                  <a:pt x="1987" y="1641"/>
                </a:cubicBezTo>
                <a:cubicBezTo>
                  <a:pt x="1989" y="1642"/>
                  <a:pt x="1989" y="1645"/>
                  <a:pt x="1991" y="1646"/>
                </a:cubicBezTo>
                <a:cubicBezTo>
                  <a:pt x="1992" y="1647"/>
                  <a:pt x="1993" y="1646"/>
                  <a:pt x="1993" y="1645"/>
                </a:cubicBezTo>
                <a:cubicBezTo>
                  <a:pt x="1994" y="1645"/>
                  <a:pt x="1995" y="1644"/>
                  <a:pt x="1996" y="1644"/>
                </a:cubicBezTo>
                <a:cubicBezTo>
                  <a:pt x="1997" y="1644"/>
                  <a:pt x="1998" y="1643"/>
                  <a:pt x="1999" y="1643"/>
                </a:cubicBezTo>
                <a:cubicBezTo>
                  <a:pt x="2000" y="1642"/>
                  <a:pt x="2001" y="1642"/>
                  <a:pt x="2002" y="1642"/>
                </a:cubicBezTo>
                <a:cubicBezTo>
                  <a:pt x="2003" y="1642"/>
                  <a:pt x="2004" y="1641"/>
                  <a:pt x="2005" y="1641"/>
                </a:cubicBezTo>
                <a:cubicBezTo>
                  <a:pt x="2006" y="1641"/>
                  <a:pt x="2007" y="1642"/>
                  <a:pt x="2007" y="1643"/>
                </a:cubicBezTo>
                <a:cubicBezTo>
                  <a:pt x="2008" y="1644"/>
                  <a:pt x="2007" y="1645"/>
                  <a:pt x="2009" y="1645"/>
                </a:cubicBezTo>
                <a:cubicBezTo>
                  <a:pt x="2009" y="1646"/>
                  <a:pt x="2010" y="1646"/>
                  <a:pt x="2010" y="1647"/>
                </a:cubicBezTo>
                <a:cubicBezTo>
                  <a:pt x="2011" y="1649"/>
                  <a:pt x="2010" y="1652"/>
                  <a:pt x="2012" y="1653"/>
                </a:cubicBezTo>
                <a:cubicBezTo>
                  <a:pt x="2013" y="1654"/>
                  <a:pt x="2014" y="1654"/>
                  <a:pt x="2015" y="1654"/>
                </a:cubicBezTo>
                <a:cubicBezTo>
                  <a:pt x="2015" y="1655"/>
                  <a:pt x="2016" y="1656"/>
                  <a:pt x="2016" y="1657"/>
                </a:cubicBezTo>
                <a:cubicBezTo>
                  <a:pt x="2017" y="1659"/>
                  <a:pt x="2018" y="1660"/>
                  <a:pt x="2020" y="1661"/>
                </a:cubicBezTo>
                <a:cubicBezTo>
                  <a:pt x="2021" y="1662"/>
                  <a:pt x="2023" y="1664"/>
                  <a:pt x="2024" y="1666"/>
                </a:cubicBezTo>
                <a:cubicBezTo>
                  <a:pt x="2024" y="1667"/>
                  <a:pt x="2024" y="1668"/>
                  <a:pt x="2024" y="1670"/>
                </a:cubicBezTo>
                <a:cubicBezTo>
                  <a:pt x="2024" y="1671"/>
                  <a:pt x="2022" y="1672"/>
                  <a:pt x="2023" y="1673"/>
                </a:cubicBezTo>
                <a:cubicBezTo>
                  <a:pt x="2023" y="1674"/>
                  <a:pt x="2024" y="1674"/>
                  <a:pt x="2025" y="1674"/>
                </a:cubicBezTo>
                <a:cubicBezTo>
                  <a:pt x="2026" y="1674"/>
                  <a:pt x="2026" y="1674"/>
                  <a:pt x="2027" y="1675"/>
                </a:cubicBezTo>
                <a:cubicBezTo>
                  <a:pt x="2028" y="1676"/>
                  <a:pt x="2030" y="1676"/>
                  <a:pt x="2031" y="1677"/>
                </a:cubicBezTo>
                <a:cubicBezTo>
                  <a:pt x="2031" y="1679"/>
                  <a:pt x="2030" y="1682"/>
                  <a:pt x="2031" y="1684"/>
                </a:cubicBezTo>
                <a:cubicBezTo>
                  <a:pt x="2031" y="1685"/>
                  <a:pt x="2032" y="1685"/>
                  <a:pt x="2033" y="1686"/>
                </a:cubicBezTo>
                <a:cubicBezTo>
                  <a:pt x="2033" y="1687"/>
                  <a:pt x="2034" y="1688"/>
                  <a:pt x="2034" y="1689"/>
                </a:cubicBezTo>
                <a:cubicBezTo>
                  <a:pt x="2034" y="1690"/>
                  <a:pt x="2034" y="1691"/>
                  <a:pt x="2035" y="1692"/>
                </a:cubicBezTo>
                <a:cubicBezTo>
                  <a:pt x="2035" y="1693"/>
                  <a:pt x="2036" y="1694"/>
                  <a:pt x="2036" y="1695"/>
                </a:cubicBezTo>
                <a:cubicBezTo>
                  <a:pt x="2037" y="1697"/>
                  <a:pt x="2037" y="1699"/>
                  <a:pt x="2038" y="1701"/>
                </a:cubicBezTo>
                <a:cubicBezTo>
                  <a:pt x="2039" y="1703"/>
                  <a:pt x="2041" y="1704"/>
                  <a:pt x="2042" y="1705"/>
                </a:cubicBezTo>
                <a:cubicBezTo>
                  <a:pt x="2043" y="1709"/>
                  <a:pt x="2045" y="1714"/>
                  <a:pt x="2050" y="1715"/>
                </a:cubicBezTo>
                <a:cubicBezTo>
                  <a:pt x="2054" y="1716"/>
                  <a:pt x="2059" y="1715"/>
                  <a:pt x="2063" y="1717"/>
                </a:cubicBezTo>
                <a:cubicBezTo>
                  <a:pt x="2064" y="1717"/>
                  <a:pt x="2065" y="1718"/>
                  <a:pt x="2066" y="1718"/>
                </a:cubicBezTo>
                <a:cubicBezTo>
                  <a:pt x="2067" y="1718"/>
                  <a:pt x="2068" y="1718"/>
                  <a:pt x="2069" y="1719"/>
                </a:cubicBezTo>
                <a:cubicBezTo>
                  <a:pt x="2070" y="1719"/>
                  <a:pt x="2070" y="1720"/>
                  <a:pt x="2071" y="1720"/>
                </a:cubicBezTo>
                <a:cubicBezTo>
                  <a:pt x="2072" y="1721"/>
                  <a:pt x="2073" y="1721"/>
                  <a:pt x="2074" y="1721"/>
                </a:cubicBezTo>
                <a:cubicBezTo>
                  <a:pt x="2076" y="1722"/>
                  <a:pt x="2077" y="1723"/>
                  <a:pt x="2078" y="1725"/>
                </a:cubicBezTo>
                <a:cubicBezTo>
                  <a:pt x="2080" y="1727"/>
                  <a:pt x="2081" y="1728"/>
                  <a:pt x="2083" y="1729"/>
                </a:cubicBezTo>
                <a:cubicBezTo>
                  <a:pt x="2085" y="1731"/>
                  <a:pt x="2085" y="1733"/>
                  <a:pt x="2087" y="1735"/>
                </a:cubicBezTo>
                <a:cubicBezTo>
                  <a:pt x="2088" y="1737"/>
                  <a:pt x="2090" y="1737"/>
                  <a:pt x="2092" y="1738"/>
                </a:cubicBezTo>
                <a:cubicBezTo>
                  <a:pt x="2093" y="1739"/>
                  <a:pt x="2094" y="1739"/>
                  <a:pt x="2095" y="1740"/>
                </a:cubicBezTo>
                <a:cubicBezTo>
                  <a:pt x="2097" y="1741"/>
                  <a:pt x="2098" y="1741"/>
                  <a:pt x="2099" y="1742"/>
                </a:cubicBezTo>
                <a:cubicBezTo>
                  <a:pt x="2102" y="1743"/>
                  <a:pt x="2105" y="1742"/>
                  <a:pt x="2106" y="1745"/>
                </a:cubicBezTo>
                <a:cubicBezTo>
                  <a:pt x="2108" y="1747"/>
                  <a:pt x="2108" y="1749"/>
                  <a:pt x="2110" y="1750"/>
                </a:cubicBezTo>
                <a:cubicBezTo>
                  <a:pt x="2112" y="1752"/>
                  <a:pt x="2114" y="1753"/>
                  <a:pt x="2116" y="1753"/>
                </a:cubicBezTo>
                <a:cubicBezTo>
                  <a:pt x="2118" y="1754"/>
                  <a:pt x="2120" y="1754"/>
                  <a:pt x="2122" y="1754"/>
                </a:cubicBezTo>
                <a:cubicBezTo>
                  <a:pt x="2127" y="1755"/>
                  <a:pt x="2131" y="1756"/>
                  <a:pt x="2135" y="1756"/>
                </a:cubicBezTo>
                <a:cubicBezTo>
                  <a:pt x="2137" y="1756"/>
                  <a:pt x="2138" y="1757"/>
                  <a:pt x="2140" y="1758"/>
                </a:cubicBezTo>
                <a:cubicBezTo>
                  <a:pt x="2142" y="1759"/>
                  <a:pt x="2144" y="1759"/>
                  <a:pt x="2146" y="1758"/>
                </a:cubicBezTo>
                <a:cubicBezTo>
                  <a:pt x="2148" y="1757"/>
                  <a:pt x="2150" y="1757"/>
                  <a:pt x="2151" y="1756"/>
                </a:cubicBezTo>
                <a:cubicBezTo>
                  <a:pt x="2154" y="1756"/>
                  <a:pt x="2155" y="1755"/>
                  <a:pt x="2157" y="1754"/>
                </a:cubicBezTo>
                <a:cubicBezTo>
                  <a:pt x="2158" y="1754"/>
                  <a:pt x="2160" y="1754"/>
                  <a:pt x="2161" y="1753"/>
                </a:cubicBezTo>
                <a:cubicBezTo>
                  <a:pt x="2162" y="1753"/>
                  <a:pt x="2163" y="1752"/>
                  <a:pt x="2164" y="1751"/>
                </a:cubicBezTo>
                <a:cubicBezTo>
                  <a:pt x="2165" y="1751"/>
                  <a:pt x="2166" y="1750"/>
                  <a:pt x="2166" y="1750"/>
                </a:cubicBezTo>
                <a:cubicBezTo>
                  <a:pt x="2167" y="1750"/>
                  <a:pt x="2167" y="1751"/>
                  <a:pt x="2167" y="1752"/>
                </a:cubicBezTo>
                <a:cubicBezTo>
                  <a:pt x="2166" y="1752"/>
                  <a:pt x="2165" y="1753"/>
                  <a:pt x="2165" y="1753"/>
                </a:cubicBezTo>
                <a:cubicBezTo>
                  <a:pt x="2164" y="1753"/>
                  <a:pt x="2164" y="1754"/>
                  <a:pt x="2163" y="1755"/>
                </a:cubicBezTo>
                <a:cubicBezTo>
                  <a:pt x="2162" y="1756"/>
                  <a:pt x="2161" y="1757"/>
                  <a:pt x="2161" y="1759"/>
                </a:cubicBezTo>
                <a:cubicBezTo>
                  <a:pt x="2163" y="1759"/>
                  <a:pt x="2163" y="1756"/>
                  <a:pt x="2166" y="1756"/>
                </a:cubicBezTo>
                <a:cubicBezTo>
                  <a:pt x="2167" y="1756"/>
                  <a:pt x="2168" y="1756"/>
                  <a:pt x="2169" y="1755"/>
                </a:cubicBezTo>
                <a:cubicBezTo>
                  <a:pt x="2170" y="1755"/>
                  <a:pt x="2170" y="1754"/>
                  <a:pt x="2171" y="1754"/>
                </a:cubicBezTo>
                <a:cubicBezTo>
                  <a:pt x="2172" y="1753"/>
                  <a:pt x="2173" y="1754"/>
                  <a:pt x="2174" y="1753"/>
                </a:cubicBezTo>
                <a:cubicBezTo>
                  <a:pt x="2175" y="1753"/>
                  <a:pt x="2176" y="1752"/>
                  <a:pt x="2177" y="1752"/>
                </a:cubicBezTo>
                <a:cubicBezTo>
                  <a:pt x="2177" y="1751"/>
                  <a:pt x="2178" y="1750"/>
                  <a:pt x="2179" y="1750"/>
                </a:cubicBezTo>
                <a:cubicBezTo>
                  <a:pt x="2180" y="1751"/>
                  <a:pt x="2179" y="1752"/>
                  <a:pt x="2180" y="1753"/>
                </a:cubicBezTo>
                <a:cubicBezTo>
                  <a:pt x="2181" y="1753"/>
                  <a:pt x="2183" y="1753"/>
                  <a:pt x="2183" y="1753"/>
                </a:cubicBezTo>
                <a:cubicBezTo>
                  <a:pt x="2184" y="1752"/>
                  <a:pt x="2184" y="1751"/>
                  <a:pt x="2185" y="1750"/>
                </a:cubicBezTo>
                <a:cubicBezTo>
                  <a:pt x="2185" y="1748"/>
                  <a:pt x="2187" y="1746"/>
                  <a:pt x="2189" y="1746"/>
                </a:cubicBezTo>
                <a:cubicBezTo>
                  <a:pt x="2190" y="1746"/>
                  <a:pt x="2192" y="1745"/>
                  <a:pt x="2191" y="1744"/>
                </a:cubicBezTo>
                <a:cubicBezTo>
                  <a:pt x="2190" y="1744"/>
                  <a:pt x="2188" y="1744"/>
                  <a:pt x="2187" y="1744"/>
                </a:cubicBezTo>
                <a:cubicBezTo>
                  <a:pt x="2186" y="1744"/>
                  <a:pt x="2186" y="1743"/>
                  <a:pt x="2185" y="1743"/>
                </a:cubicBezTo>
                <a:cubicBezTo>
                  <a:pt x="2183" y="1743"/>
                  <a:pt x="2183" y="1744"/>
                  <a:pt x="2182" y="1744"/>
                </a:cubicBezTo>
                <a:cubicBezTo>
                  <a:pt x="2180" y="1745"/>
                  <a:pt x="2178" y="1745"/>
                  <a:pt x="2176" y="1745"/>
                </a:cubicBezTo>
                <a:cubicBezTo>
                  <a:pt x="2173" y="1744"/>
                  <a:pt x="2174" y="1747"/>
                  <a:pt x="2174" y="1749"/>
                </a:cubicBezTo>
                <a:cubicBezTo>
                  <a:pt x="2174" y="1750"/>
                  <a:pt x="2171" y="1750"/>
                  <a:pt x="2170" y="1751"/>
                </a:cubicBezTo>
                <a:cubicBezTo>
                  <a:pt x="2168" y="1752"/>
                  <a:pt x="2168" y="1751"/>
                  <a:pt x="2168" y="1749"/>
                </a:cubicBezTo>
                <a:cubicBezTo>
                  <a:pt x="2168" y="1747"/>
                  <a:pt x="2169" y="1748"/>
                  <a:pt x="2170" y="1746"/>
                </a:cubicBezTo>
                <a:cubicBezTo>
                  <a:pt x="2170" y="1746"/>
                  <a:pt x="2170" y="1745"/>
                  <a:pt x="2170" y="1744"/>
                </a:cubicBezTo>
                <a:cubicBezTo>
                  <a:pt x="2171" y="1743"/>
                  <a:pt x="2173" y="1744"/>
                  <a:pt x="2174" y="1743"/>
                </a:cubicBezTo>
                <a:cubicBezTo>
                  <a:pt x="2175" y="1743"/>
                  <a:pt x="2176" y="1741"/>
                  <a:pt x="2177" y="1741"/>
                </a:cubicBezTo>
                <a:cubicBezTo>
                  <a:pt x="2178" y="1740"/>
                  <a:pt x="2181" y="1740"/>
                  <a:pt x="2183" y="1740"/>
                </a:cubicBezTo>
                <a:cubicBezTo>
                  <a:pt x="2185" y="1739"/>
                  <a:pt x="2186" y="1738"/>
                  <a:pt x="2189" y="1738"/>
                </a:cubicBezTo>
                <a:cubicBezTo>
                  <a:pt x="2191" y="1738"/>
                  <a:pt x="2193" y="1738"/>
                  <a:pt x="2195" y="1738"/>
                </a:cubicBezTo>
                <a:cubicBezTo>
                  <a:pt x="2197" y="1738"/>
                  <a:pt x="2199" y="1738"/>
                  <a:pt x="2201" y="1739"/>
                </a:cubicBezTo>
                <a:cubicBezTo>
                  <a:pt x="2203" y="1739"/>
                  <a:pt x="2205" y="1740"/>
                  <a:pt x="2207" y="1740"/>
                </a:cubicBezTo>
                <a:cubicBezTo>
                  <a:pt x="2212" y="1742"/>
                  <a:pt x="2211" y="1747"/>
                  <a:pt x="2212" y="1751"/>
                </a:cubicBezTo>
                <a:cubicBezTo>
                  <a:pt x="2212" y="1752"/>
                  <a:pt x="2213" y="1753"/>
                  <a:pt x="2213" y="1755"/>
                </a:cubicBezTo>
                <a:cubicBezTo>
                  <a:pt x="2214" y="1756"/>
                  <a:pt x="2214" y="1758"/>
                  <a:pt x="2214" y="1759"/>
                </a:cubicBezTo>
                <a:cubicBezTo>
                  <a:pt x="2215" y="1761"/>
                  <a:pt x="2214" y="1763"/>
                  <a:pt x="2214" y="1764"/>
                </a:cubicBezTo>
                <a:cubicBezTo>
                  <a:pt x="2214" y="1767"/>
                  <a:pt x="2216" y="1768"/>
                  <a:pt x="2217" y="1771"/>
                </a:cubicBezTo>
                <a:cubicBezTo>
                  <a:pt x="2217" y="1775"/>
                  <a:pt x="2218" y="1780"/>
                  <a:pt x="2222" y="1783"/>
                </a:cubicBezTo>
                <a:cubicBezTo>
                  <a:pt x="2223" y="1784"/>
                  <a:pt x="2226" y="1784"/>
                  <a:pt x="2228" y="1784"/>
                </a:cubicBezTo>
                <a:cubicBezTo>
                  <a:pt x="2230" y="1784"/>
                  <a:pt x="2232" y="1784"/>
                  <a:pt x="2235" y="1785"/>
                </a:cubicBezTo>
                <a:cubicBezTo>
                  <a:pt x="2237" y="1785"/>
                  <a:pt x="2239" y="1784"/>
                  <a:pt x="2241" y="1785"/>
                </a:cubicBezTo>
                <a:cubicBezTo>
                  <a:pt x="2243" y="1785"/>
                  <a:pt x="2246" y="1786"/>
                  <a:pt x="2248" y="1786"/>
                </a:cubicBezTo>
                <a:cubicBezTo>
                  <a:pt x="2250" y="1786"/>
                  <a:pt x="2252" y="1787"/>
                  <a:pt x="2254" y="1788"/>
                </a:cubicBezTo>
                <a:cubicBezTo>
                  <a:pt x="2257" y="1788"/>
                  <a:pt x="2259" y="1788"/>
                  <a:pt x="2261" y="1788"/>
                </a:cubicBezTo>
                <a:cubicBezTo>
                  <a:pt x="2264" y="1788"/>
                  <a:pt x="2265" y="1789"/>
                  <a:pt x="2267" y="1790"/>
                </a:cubicBezTo>
                <a:cubicBezTo>
                  <a:pt x="2269" y="1791"/>
                  <a:pt x="2270" y="1793"/>
                  <a:pt x="2272" y="1793"/>
                </a:cubicBezTo>
                <a:cubicBezTo>
                  <a:pt x="2274" y="1794"/>
                  <a:pt x="2276" y="1794"/>
                  <a:pt x="2278" y="1794"/>
                </a:cubicBezTo>
                <a:cubicBezTo>
                  <a:pt x="2280" y="1793"/>
                  <a:pt x="2282" y="1792"/>
                  <a:pt x="2284" y="1792"/>
                </a:cubicBezTo>
                <a:cubicBezTo>
                  <a:pt x="2289" y="1792"/>
                  <a:pt x="2294" y="1792"/>
                  <a:pt x="2298" y="1792"/>
                </a:cubicBezTo>
                <a:cubicBezTo>
                  <a:pt x="2303" y="1792"/>
                  <a:pt x="2307" y="1793"/>
                  <a:pt x="2311" y="1793"/>
                </a:cubicBezTo>
                <a:cubicBezTo>
                  <a:pt x="2313" y="1793"/>
                  <a:pt x="2315" y="1793"/>
                  <a:pt x="2316" y="1794"/>
                </a:cubicBezTo>
                <a:cubicBezTo>
                  <a:pt x="2317" y="1794"/>
                  <a:pt x="2318" y="1795"/>
                  <a:pt x="2318" y="1796"/>
                </a:cubicBezTo>
                <a:cubicBezTo>
                  <a:pt x="2320" y="1799"/>
                  <a:pt x="2321" y="1800"/>
                  <a:pt x="2324" y="1801"/>
                </a:cubicBezTo>
                <a:cubicBezTo>
                  <a:pt x="2326" y="1801"/>
                  <a:pt x="2329" y="1801"/>
                  <a:pt x="2332" y="1801"/>
                </a:cubicBezTo>
                <a:cubicBezTo>
                  <a:pt x="2334" y="1802"/>
                  <a:pt x="2336" y="1803"/>
                  <a:pt x="2338" y="1803"/>
                </a:cubicBezTo>
                <a:cubicBezTo>
                  <a:pt x="2341" y="1803"/>
                  <a:pt x="2343" y="1802"/>
                  <a:pt x="2345" y="1802"/>
                </a:cubicBezTo>
                <a:cubicBezTo>
                  <a:pt x="2347" y="1801"/>
                  <a:pt x="2348" y="1801"/>
                  <a:pt x="2350" y="1801"/>
                </a:cubicBezTo>
                <a:cubicBezTo>
                  <a:pt x="2353" y="1801"/>
                  <a:pt x="2353" y="1801"/>
                  <a:pt x="2353" y="1804"/>
                </a:cubicBezTo>
                <a:cubicBezTo>
                  <a:pt x="2353" y="1805"/>
                  <a:pt x="2353" y="1806"/>
                  <a:pt x="2355" y="1806"/>
                </a:cubicBezTo>
                <a:cubicBezTo>
                  <a:pt x="2356" y="1806"/>
                  <a:pt x="2357" y="1805"/>
                  <a:pt x="2357" y="1805"/>
                </a:cubicBezTo>
                <a:cubicBezTo>
                  <a:pt x="2359" y="1804"/>
                  <a:pt x="2359" y="1804"/>
                  <a:pt x="2361" y="1804"/>
                </a:cubicBezTo>
                <a:cubicBezTo>
                  <a:pt x="2363" y="1804"/>
                  <a:pt x="2364" y="1803"/>
                  <a:pt x="2366" y="1801"/>
                </a:cubicBezTo>
                <a:cubicBezTo>
                  <a:pt x="2366" y="1801"/>
                  <a:pt x="2367" y="1801"/>
                  <a:pt x="2368" y="1801"/>
                </a:cubicBezTo>
                <a:cubicBezTo>
                  <a:pt x="2369" y="1802"/>
                  <a:pt x="2368" y="1804"/>
                  <a:pt x="2370" y="1804"/>
                </a:cubicBezTo>
                <a:cubicBezTo>
                  <a:pt x="2371" y="1804"/>
                  <a:pt x="2372" y="1801"/>
                  <a:pt x="2374" y="1801"/>
                </a:cubicBezTo>
                <a:cubicBezTo>
                  <a:pt x="2375" y="1801"/>
                  <a:pt x="2376" y="1801"/>
                  <a:pt x="2377" y="1800"/>
                </a:cubicBezTo>
                <a:cubicBezTo>
                  <a:pt x="2378" y="1800"/>
                  <a:pt x="2379" y="1799"/>
                  <a:pt x="2380" y="1799"/>
                </a:cubicBezTo>
                <a:cubicBezTo>
                  <a:pt x="2383" y="1797"/>
                  <a:pt x="2388" y="1799"/>
                  <a:pt x="2392" y="1800"/>
                </a:cubicBezTo>
                <a:cubicBezTo>
                  <a:pt x="2394" y="1800"/>
                  <a:pt x="2396" y="1800"/>
                  <a:pt x="2398" y="1800"/>
                </a:cubicBezTo>
                <a:cubicBezTo>
                  <a:pt x="2399" y="1800"/>
                  <a:pt x="2400" y="1800"/>
                  <a:pt x="2401" y="1800"/>
                </a:cubicBezTo>
                <a:cubicBezTo>
                  <a:pt x="2402" y="1801"/>
                  <a:pt x="2403" y="1801"/>
                  <a:pt x="2404" y="1801"/>
                </a:cubicBezTo>
                <a:cubicBezTo>
                  <a:pt x="2405" y="1800"/>
                  <a:pt x="2406" y="1799"/>
                  <a:pt x="2406" y="1798"/>
                </a:cubicBezTo>
                <a:cubicBezTo>
                  <a:pt x="2407" y="1798"/>
                  <a:pt x="2408" y="1797"/>
                  <a:pt x="2409" y="1797"/>
                </a:cubicBezTo>
                <a:cubicBezTo>
                  <a:pt x="2410" y="1797"/>
                  <a:pt x="2411" y="1797"/>
                  <a:pt x="2413" y="1797"/>
                </a:cubicBezTo>
                <a:cubicBezTo>
                  <a:pt x="2414" y="1796"/>
                  <a:pt x="2415" y="1796"/>
                  <a:pt x="2416" y="1796"/>
                </a:cubicBezTo>
                <a:cubicBezTo>
                  <a:pt x="2419" y="1796"/>
                  <a:pt x="2421" y="1796"/>
                  <a:pt x="2424" y="1797"/>
                </a:cubicBezTo>
                <a:cubicBezTo>
                  <a:pt x="2426" y="1798"/>
                  <a:pt x="2428" y="1798"/>
                  <a:pt x="2430" y="1798"/>
                </a:cubicBezTo>
                <a:cubicBezTo>
                  <a:pt x="2433" y="1798"/>
                  <a:pt x="2434" y="1798"/>
                  <a:pt x="2436" y="1800"/>
                </a:cubicBezTo>
                <a:cubicBezTo>
                  <a:pt x="2437" y="1801"/>
                  <a:pt x="2437" y="1801"/>
                  <a:pt x="2438" y="1802"/>
                </a:cubicBezTo>
                <a:cubicBezTo>
                  <a:pt x="2440" y="1802"/>
                  <a:pt x="2440" y="1801"/>
                  <a:pt x="2441" y="1800"/>
                </a:cubicBezTo>
                <a:cubicBezTo>
                  <a:pt x="2443" y="1799"/>
                  <a:pt x="2445" y="1799"/>
                  <a:pt x="2447" y="1798"/>
                </a:cubicBezTo>
                <a:cubicBezTo>
                  <a:pt x="2449" y="1798"/>
                  <a:pt x="2451" y="1796"/>
                  <a:pt x="2454" y="1796"/>
                </a:cubicBezTo>
                <a:cubicBezTo>
                  <a:pt x="2458" y="1796"/>
                  <a:pt x="2463" y="1795"/>
                  <a:pt x="2467" y="1795"/>
                </a:cubicBezTo>
                <a:cubicBezTo>
                  <a:pt x="2469" y="1795"/>
                  <a:pt x="2471" y="1795"/>
                  <a:pt x="2473" y="1795"/>
                </a:cubicBezTo>
                <a:cubicBezTo>
                  <a:pt x="2476" y="1794"/>
                  <a:pt x="2477" y="1794"/>
                  <a:pt x="2479" y="1795"/>
                </a:cubicBezTo>
                <a:cubicBezTo>
                  <a:pt x="2482" y="1795"/>
                  <a:pt x="2484" y="1795"/>
                  <a:pt x="2486" y="1795"/>
                </a:cubicBezTo>
                <a:cubicBezTo>
                  <a:pt x="2488" y="1795"/>
                  <a:pt x="2490" y="1795"/>
                  <a:pt x="2492" y="1795"/>
                </a:cubicBezTo>
                <a:cubicBezTo>
                  <a:pt x="2494" y="1795"/>
                  <a:pt x="2495" y="1794"/>
                  <a:pt x="2494" y="1792"/>
                </a:cubicBezTo>
                <a:cubicBezTo>
                  <a:pt x="2493" y="1790"/>
                  <a:pt x="2490" y="1790"/>
                  <a:pt x="2490" y="1788"/>
                </a:cubicBezTo>
                <a:cubicBezTo>
                  <a:pt x="2491" y="1788"/>
                  <a:pt x="2491" y="1789"/>
                  <a:pt x="2492" y="1790"/>
                </a:cubicBezTo>
                <a:cubicBezTo>
                  <a:pt x="2493" y="1790"/>
                  <a:pt x="2494" y="1790"/>
                  <a:pt x="2495" y="1791"/>
                </a:cubicBezTo>
                <a:cubicBezTo>
                  <a:pt x="2496" y="1793"/>
                  <a:pt x="2494" y="1795"/>
                  <a:pt x="2496" y="1797"/>
                </a:cubicBezTo>
                <a:cubicBezTo>
                  <a:pt x="2497" y="1798"/>
                  <a:pt x="2499" y="1799"/>
                  <a:pt x="2499" y="1801"/>
                </a:cubicBezTo>
                <a:cubicBezTo>
                  <a:pt x="2500" y="1803"/>
                  <a:pt x="2499" y="1805"/>
                  <a:pt x="2499" y="1807"/>
                </a:cubicBezTo>
                <a:cubicBezTo>
                  <a:pt x="2499" y="1808"/>
                  <a:pt x="2498" y="1809"/>
                  <a:pt x="2498" y="1809"/>
                </a:cubicBezTo>
                <a:cubicBezTo>
                  <a:pt x="2498" y="1811"/>
                  <a:pt x="2501" y="1811"/>
                  <a:pt x="2502" y="1811"/>
                </a:cubicBezTo>
                <a:cubicBezTo>
                  <a:pt x="2504" y="1811"/>
                  <a:pt x="2506" y="1811"/>
                  <a:pt x="2508" y="1812"/>
                </a:cubicBezTo>
                <a:cubicBezTo>
                  <a:pt x="2510" y="1812"/>
                  <a:pt x="2512" y="1813"/>
                  <a:pt x="2513" y="1815"/>
                </a:cubicBezTo>
                <a:cubicBezTo>
                  <a:pt x="2514" y="1817"/>
                  <a:pt x="2514" y="1818"/>
                  <a:pt x="2514" y="1821"/>
                </a:cubicBezTo>
                <a:cubicBezTo>
                  <a:pt x="2515" y="1822"/>
                  <a:pt x="2516" y="1824"/>
                  <a:pt x="2516" y="1825"/>
                </a:cubicBezTo>
                <a:cubicBezTo>
                  <a:pt x="2517" y="1828"/>
                  <a:pt x="2516" y="1829"/>
                  <a:pt x="2517" y="1832"/>
                </a:cubicBezTo>
                <a:cubicBezTo>
                  <a:pt x="2518" y="1833"/>
                  <a:pt x="2518" y="1834"/>
                  <a:pt x="2519" y="1835"/>
                </a:cubicBezTo>
                <a:cubicBezTo>
                  <a:pt x="2519" y="1836"/>
                  <a:pt x="2520" y="1836"/>
                  <a:pt x="2521" y="1836"/>
                </a:cubicBezTo>
                <a:cubicBezTo>
                  <a:pt x="2524" y="1837"/>
                  <a:pt x="2522" y="1839"/>
                  <a:pt x="2522" y="1841"/>
                </a:cubicBezTo>
                <a:cubicBezTo>
                  <a:pt x="2522" y="1842"/>
                  <a:pt x="2524" y="1845"/>
                  <a:pt x="2526" y="1844"/>
                </a:cubicBezTo>
                <a:cubicBezTo>
                  <a:pt x="2527" y="1843"/>
                  <a:pt x="2526" y="1842"/>
                  <a:pt x="2527" y="1841"/>
                </a:cubicBezTo>
                <a:cubicBezTo>
                  <a:pt x="2527" y="1840"/>
                  <a:pt x="2527" y="1840"/>
                  <a:pt x="2528" y="1839"/>
                </a:cubicBezTo>
                <a:cubicBezTo>
                  <a:pt x="2529" y="1838"/>
                  <a:pt x="2528" y="1837"/>
                  <a:pt x="2529" y="1836"/>
                </a:cubicBezTo>
                <a:cubicBezTo>
                  <a:pt x="2531" y="1835"/>
                  <a:pt x="2531" y="1836"/>
                  <a:pt x="2532" y="1836"/>
                </a:cubicBezTo>
                <a:cubicBezTo>
                  <a:pt x="2533" y="1837"/>
                  <a:pt x="2534" y="1836"/>
                  <a:pt x="2535" y="1836"/>
                </a:cubicBezTo>
                <a:cubicBezTo>
                  <a:pt x="2536" y="1837"/>
                  <a:pt x="2536" y="1838"/>
                  <a:pt x="2536" y="1839"/>
                </a:cubicBezTo>
                <a:cubicBezTo>
                  <a:pt x="2535" y="1840"/>
                  <a:pt x="2535" y="1838"/>
                  <a:pt x="2534" y="1838"/>
                </a:cubicBezTo>
                <a:cubicBezTo>
                  <a:pt x="2533" y="1837"/>
                  <a:pt x="2531" y="1837"/>
                  <a:pt x="2531" y="1837"/>
                </a:cubicBezTo>
                <a:cubicBezTo>
                  <a:pt x="2530" y="1838"/>
                  <a:pt x="2530" y="1839"/>
                  <a:pt x="2530" y="1840"/>
                </a:cubicBezTo>
                <a:cubicBezTo>
                  <a:pt x="2530" y="1841"/>
                  <a:pt x="2529" y="1842"/>
                  <a:pt x="2529" y="1843"/>
                </a:cubicBezTo>
                <a:cubicBezTo>
                  <a:pt x="2529" y="1844"/>
                  <a:pt x="2530" y="1846"/>
                  <a:pt x="2531" y="1845"/>
                </a:cubicBezTo>
                <a:cubicBezTo>
                  <a:pt x="2533" y="1845"/>
                  <a:pt x="2532" y="1843"/>
                  <a:pt x="2533" y="1842"/>
                </a:cubicBezTo>
                <a:cubicBezTo>
                  <a:pt x="2534" y="1842"/>
                  <a:pt x="2534" y="1842"/>
                  <a:pt x="2535" y="1842"/>
                </a:cubicBezTo>
                <a:cubicBezTo>
                  <a:pt x="2535" y="1842"/>
                  <a:pt x="2535" y="1843"/>
                  <a:pt x="2535" y="1843"/>
                </a:cubicBezTo>
                <a:cubicBezTo>
                  <a:pt x="2535" y="1844"/>
                  <a:pt x="2535" y="1843"/>
                  <a:pt x="2536" y="1844"/>
                </a:cubicBezTo>
                <a:cubicBezTo>
                  <a:pt x="2536" y="1844"/>
                  <a:pt x="2537" y="1844"/>
                  <a:pt x="2537" y="1845"/>
                </a:cubicBezTo>
                <a:cubicBezTo>
                  <a:pt x="2537" y="1845"/>
                  <a:pt x="2537" y="1846"/>
                  <a:pt x="2538" y="1846"/>
                </a:cubicBezTo>
                <a:cubicBezTo>
                  <a:pt x="2539" y="1845"/>
                  <a:pt x="2538" y="1844"/>
                  <a:pt x="2538" y="1843"/>
                </a:cubicBezTo>
                <a:cubicBezTo>
                  <a:pt x="2538" y="1842"/>
                  <a:pt x="2537" y="1840"/>
                  <a:pt x="2539" y="1841"/>
                </a:cubicBezTo>
                <a:cubicBezTo>
                  <a:pt x="2541" y="1842"/>
                  <a:pt x="2539" y="1846"/>
                  <a:pt x="2539" y="1847"/>
                </a:cubicBezTo>
                <a:cubicBezTo>
                  <a:pt x="2541" y="1848"/>
                  <a:pt x="2541" y="1845"/>
                  <a:pt x="2542" y="1845"/>
                </a:cubicBezTo>
                <a:cubicBezTo>
                  <a:pt x="2543" y="1844"/>
                  <a:pt x="2544" y="1846"/>
                  <a:pt x="2544" y="1847"/>
                </a:cubicBezTo>
                <a:cubicBezTo>
                  <a:pt x="2543" y="1848"/>
                  <a:pt x="2542" y="1849"/>
                  <a:pt x="2542" y="1851"/>
                </a:cubicBezTo>
                <a:cubicBezTo>
                  <a:pt x="2543" y="1853"/>
                  <a:pt x="2548" y="1850"/>
                  <a:pt x="2549" y="1849"/>
                </a:cubicBezTo>
                <a:cubicBezTo>
                  <a:pt x="2550" y="1849"/>
                  <a:pt x="2550" y="1849"/>
                  <a:pt x="2551" y="1849"/>
                </a:cubicBezTo>
                <a:cubicBezTo>
                  <a:pt x="2552" y="1848"/>
                  <a:pt x="2552" y="1847"/>
                  <a:pt x="2553" y="1847"/>
                </a:cubicBezTo>
                <a:cubicBezTo>
                  <a:pt x="2555" y="1849"/>
                  <a:pt x="2550" y="1850"/>
                  <a:pt x="2551" y="1852"/>
                </a:cubicBezTo>
                <a:cubicBezTo>
                  <a:pt x="2552" y="1852"/>
                  <a:pt x="2553" y="1854"/>
                  <a:pt x="2553" y="1855"/>
                </a:cubicBezTo>
                <a:cubicBezTo>
                  <a:pt x="2553" y="1857"/>
                  <a:pt x="2553" y="1858"/>
                  <a:pt x="2554" y="1859"/>
                </a:cubicBezTo>
                <a:cubicBezTo>
                  <a:pt x="2555" y="1860"/>
                  <a:pt x="2556" y="1861"/>
                  <a:pt x="2556" y="1862"/>
                </a:cubicBezTo>
                <a:cubicBezTo>
                  <a:pt x="2557" y="1863"/>
                  <a:pt x="2557" y="1864"/>
                  <a:pt x="2558" y="1864"/>
                </a:cubicBezTo>
                <a:cubicBezTo>
                  <a:pt x="2558" y="1865"/>
                  <a:pt x="2560" y="1866"/>
                  <a:pt x="2561" y="1867"/>
                </a:cubicBezTo>
                <a:cubicBezTo>
                  <a:pt x="2562" y="1867"/>
                  <a:pt x="2563" y="1869"/>
                  <a:pt x="2564" y="1870"/>
                </a:cubicBezTo>
                <a:cubicBezTo>
                  <a:pt x="2565" y="1870"/>
                  <a:pt x="2566" y="1870"/>
                  <a:pt x="2567" y="1871"/>
                </a:cubicBezTo>
                <a:cubicBezTo>
                  <a:pt x="2568" y="1871"/>
                  <a:pt x="2569" y="1872"/>
                  <a:pt x="2569" y="1872"/>
                </a:cubicBezTo>
                <a:cubicBezTo>
                  <a:pt x="2573" y="1875"/>
                  <a:pt x="2577" y="1875"/>
                  <a:pt x="2580" y="1877"/>
                </a:cubicBezTo>
                <a:cubicBezTo>
                  <a:pt x="2582" y="1878"/>
                  <a:pt x="2584" y="1878"/>
                  <a:pt x="2587" y="1878"/>
                </a:cubicBezTo>
                <a:cubicBezTo>
                  <a:pt x="2589" y="1878"/>
                  <a:pt x="2591" y="1877"/>
                  <a:pt x="2593" y="1875"/>
                </a:cubicBezTo>
                <a:cubicBezTo>
                  <a:pt x="2594" y="1875"/>
                  <a:pt x="2594" y="1874"/>
                  <a:pt x="2596" y="1874"/>
                </a:cubicBezTo>
                <a:cubicBezTo>
                  <a:pt x="2597" y="1874"/>
                  <a:pt x="2598" y="1874"/>
                  <a:pt x="2599" y="1873"/>
                </a:cubicBezTo>
                <a:cubicBezTo>
                  <a:pt x="2600" y="1873"/>
                  <a:pt x="2600" y="1872"/>
                  <a:pt x="2601" y="1871"/>
                </a:cubicBezTo>
                <a:cubicBezTo>
                  <a:pt x="2603" y="1871"/>
                  <a:pt x="2603" y="1872"/>
                  <a:pt x="2604" y="1872"/>
                </a:cubicBezTo>
                <a:cubicBezTo>
                  <a:pt x="2605" y="1873"/>
                  <a:pt x="2606" y="1872"/>
                  <a:pt x="2607" y="1873"/>
                </a:cubicBezTo>
                <a:cubicBezTo>
                  <a:pt x="2608" y="1874"/>
                  <a:pt x="2608" y="1875"/>
                  <a:pt x="2608" y="1876"/>
                </a:cubicBezTo>
                <a:cubicBezTo>
                  <a:pt x="2607" y="1878"/>
                  <a:pt x="2604" y="1879"/>
                  <a:pt x="2603" y="1881"/>
                </a:cubicBezTo>
                <a:cubicBezTo>
                  <a:pt x="2602" y="1882"/>
                  <a:pt x="2602" y="1883"/>
                  <a:pt x="2602" y="1883"/>
                </a:cubicBezTo>
                <a:cubicBezTo>
                  <a:pt x="2601" y="1884"/>
                  <a:pt x="2599" y="1884"/>
                  <a:pt x="2598" y="1885"/>
                </a:cubicBezTo>
                <a:cubicBezTo>
                  <a:pt x="2597" y="1886"/>
                  <a:pt x="2596" y="1886"/>
                  <a:pt x="2595" y="1887"/>
                </a:cubicBezTo>
                <a:cubicBezTo>
                  <a:pt x="2594" y="1887"/>
                  <a:pt x="2593" y="1887"/>
                  <a:pt x="2592" y="1887"/>
                </a:cubicBezTo>
                <a:cubicBezTo>
                  <a:pt x="2588" y="1888"/>
                  <a:pt x="2584" y="1889"/>
                  <a:pt x="2580" y="1890"/>
                </a:cubicBezTo>
                <a:cubicBezTo>
                  <a:pt x="2578" y="1891"/>
                  <a:pt x="2576" y="1892"/>
                  <a:pt x="2574" y="1891"/>
                </a:cubicBezTo>
                <a:cubicBezTo>
                  <a:pt x="2572" y="1891"/>
                  <a:pt x="2575" y="1889"/>
                  <a:pt x="2573" y="1888"/>
                </a:cubicBezTo>
                <a:cubicBezTo>
                  <a:pt x="2573" y="1888"/>
                  <a:pt x="2570" y="1888"/>
                  <a:pt x="2569" y="1888"/>
                </a:cubicBezTo>
                <a:cubicBezTo>
                  <a:pt x="2566" y="1888"/>
                  <a:pt x="2564" y="1890"/>
                  <a:pt x="2567" y="1893"/>
                </a:cubicBezTo>
                <a:cubicBezTo>
                  <a:pt x="2567" y="1893"/>
                  <a:pt x="2568" y="1894"/>
                  <a:pt x="2569" y="1895"/>
                </a:cubicBezTo>
                <a:cubicBezTo>
                  <a:pt x="2569" y="1895"/>
                  <a:pt x="2570" y="1896"/>
                  <a:pt x="2570" y="1897"/>
                </a:cubicBezTo>
                <a:cubicBezTo>
                  <a:pt x="2571" y="1900"/>
                  <a:pt x="2574" y="1901"/>
                  <a:pt x="2575" y="1902"/>
                </a:cubicBezTo>
                <a:cubicBezTo>
                  <a:pt x="2579" y="1905"/>
                  <a:pt x="2581" y="1909"/>
                  <a:pt x="2584" y="1912"/>
                </a:cubicBezTo>
                <a:cubicBezTo>
                  <a:pt x="2589" y="1916"/>
                  <a:pt x="2594" y="1920"/>
                  <a:pt x="2598" y="1925"/>
                </a:cubicBezTo>
                <a:cubicBezTo>
                  <a:pt x="2599" y="1926"/>
                  <a:pt x="2600" y="1929"/>
                  <a:pt x="2601" y="1930"/>
                </a:cubicBezTo>
                <a:cubicBezTo>
                  <a:pt x="2603" y="1932"/>
                  <a:pt x="2605" y="1934"/>
                  <a:pt x="2607" y="1935"/>
                </a:cubicBezTo>
                <a:cubicBezTo>
                  <a:pt x="2609" y="1936"/>
                  <a:pt x="2610" y="1938"/>
                  <a:pt x="2612" y="1939"/>
                </a:cubicBezTo>
                <a:cubicBezTo>
                  <a:pt x="2614" y="1940"/>
                  <a:pt x="2616" y="1939"/>
                  <a:pt x="2618" y="1940"/>
                </a:cubicBezTo>
                <a:cubicBezTo>
                  <a:pt x="2619" y="1940"/>
                  <a:pt x="2620" y="1940"/>
                  <a:pt x="2621" y="1940"/>
                </a:cubicBezTo>
                <a:cubicBezTo>
                  <a:pt x="2622" y="1941"/>
                  <a:pt x="2623" y="1941"/>
                  <a:pt x="2624" y="1941"/>
                </a:cubicBezTo>
                <a:cubicBezTo>
                  <a:pt x="2627" y="1941"/>
                  <a:pt x="2629" y="1939"/>
                  <a:pt x="2631" y="1938"/>
                </a:cubicBezTo>
                <a:cubicBezTo>
                  <a:pt x="2633" y="1937"/>
                  <a:pt x="2635" y="1937"/>
                  <a:pt x="2638" y="1936"/>
                </a:cubicBezTo>
                <a:cubicBezTo>
                  <a:pt x="2640" y="1936"/>
                  <a:pt x="2642" y="1935"/>
                  <a:pt x="2644" y="1934"/>
                </a:cubicBezTo>
                <a:cubicBezTo>
                  <a:pt x="2645" y="1933"/>
                  <a:pt x="2646" y="1933"/>
                  <a:pt x="2647" y="1932"/>
                </a:cubicBezTo>
                <a:cubicBezTo>
                  <a:pt x="2647" y="231"/>
                  <a:pt x="2647" y="231"/>
                  <a:pt x="2647" y="231"/>
                </a:cubicBezTo>
                <a:cubicBezTo>
                  <a:pt x="2647" y="231"/>
                  <a:pt x="2646" y="230"/>
                  <a:pt x="2645" y="230"/>
                </a:cubicBezTo>
                <a:cubicBezTo>
                  <a:pt x="2644" y="230"/>
                  <a:pt x="2643" y="230"/>
                  <a:pt x="2642" y="230"/>
                </a:cubicBezTo>
                <a:cubicBezTo>
                  <a:pt x="2641" y="230"/>
                  <a:pt x="2640" y="229"/>
                  <a:pt x="2638" y="229"/>
                </a:cubicBezTo>
                <a:cubicBezTo>
                  <a:pt x="2636" y="228"/>
                  <a:pt x="2633" y="228"/>
                  <a:pt x="2630" y="228"/>
                </a:cubicBezTo>
                <a:cubicBezTo>
                  <a:pt x="2627" y="228"/>
                  <a:pt x="2624" y="228"/>
                  <a:pt x="2621" y="229"/>
                </a:cubicBezTo>
                <a:cubicBezTo>
                  <a:pt x="2617" y="230"/>
                  <a:pt x="2612" y="231"/>
                  <a:pt x="2608" y="231"/>
                </a:cubicBezTo>
                <a:cubicBezTo>
                  <a:pt x="2605" y="230"/>
                  <a:pt x="2603" y="229"/>
                  <a:pt x="2601" y="228"/>
                </a:cubicBezTo>
                <a:cubicBezTo>
                  <a:pt x="2599" y="227"/>
                  <a:pt x="2596" y="227"/>
                  <a:pt x="2594" y="226"/>
                </a:cubicBezTo>
                <a:cubicBezTo>
                  <a:pt x="2592" y="224"/>
                  <a:pt x="2590" y="222"/>
                  <a:pt x="2586" y="222"/>
                </a:cubicBezTo>
                <a:cubicBezTo>
                  <a:pt x="2584" y="222"/>
                  <a:pt x="2581" y="223"/>
                  <a:pt x="2579" y="222"/>
                </a:cubicBezTo>
                <a:cubicBezTo>
                  <a:pt x="2577" y="221"/>
                  <a:pt x="2576" y="219"/>
                  <a:pt x="2574" y="218"/>
                </a:cubicBezTo>
                <a:cubicBezTo>
                  <a:pt x="2572" y="217"/>
                  <a:pt x="2571" y="217"/>
                  <a:pt x="2570" y="214"/>
                </a:cubicBezTo>
                <a:cubicBezTo>
                  <a:pt x="2569" y="213"/>
                  <a:pt x="2570" y="212"/>
                  <a:pt x="2569" y="210"/>
                </a:cubicBezTo>
                <a:cubicBezTo>
                  <a:pt x="2569" y="209"/>
                  <a:pt x="2568" y="208"/>
                  <a:pt x="2567" y="207"/>
                </a:cubicBezTo>
                <a:cubicBezTo>
                  <a:pt x="2572" y="208"/>
                  <a:pt x="2577" y="208"/>
                  <a:pt x="2581" y="207"/>
                </a:cubicBezTo>
                <a:close/>
                <a:moveTo>
                  <a:pt x="702" y="445"/>
                </a:moveTo>
                <a:cubicBezTo>
                  <a:pt x="701" y="446"/>
                  <a:pt x="699" y="449"/>
                  <a:pt x="698" y="448"/>
                </a:cubicBezTo>
                <a:cubicBezTo>
                  <a:pt x="697" y="448"/>
                  <a:pt x="701" y="445"/>
                  <a:pt x="698" y="444"/>
                </a:cubicBezTo>
                <a:cubicBezTo>
                  <a:pt x="698" y="444"/>
                  <a:pt x="697" y="445"/>
                  <a:pt x="697" y="445"/>
                </a:cubicBezTo>
                <a:cubicBezTo>
                  <a:pt x="697" y="445"/>
                  <a:pt x="696" y="444"/>
                  <a:pt x="696" y="444"/>
                </a:cubicBezTo>
                <a:cubicBezTo>
                  <a:pt x="695" y="444"/>
                  <a:pt x="695" y="444"/>
                  <a:pt x="694" y="443"/>
                </a:cubicBezTo>
                <a:cubicBezTo>
                  <a:pt x="693" y="443"/>
                  <a:pt x="692" y="443"/>
                  <a:pt x="691" y="443"/>
                </a:cubicBezTo>
                <a:cubicBezTo>
                  <a:pt x="690" y="442"/>
                  <a:pt x="690" y="442"/>
                  <a:pt x="689" y="442"/>
                </a:cubicBezTo>
                <a:cubicBezTo>
                  <a:pt x="690" y="439"/>
                  <a:pt x="694" y="442"/>
                  <a:pt x="696" y="442"/>
                </a:cubicBezTo>
                <a:cubicBezTo>
                  <a:pt x="698" y="443"/>
                  <a:pt x="700" y="442"/>
                  <a:pt x="702" y="442"/>
                </a:cubicBezTo>
                <a:cubicBezTo>
                  <a:pt x="703" y="442"/>
                  <a:pt x="708" y="441"/>
                  <a:pt x="708" y="443"/>
                </a:cubicBezTo>
                <a:cubicBezTo>
                  <a:pt x="708" y="445"/>
                  <a:pt x="703" y="444"/>
                  <a:pt x="702" y="445"/>
                </a:cubicBezTo>
                <a:close/>
                <a:moveTo>
                  <a:pt x="716" y="427"/>
                </a:moveTo>
                <a:cubicBezTo>
                  <a:pt x="715" y="426"/>
                  <a:pt x="713" y="423"/>
                  <a:pt x="714" y="423"/>
                </a:cubicBezTo>
                <a:cubicBezTo>
                  <a:pt x="715" y="422"/>
                  <a:pt x="716" y="425"/>
                  <a:pt x="716" y="426"/>
                </a:cubicBezTo>
                <a:cubicBezTo>
                  <a:pt x="717" y="427"/>
                  <a:pt x="718" y="428"/>
                  <a:pt x="717" y="429"/>
                </a:cubicBezTo>
                <a:cubicBezTo>
                  <a:pt x="716" y="429"/>
                  <a:pt x="716" y="427"/>
                  <a:pt x="716" y="427"/>
                </a:cubicBezTo>
                <a:close/>
                <a:moveTo>
                  <a:pt x="731" y="430"/>
                </a:moveTo>
                <a:cubicBezTo>
                  <a:pt x="731" y="431"/>
                  <a:pt x="730" y="432"/>
                  <a:pt x="729" y="431"/>
                </a:cubicBezTo>
                <a:cubicBezTo>
                  <a:pt x="729" y="429"/>
                  <a:pt x="732" y="428"/>
                  <a:pt x="731" y="430"/>
                </a:cubicBezTo>
                <a:close/>
                <a:moveTo>
                  <a:pt x="730" y="423"/>
                </a:moveTo>
                <a:cubicBezTo>
                  <a:pt x="730" y="423"/>
                  <a:pt x="730" y="423"/>
                  <a:pt x="730" y="423"/>
                </a:cubicBezTo>
                <a:cubicBezTo>
                  <a:pt x="731" y="423"/>
                  <a:pt x="731" y="423"/>
                  <a:pt x="731" y="423"/>
                </a:cubicBezTo>
                <a:cubicBezTo>
                  <a:pt x="732" y="425"/>
                  <a:pt x="729" y="424"/>
                  <a:pt x="730" y="423"/>
                </a:cubicBezTo>
                <a:close/>
                <a:moveTo>
                  <a:pt x="725" y="506"/>
                </a:moveTo>
                <a:cubicBezTo>
                  <a:pt x="723" y="506"/>
                  <a:pt x="722" y="508"/>
                  <a:pt x="721" y="509"/>
                </a:cubicBezTo>
                <a:cubicBezTo>
                  <a:pt x="720" y="511"/>
                  <a:pt x="720" y="512"/>
                  <a:pt x="719" y="514"/>
                </a:cubicBezTo>
                <a:cubicBezTo>
                  <a:pt x="718" y="516"/>
                  <a:pt x="717" y="517"/>
                  <a:pt x="717" y="519"/>
                </a:cubicBezTo>
                <a:cubicBezTo>
                  <a:pt x="716" y="519"/>
                  <a:pt x="717" y="515"/>
                  <a:pt x="718" y="514"/>
                </a:cubicBezTo>
                <a:cubicBezTo>
                  <a:pt x="718" y="513"/>
                  <a:pt x="720" y="512"/>
                  <a:pt x="719" y="510"/>
                </a:cubicBezTo>
                <a:cubicBezTo>
                  <a:pt x="718" y="508"/>
                  <a:pt x="715" y="509"/>
                  <a:pt x="713" y="510"/>
                </a:cubicBezTo>
                <a:cubicBezTo>
                  <a:pt x="712" y="511"/>
                  <a:pt x="711" y="513"/>
                  <a:pt x="709" y="513"/>
                </a:cubicBezTo>
                <a:cubicBezTo>
                  <a:pt x="709" y="512"/>
                  <a:pt x="711" y="511"/>
                  <a:pt x="711" y="511"/>
                </a:cubicBezTo>
                <a:cubicBezTo>
                  <a:pt x="712" y="510"/>
                  <a:pt x="713" y="509"/>
                  <a:pt x="715" y="508"/>
                </a:cubicBezTo>
                <a:cubicBezTo>
                  <a:pt x="715" y="508"/>
                  <a:pt x="716" y="508"/>
                  <a:pt x="717" y="507"/>
                </a:cubicBezTo>
                <a:cubicBezTo>
                  <a:pt x="719" y="506"/>
                  <a:pt x="721" y="505"/>
                  <a:pt x="723" y="505"/>
                </a:cubicBezTo>
                <a:cubicBezTo>
                  <a:pt x="725" y="505"/>
                  <a:pt x="729" y="504"/>
                  <a:pt x="730" y="505"/>
                </a:cubicBezTo>
                <a:cubicBezTo>
                  <a:pt x="729" y="506"/>
                  <a:pt x="726" y="505"/>
                  <a:pt x="725" y="506"/>
                </a:cubicBezTo>
                <a:close/>
                <a:moveTo>
                  <a:pt x="756" y="404"/>
                </a:moveTo>
                <a:cubicBezTo>
                  <a:pt x="755" y="405"/>
                  <a:pt x="754" y="404"/>
                  <a:pt x="753" y="404"/>
                </a:cubicBezTo>
                <a:cubicBezTo>
                  <a:pt x="753" y="403"/>
                  <a:pt x="754" y="403"/>
                  <a:pt x="755" y="403"/>
                </a:cubicBezTo>
                <a:cubicBezTo>
                  <a:pt x="756" y="403"/>
                  <a:pt x="757" y="403"/>
                  <a:pt x="758" y="403"/>
                </a:cubicBezTo>
                <a:cubicBezTo>
                  <a:pt x="758" y="402"/>
                  <a:pt x="758" y="402"/>
                  <a:pt x="758" y="402"/>
                </a:cubicBezTo>
                <a:cubicBezTo>
                  <a:pt x="759" y="402"/>
                  <a:pt x="759" y="401"/>
                  <a:pt x="760" y="402"/>
                </a:cubicBezTo>
                <a:cubicBezTo>
                  <a:pt x="760" y="403"/>
                  <a:pt x="757" y="404"/>
                  <a:pt x="756" y="404"/>
                </a:cubicBezTo>
                <a:close/>
                <a:moveTo>
                  <a:pt x="1008" y="588"/>
                </a:moveTo>
                <a:cubicBezTo>
                  <a:pt x="1008" y="588"/>
                  <a:pt x="1004" y="587"/>
                  <a:pt x="1004" y="586"/>
                </a:cubicBezTo>
                <a:cubicBezTo>
                  <a:pt x="1004" y="586"/>
                  <a:pt x="1008" y="586"/>
                  <a:pt x="1008" y="586"/>
                </a:cubicBezTo>
                <a:cubicBezTo>
                  <a:pt x="1009" y="587"/>
                  <a:pt x="1010" y="588"/>
                  <a:pt x="1008" y="588"/>
                </a:cubicBezTo>
                <a:close/>
                <a:moveTo>
                  <a:pt x="1097" y="81"/>
                </a:moveTo>
                <a:cubicBezTo>
                  <a:pt x="1096" y="81"/>
                  <a:pt x="1097" y="79"/>
                  <a:pt x="1096" y="79"/>
                </a:cubicBezTo>
                <a:cubicBezTo>
                  <a:pt x="1096" y="78"/>
                  <a:pt x="1095" y="78"/>
                  <a:pt x="1095" y="78"/>
                </a:cubicBezTo>
                <a:cubicBezTo>
                  <a:pt x="1094" y="77"/>
                  <a:pt x="1092" y="76"/>
                  <a:pt x="1093" y="75"/>
                </a:cubicBezTo>
                <a:cubicBezTo>
                  <a:pt x="1094" y="74"/>
                  <a:pt x="1096" y="77"/>
                  <a:pt x="1097" y="78"/>
                </a:cubicBezTo>
                <a:cubicBezTo>
                  <a:pt x="1097" y="78"/>
                  <a:pt x="1098" y="78"/>
                  <a:pt x="1098" y="79"/>
                </a:cubicBezTo>
                <a:cubicBezTo>
                  <a:pt x="1099" y="80"/>
                  <a:pt x="1098" y="81"/>
                  <a:pt x="1097" y="81"/>
                </a:cubicBezTo>
                <a:close/>
                <a:moveTo>
                  <a:pt x="694" y="842"/>
                </a:moveTo>
                <a:cubicBezTo>
                  <a:pt x="693" y="842"/>
                  <a:pt x="693" y="840"/>
                  <a:pt x="692" y="840"/>
                </a:cubicBezTo>
                <a:cubicBezTo>
                  <a:pt x="692" y="839"/>
                  <a:pt x="691" y="840"/>
                  <a:pt x="690" y="840"/>
                </a:cubicBezTo>
                <a:cubicBezTo>
                  <a:pt x="687" y="839"/>
                  <a:pt x="686" y="839"/>
                  <a:pt x="684" y="840"/>
                </a:cubicBezTo>
                <a:cubicBezTo>
                  <a:pt x="683" y="841"/>
                  <a:pt x="683" y="841"/>
                  <a:pt x="682" y="842"/>
                </a:cubicBezTo>
                <a:cubicBezTo>
                  <a:pt x="681" y="842"/>
                  <a:pt x="680" y="842"/>
                  <a:pt x="679" y="843"/>
                </a:cubicBezTo>
                <a:cubicBezTo>
                  <a:pt x="679" y="843"/>
                  <a:pt x="678" y="844"/>
                  <a:pt x="677" y="845"/>
                </a:cubicBezTo>
                <a:cubicBezTo>
                  <a:pt x="677" y="846"/>
                  <a:pt x="676" y="846"/>
                  <a:pt x="675" y="846"/>
                </a:cubicBezTo>
                <a:cubicBezTo>
                  <a:pt x="674" y="847"/>
                  <a:pt x="673" y="847"/>
                  <a:pt x="674" y="848"/>
                </a:cubicBezTo>
                <a:cubicBezTo>
                  <a:pt x="674" y="849"/>
                  <a:pt x="675" y="849"/>
                  <a:pt x="676" y="849"/>
                </a:cubicBezTo>
                <a:cubicBezTo>
                  <a:pt x="677" y="849"/>
                  <a:pt x="678" y="849"/>
                  <a:pt x="678" y="850"/>
                </a:cubicBezTo>
                <a:cubicBezTo>
                  <a:pt x="679" y="851"/>
                  <a:pt x="679" y="852"/>
                  <a:pt x="680" y="851"/>
                </a:cubicBezTo>
                <a:cubicBezTo>
                  <a:pt x="681" y="851"/>
                  <a:pt x="681" y="850"/>
                  <a:pt x="683" y="850"/>
                </a:cubicBezTo>
                <a:cubicBezTo>
                  <a:pt x="683" y="850"/>
                  <a:pt x="684" y="850"/>
                  <a:pt x="684" y="850"/>
                </a:cubicBezTo>
                <a:cubicBezTo>
                  <a:pt x="685" y="850"/>
                  <a:pt x="685" y="850"/>
                  <a:pt x="685" y="850"/>
                </a:cubicBezTo>
                <a:cubicBezTo>
                  <a:pt x="686" y="850"/>
                  <a:pt x="686" y="849"/>
                  <a:pt x="687" y="850"/>
                </a:cubicBezTo>
                <a:cubicBezTo>
                  <a:pt x="687" y="851"/>
                  <a:pt x="686" y="851"/>
                  <a:pt x="686" y="851"/>
                </a:cubicBezTo>
                <a:cubicBezTo>
                  <a:pt x="685" y="852"/>
                  <a:pt x="684" y="852"/>
                  <a:pt x="683" y="852"/>
                </a:cubicBezTo>
                <a:cubicBezTo>
                  <a:pt x="682" y="853"/>
                  <a:pt x="681" y="853"/>
                  <a:pt x="680" y="852"/>
                </a:cubicBezTo>
                <a:cubicBezTo>
                  <a:pt x="679" y="852"/>
                  <a:pt x="679" y="851"/>
                  <a:pt x="678" y="851"/>
                </a:cubicBezTo>
                <a:cubicBezTo>
                  <a:pt x="677" y="851"/>
                  <a:pt x="676" y="851"/>
                  <a:pt x="675" y="851"/>
                </a:cubicBezTo>
                <a:cubicBezTo>
                  <a:pt x="674" y="851"/>
                  <a:pt x="674" y="850"/>
                  <a:pt x="673" y="850"/>
                </a:cubicBezTo>
                <a:cubicBezTo>
                  <a:pt x="673" y="850"/>
                  <a:pt x="672" y="850"/>
                  <a:pt x="672" y="850"/>
                </a:cubicBezTo>
                <a:cubicBezTo>
                  <a:pt x="671" y="850"/>
                  <a:pt x="670" y="849"/>
                  <a:pt x="670" y="848"/>
                </a:cubicBezTo>
                <a:cubicBezTo>
                  <a:pt x="670" y="847"/>
                  <a:pt x="671" y="847"/>
                  <a:pt x="672" y="846"/>
                </a:cubicBezTo>
                <a:cubicBezTo>
                  <a:pt x="672" y="846"/>
                  <a:pt x="672" y="845"/>
                  <a:pt x="672" y="844"/>
                </a:cubicBezTo>
                <a:cubicBezTo>
                  <a:pt x="672" y="842"/>
                  <a:pt x="672" y="841"/>
                  <a:pt x="671" y="840"/>
                </a:cubicBezTo>
                <a:cubicBezTo>
                  <a:pt x="667" y="835"/>
                  <a:pt x="679" y="838"/>
                  <a:pt x="677" y="834"/>
                </a:cubicBezTo>
                <a:cubicBezTo>
                  <a:pt x="677" y="833"/>
                  <a:pt x="676" y="833"/>
                  <a:pt x="676" y="833"/>
                </a:cubicBezTo>
                <a:cubicBezTo>
                  <a:pt x="675" y="832"/>
                  <a:pt x="674" y="832"/>
                  <a:pt x="674" y="832"/>
                </a:cubicBezTo>
                <a:cubicBezTo>
                  <a:pt x="673" y="832"/>
                  <a:pt x="673" y="831"/>
                  <a:pt x="672" y="831"/>
                </a:cubicBezTo>
                <a:cubicBezTo>
                  <a:pt x="672" y="830"/>
                  <a:pt x="673" y="829"/>
                  <a:pt x="672" y="828"/>
                </a:cubicBezTo>
                <a:cubicBezTo>
                  <a:pt x="672" y="827"/>
                  <a:pt x="670" y="828"/>
                  <a:pt x="671" y="826"/>
                </a:cubicBezTo>
                <a:cubicBezTo>
                  <a:pt x="671" y="826"/>
                  <a:pt x="671" y="825"/>
                  <a:pt x="672" y="825"/>
                </a:cubicBezTo>
                <a:cubicBezTo>
                  <a:pt x="672" y="825"/>
                  <a:pt x="672" y="825"/>
                  <a:pt x="672" y="825"/>
                </a:cubicBezTo>
                <a:cubicBezTo>
                  <a:pt x="674" y="824"/>
                  <a:pt x="675" y="822"/>
                  <a:pt x="676" y="822"/>
                </a:cubicBezTo>
                <a:cubicBezTo>
                  <a:pt x="678" y="822"/>
                  <a:pt x="680" y="822"/>
                  <a:pt x="681" y="823"/>
                </a:cubicBezTo>
                <a:cubicBezTo>
                  <a:pt x="682" y="825"/>
                  <a:pt x="681" y="827"/>
                  <a:pt x="683" y="828"/>
                </a:cubicBezTo>
                <a:cubicBezTo>
                  <a:pt x="683" y="828"/>
                  <a:pt x="683" y="829"/>
                  <a:pt x="684" y="829"/>
                </a:cubicBezTo>
                <a:cubicBezTo>
                  <a:pt x="684" y="829"/>
                  <a:pt x="684" y="830"/>
                  <a:pt x="684" y="830"/>
                </a:cubicBezTo>
                <a:cubicBezTo>
                  <a:pt x="685" y="831"/>
                  <a:pt x="686" y="830"/>
                  <a:pt x="687" y="829"/>
                </a:cubicBezTo>
                <a:cubicBezTo>
                  <a:pt x="688" y="829"/>
                  <a:pt x="689" y="828"/>
                  <a:pt x="689" y="830"/>
                </a:cubicBezTo>
                <a:cubicBezTo>
                  <a:pt x="690" y="831"/>
                  <a:pt x="688" y="831"/>
                  <a:pt x="687" y="831"/>
                </a:cubicBezTo>
                <a:cubicBezTo>
                  <a:pt x="686" y="832"/>
                  <a:pt x="687" y="833"/>
                  <a:pt x="687" y="834"/>
                </a:cubicBezTo>
                <a:cubicBezTo>
                  <a:pt x="686" y="835"/>
                  <a:pt x="685" y="836"/>
                  <a:pt x="687" y="837"/>
                </a:cubicBezTo>
                <a:cubicBezTo>
                  <a:pt x="687" y="837"/>
                  <a:pt x="689" y="836"/>
                  <a:pt x="690" y="836"/>
                </a:cubicBezTo>
                <a:cubicBezTo>
                  <a:pt x="690" y="837"/>
                  <a:pt x="691" y="838"/>
                  <a:pt x="692" y="838"/>
                </a:cubicBezTo>
                <a:cubicBezTo>
                  <a:pt x="693" y="838"/>
                  <a:pt x="694" y="838"/>
                  <a:pt x="694" y="839"/>
                </a:cubicBezTo>
                <a:cubicBezTo>
                  <a:pt x="694" y="839"/>
                  <a:pt x="694" y="842"/>
                  <a:pt x="694" y="842"/>
                </a:cubicBezTo>
                <a:close/>
                <a:moveTo>
                  <a:pt x="954" y="795"/>
                </a:moveTo>
                <a:cubicBezTo>
                  <a:pt x="954" y="796"/>
                  <a:pt x="954" y="797"/>
                  <a:pt x="952" y="797"/>
                </a:cubicBezTo>
                <a:cubicBezTo>
                  <a:pt x="951" y="797"/>
                  <a:pt x="951" y="795"/>
                  <a:pt x="950" y="795"/>
                </a:cubicBezTo>
                <a:cubicBezTo>
                  <a:pt x="949" y="794"/>
                  <a:pt x="948" y="794"/>
                  <a:pt x="947" y="794"/>
                </a:cubicBezTo>
                <a:cubicBezTo>
                  <a:pt x="946" y="794"/>
                  <a:pt x="945" y="794"/>
                  <a:pt x="944" y="793"/>
                </a:cubicBezTo>
                <a:cubicBezTo>
                  <a:pt x="943" y="793"/>
                  <a:pt x="941" y="794"/>
                  <a:pt x="941" y="793"/>
                </a:cubicBezTo>
                <a:cubicBezTo>
                  <a:pt x="940" y="793"/>
                  <a:pt x="940" y="792"/>
                  <a:pt x="939" y="792"/>
                </a:cubicBezTo>
                <a:cubicBezTo>
                  <a:pt x="938" y="791"/>
                  <a:pt x="933" y="791"/>
                  <a:pt x="934" y="789"/>
                </a:cubicBezTo>
                <a:cubicBezTo>
                  <a:pt x="935" y="789"/>
                  <a:pt x="936" y="789"/>
                  <a:pt x="937" y="789"/>
                </a:cubicBezTo>
                <a:cubicBezTo>
                  <a:pt x="937" y="788"/>
                  <a:pt x="938" y="787"/>
                  <a:pt x="939" y="787"/>
                </a:cubicBezTo>
                <a:cubicBezTo>
                  <a:pt x="940" y="787"/>
                  <a:pt x="943" y="788"/>
                  <a:pt x="944" y="788"/>
                </a:cubicBezTo>
                <a:cubicBezTo>
                  <a:pt x="945" y="789"/>
                  <a:pt x="945" y="790"/>
                  <a:pt x="946" y="790"/>
                </a:cubicBezTo>
                <a:cubicBezTo>
                  <a:pt x="947" y="789"/>
                  <a:pt x="947" y="788"/>
                  <a:pt x="948" y="788"/>
                </a:cubicBezTo>
                <a:cubicBezTo>
                  <a:pt x="949" y="787"/>
                  <a:pt x="949" y="788"/>
                  <a:pt x="950" y="788"/>
                </a:cubicBezTo>
                <a:cubicBezTo>
                  <a:pt x="951" y="789"/>
                  <a:pt x="952" y="789"/>
                  <a:pt x="953" y="789"/>
                </a:cubicBezTo>
                <a:cubicBezTo>
                  <a:pt x="955" y="790"/>
                  <a:pt x="954" y="793"/>
                  <a:pt x="954" y="795"/>
                </a:cubicBezTo>
                <a:close/>
                <a:moveTo>
                  <a:pt x="1120" y="757"/>
                </a:moveTo>
                <a:cubicBezTo>
                  <a:pt x="1116" y="758"/>
                  <a:pt x="1113" y="762"/>
                  <a:pt x="1109" y="763"/>
                </a:cubicBezTo>
                <a:cubicBezTo>
                  <a:pt x="1108" y="764"/>
                  <a:pt x="1107" y="764"/>
                  <a:pt x="1106" y="764"/>
                </a:cubicBezTo>
                <a:cubicBezTo>
                  <a:pt x="1105" y="765"/>
                  <a:pt x="1105" y="765"/>
                  <a:pt x="1104" y="766"/>
                </a:cubicBezTo>
                <a:cubicBezTo>
                  <a:pt x="1103" y="768"/>
                  <a:pt x="1101" y="768"/>
                  <a:pt x="1099" y="769"/>
                </a:cubicBezTo>
                <a:cubicBezTo>
                  <a:pt x="1098" y="770"/>
                  <a:pt x="1097" y="772"/>
                  <a:pt x="1095" y="772"/>
                </a:cubicBezTo>
                <a:cubicBezTo>
                  <a:pt x="1094" y="772"/>
                  <a:pt x="1093" y="773"/>
                  <a:pt x="1093" y="771"/>
                </a:cubicBezTo>
                <a:cubicBezTo>
                  <a:pt x="1093" y="771"/>
                  <a:pt x="1093" y="769"/>
                  <a:pt x="1093" y="768"/>
                </a:cubicBezTo>
                <a:cubicBezTo>
                  <a:pt x="1094" y="766"/>
                  <a:pt x="1098" y="767"/>
                  <a:pt x="1099" y="766"/>
                </a:cubicBezTo>
                <a:cubicBezTo>
                  <a:pt x="1101" y="766"/>
                  <a:pt x="1102" y="765"/>
                  <a:pt x="1104" y="763"/>
                </a:cubicBezTo>
                <a:cubicBezTo>
                  <a:pt x="1107" y="761"/>
                  <a:pt x="1109" y="759"/>
                  <a:pt x="1111" y="756"/>
                </a:cubicBezTo>
                <a:cubicBezTo>
                  <a:pt x="1112" y="754"/>
                  <a:pt x="1113" y="753"/>
                  <a:pt x="1115" y="753"/>
                </a:cubicBezTo>
                <a:cubicBezTo>
                  <a:pt x="1116" y="754"/>
                  <a:pt x="1116" y="754"/>
                  <a:pt x="1117" y="754"/>
                </a:cubicBezTo>
                <a:cubicBezTo>
                  <a:pt x="1119" y="754"/>
                  <a:pt x="1120" y="754"/>
                  <a:pt x="1122" y="754"/>
                </a:cubicBezTo>
                <a:cubicBezTo>
                  <a:pt x="1125" y="754"/>
                  <a:pt x="1122" y="757"/>
                  <a:pt x="1120" y="757"/>
                </a:cubicBezTo>
                <a:close/>
                <a:moveTo>
                  <a:pt x="1151" y="732"/>
                </a:moveTo>
                <a:cubicBezTo>
                  <a:pt x="1150" y="733"/>
                  <a:pt x="1150" y="734"/>
                  <a:pt x="1150" y="735"/>
                </a:cubicBezTo>
                <a:cubicBezTo>
                  <a:pt x="1150" y="736"/>
                  <a:pt x="1150" y="737"/>
                  <a:pt x="1150" y="738"/>
                </a:cubicBezTo>
                <a:cubicBezTo>
                  <a:pt x="1149" y="741"/>
                  <a:pt x="1147" y="741"/>
                  <a:pt x="1145" y="742"/>
                </a:cubicBezTo>
                <a:cubicBezTo>
                  <a:pt x="1142" y="743"/>
                  <a:pt x="1142" y="744"/>
                  <a:pt x="1139" y="744"/>
                </a:cubicBezTo>
                <a:cubicBezTo>
                  <a:pt x="1138" y="744"/>
                  <a:pt x="1137" y="744"/>
                  <a:pt x="1135" y="744"/>
                </a:cubicBezTo>
                <a:cubicBezTo>
                  <a:pt x="1134" y="743"/>
                  <a:pt x="1132" y="743"/>
                  <a:pt x="1132" y="743"/>
                </a:cubicBezTo>
                <a:cubicBezTo>
                  <a:pt x="1131" y="742"/>
                  <a:pt x="1132" y="740"/>
                  <a:pt x="1133" y="739"/>
                </a:cubicBezTo>
                <a:cubicBezTo>
                  <a:pt x="1134" y="737"/>
                  <a:pt x="1136" y="736"/>
                  <a:pt x="1138" y="735"/>
                </a:cubicBezTo>
                <a:cubicBezTo>
                  <a:pt x="1140" y="733"/>
                  <a:pt x="1142" y="729"/>
                  <a:pt x="1145" y="727"/>
                </a:cubicBezTo>
                <a:cubicBezTo>
                  <a:pt x="1146" y="725"/>
                  <a:pt x="1147" y="724"/>
                  <a:pt x="1147" y="722"/>
                </a:cubicBezTo>
                <a:cubicBezTo>
                  <a:pt x="1148" y="722"/>
                  <a:pt x="1148" y="721"/>
                  <a:pt x="1148" y="720"/>
                </a:cubicBezTo>
                <a:cubicBezTo>
                  <a:pt x="1149" y="719"/>
                  <a:pt x="1149" y="718"/>
                  <a:pt x="1150" y="719"/>
                </a:cubicBezTo>
                <a:cubicBezTo>
                  <a:pt x="1151" y="721"/>
                  <a:pt x="1150" y="724"/>
                  <a:pt x="1151" y="726"/>
                </a:cubicBezTo>
                <a:cubicBezTo>
                  <a:pt x="1151" y="728"/>
                  <a:pt x="1151" y="730"/>
                  <a:pt x="1151" y="732"/>
                </a:cubicBezTo>
                <a:close/>
                <a:moveTo>
                  <a:pt x="1536" y="421"/>
                </a:moveTo>
                <a:cubicBezTo>
                  <a:pt x="1536" y="421"/>
                  <a:pt x="1537" y="422"/>
                  <a:pt x="1538" y="423"/>
                </a:cubicBezTo>
                <a:cubicBezTo>
                  <a:pt x="1538" y="423"/>
                  <a:pt x="1539" y="424"/>
                  <a:pt x="1540" y="425"/>
                </a:cubicBezTo>
                <a:cubicBezTo>
                  <a:pt x="1540" y="427"/>
                  <a:pt x="1539" y="429"/>
                  <a:pt x="1541" y="431"/>
                </a:cubicBezTo>
                <a:cubicBezTo>
                  <a:pt x="1542" y="432"/>
                  <a:pt x="1544" y="432"/>
                  <a:pt x="1546" y="433"/>
                </a:cubicBezTo>
                <a:cubicBezTo>
                  <a:pt x="1547" y="434"/>
                  <a:pt x="1550" y="436"/>
                  <a:pt x="1550" y="435"/>
                </a:cubicBezTo>
                <a:cubicBezTo>
                  <a:pt x="1550" y="434"/>
                  <a:pt x="1549" y="433"/>
                  <a:pt x="1549" y="433"/>
                </a:cubicBezTo>
                <a:cubicBezTo>
                  <a:pt x="1549" y="432"/>
                  <a:pt x="1549" y="432"/>
                  <a:pt x="1549" y="431"/>
                </a:cubicBezTo>
                <a:cubicBezTo>
                  <a:pt x="1549" y="431"/>
                  <a:pt x="1548" y="430"/>
                  <a:pt x="1548" y="429"/>
                </a:cubicBezTo>
                <a:cubicBezTo>
                  <a:pt x="1549" y="428"/>
                  <a:pt x="1550" y="429"/>
                  <a:pt x="1551" y="428"/>
                </a:cubicBezTo>
                <a:cubicBezTo>
                  <a:pt x="1552" y="428"/>
                  <a:pt x="1551" y="427"/>
                  <a:pt x="1550" y="427"/>
                </a:cubicBezTo>
                <a:cubicBezTo>
                  <a:pt x="1549" y="426"/>
                  <a:pt x="1549" y="425"/>
                  <a:pt x="1548" y="424"/>
                </a:cubicBezTo>
                <a:cubicBezTo>
                  <a:pt x="1548" y="423"/>
                  <a:pt x="1547" y="421"/>
                  <a:pt x="1549" y="422"/>
                </a:cubicBezTo>
                <a:cubicBezTo>
                  <a:pt x="1550" y="422"/>
                  <a:pt x="1553" y="427"/>
                  <a:pt x="1552" y="423"/>
                </a:cubicBezTo>
                <a:cubicBezTo>
                  <a:pt x="1552" y="421"/>
                  <a:pt x="1551" y="421"/>
                  <a:pt x="1550" y="420"/>
                </a:cubicBezTo>
                <a:cubicBezTo>
                  <a:pt x="1549" y="419"/>
                  <a:pt x="1549" y="418"/>
                  <a:pt x="1548" y="417"/>
                </a:cubicBezTo>
                <a:cubicBezTo>
                  <a:pt x="1548" y="416"/>
                  <a:pt x="1544" y="414"/>
                  <a:pt x="1545" y="412"/>
                </a:cubicBezTo>
                <a:cubicBezTo>
                  <a:pt x="1545" y="412"/>
                  <a:pt x="1545" y="412"/>
                  <a:pt x="1545" y="412"/>
                </a:cubicBezTo>
                <a:cubicBezTo>
                  <a:pt x="1547" y="412"/>
                  <a:pt x="1548" y="415"/>
                  <a:pt x="1549" y="416"/>
                </a:cubicBezTo>
                <a:cubicBezTo>
                  <a:pt x="1550" y="418"/>
                  <a:pt x="1552" y="419"/>
                  <a:pt x="1553" y="421"/>
                </a:cubicBezTo>
                <a:cubicBezTo>
                  <a:pt x="1554" y="422"/>
                  <a:pt x="1553" y="425"/>
                  <a:pt x="1554" y="427"/>
                </a:cubicBezTo>
                <a:cubicBezTo>
                  <a:pt x="1555" y="429"/>
                  <a:pt x="1556" y="430"/>
                  <a:pt x="1558" y="431"/>
                </a:cubicBezTo>
                <a:cubicBezTo>
                  <a:pt x="1558" y="432"/>
                  <a:pt x="1559" y="433"/>
                  <a:pt x="1559" y="434"/>
                </a:cubicBezTo>
                <a:cubicBezTo>
                  <a:pt x="1560" y="435"/>
                  <a:pt x="1561" y="434"/>
                  <a:pt x="1562" y="435"/>
                </a:cubicBezTo>
                <a:cubicBezTo>
                  <a:pt x="1563" y="435"/>
                  <a:pt x="1564" y="436"/>
                  <a:pt x="1564" y="435"/>
                </a:cubicBezTo>
                <a:cubicBezTo>
                  <a:pt x="1565" y="435"/>
                  <a:pt x="1564" y="433"/>
                  <a:pt x="1564" y="432"/>
                </a:cubicBezTo>
                <a:cubicBezTo>
                  <a:pt x="1564" y="431"/>
                  <a:pt x="1564" y="430"/>
                  <a:pt x="1563" y="430"/>
                </a:cubicBezTo>
                <a:cubicBezTo>
                  <a:pt x="1562" y="429"/>
                  <a:pt x="1561" y="428"/>
                  <a:pt x="1561" y="427"/>
                </a:cubicBezTo>
                <a:cubicBezTo>
                  <a:pt x="1561" y="426"/>
                  <a:pt x="1563" y="426"/>
                  <a:pt x="1564" y="427"/>
                </a:cubicBezTo>
                <a:cubicBezTo>
                  <a:pt x="1564" y="428"/>
                  <a:pt x="1564" y="428"/>
                  <a:pt x="1565" y="429"/>
                </a:cubicBezTo>
                <a:cubicBezTo>
                  <a:pt x="1566" y="429"/>
                  <a:pt x="1566" y="429"/>
                  <a:pt x="1567" y="429"/>
                </a:cubicBezTo>
                <a:cubicBezTo>
                  <a:pt x="1568" y="429"/>
                  <a:pt x="1568" y="430"/>
                  <a:pt x="1568" y="430"/>
                </a:cubicBezTo>
                <a:cubicBezTo>
                  <a:pt x="1569" y="431"/>
                  <a:pt x="1569" y="432"/>
                  <a:pt x="1569" y="432"/>
                </a:cubicBezTo>
                <a:cubicBezTo>
                  <a:pt x="1570" y="432"/>
                  <a:pt x="1570" y="429"/>
                  <a:pt x="1571" y="428"/>
                </a:cubicBezTo>
                <a:cubicBezTo>
                  <a:pt x="1571" y="426"/>
                  <a:pt x="1572" y="425"/>
                  <a:pt x="1573" y="423"/>
                </a:cubicBezTo>
                <a:cubicBezTo>
                  <a:pt x="1573" y="422"/>
                  <a:pt x="1573" y="421"/>
                  <a:pt x="1573" y="420"/>
                </a:cubicBezTo>
                <a:cubicBezTo>
                  <a:pt x="1573" y="418"/>
                  <a:pt x="1574" y="416"/>
                  <a:pt x="1572" y="414"/>
                </a:cubicBezTo>
                <a:cubicBezTo>
                  <a:pt x="1570" y="414"/>
                  <a:pt x="1570" y="413"/>
                  <a:pt x="1569" y="411"/>
                </a:cubicBezTo>
                <a:cubicBezTo>
                  <a:pt x="1568" y="410"/>
                  <a:pt x="1568" y="410"/>
                  <a:pt x="1567" y="411"/>
                </a:cubicBezTo>
                <a:cubicBezTo>
                  <a:pt x="1565" y="412"/>
                  <a:pt x="1562" y="412"/>
                  <a:pt x="1561" y="410"/>
                </a:cubicBezTo>
                <a:cubicBezTo>
                  <a:pt x="1560" y="409"/>
                  <a:pt x="1559" y="406"/>
                  <a:pt x="1558" y="406"/>
                </a:cubicBezTo>
                <a:cubicBezTo>
                  <a:pt x="1557" y="405"/>
                  <a:pt x="1557" y="407"/>
                  <a:pt x="1557" y="408"/>
                </a:cubicBezTo>
                <a:cubicBezTo>
                  <a:pt x="1557" y="408"/>
                  <a:pt x="1557" y="409"/>
                  <a:pt x="1556" y="410"/>
                </a:cubicBezTo>
                <a:cubicBezTo>
                  <a:pt x="1555" y="411"/>
                  <a:pt x="1555" y="409"/>
                  <a:pt x="1554" y="408"/>
                </a:cubicBezTo>
                <a:cubicBezTo>
                  <a:pt x="1553" y="407"/>
                  <a:pt x="1551" y="406"/>
                  <a:pt x="1550" y="404"/>
                </a:cubicBezTo>
                <a:cubicBezTo>
                  <a:pt x="1549" y="403"/>
                  <a:pt x="1548" y="402"/>
                  <a:pt x="1547" y="400"/>
                </a:cubicBezTo>
                <a:cubicBezTo>
                  <a:pt x="1547" y="399"/>
                  <a:pt x="1546" y="398"/>
                  <a:pt x="1545" y="397"/>
                </a:cubicBezTo>
                <a:cubicBezTo>
                  <a:pt x="1545" y="397"/>
                  <a:pt x="1544" y="396"/>
                  <a:pt x="1544" y="395"/>
                </a:cubicBezTo>
                <a:cubicBezTo>
                  <a:pt x="1543" y="393"/>
                  <a:pt x="1545" y="394"/>
                  <a:pt x="1546" y="395"/>
                </a:cubicBezTo>
                <a:cubicBezTo>
                  <a:pt x="1547" y="397"/>
                  <a:pt x="1548" y="397"/>
                  <a:pt x="1550" y="398"/>
                </a:cubicBezTo>
                <a:cubicBezTo>
                  <a:pt x="1552" y="399"/>
                  <a:pt x="1554" y="400"/>
                  <a:pt x="1556" y="400"/>
                </a:cubicBezTo>
                <a:cubicBezTo>
                  <a:pt x="1558" y="401"/>
                  <a:pt x="1559" y="402"/>
                  <a:pt x="1561" y="403"/>
                </a:cubicBezTo>
                <a:cubicBezTo>
                  <a:pt x="1562" y="405"/>
                  <a:pt x="1564" y="406"/>
                  <a:pt x="1566" y="406"/>
                </a:cubicBezTo>
                <a:cubicBezTo>
                  <a:pt x="1569" y="407"/>
                  <a:pt x="1570" y="408"/>
                  <a:pt x="1572" y="409"/>
                </a:cubicBezTo>
                <a:cubicBezTo>
                  <a:pt x="1575" y="411"/>
                  <a:pt x="1580" y="412"/>
                  <a:pt x="1582" y="416"/>
                </a:cubicBezTo>
                <a:cubicBezTo>
                  <a:pt x="1583" y="418"/>
                  <a:pt x="1582" y="420"/>
                  <a:pt x="1582" y="422"/>
                </a:cubicBezTo>
                <a:cubicBezTo>
                  <a:pt x="1582" y="424"/>
                  <a:pt x="1583" y="427"/>
                  <a:pt x="1582" y="428"/>
                </a:cubicBezTo>
                <a:cubicBezTo>
                  <a:pt x="1581" y="430"/>
                  <a:pt x="1578" y="432"/>
                  <a:pt x="1579" y="435"/>
                </a:cubicBezTo>
                <a:cubicBezTo>
                  <a:pt x="1579" y="436"/>
                  <a:pt x="1581" y="438"/>
                  <a:pt x="1582" y="439"/>
                </a:cubicBezTo>
                <a:cubicBezTo>
                  <a:pt x="1584" y="441"/>
                  <a:pt x="1585" y="443"/>
                  <a:pt x="1586" y="445"/>
                </a:cubicBezTo>
                <a:cubicBezTo>
                  <a:pt x="1587" y="447"/>
                  <a:pt x="1589" y="448"/>
                  <a:pt x="1590" y="450"/>
                </a:cubicBezTo>
                <a:cubicBezTo>
                  <a:pt x="1591" y="452"/>
                  <a:pt x="1592" y="453"/>
                  <a:pt x="1594" y="455"/>
                </a:cubicBezTo>
                <a:cubicBezTo>
                  <a:pt x="1595" y="456"/>
                  <a:pt x="1596" y="458"/>
                  <a:pt x="1598" y="460"/>
                </a:cubicBezTo>
                <a:cubicBezTo>
                  <a:pt x="1599" y="461"/>
                  <a:pt x="1600" y="463"/>
                  <a:pt x="1600" y="465"/>
                </a:cubicBezTo>
                <a:cubicBezTo>
                  <a:pt x="1600" y="467"/>
                  <a:pt x="1598" y="469"/>
                  <a:pt x="1599" y="471"/>
                </a:cubicBezTo>
                <a:cubicBezTo>
                  <a:pt x="1599" y="472"/>
                  <a:pt x="1600" y="473"/>
                  <a:pt x="1601" y="474"/>
                </a:cubicBezTo>
                <a:cubicBezTo>
                  <a:pt x="1601" y="475"/>
                  <a:pt x="1599" y="476"/>
                  <a:pt x="1598" y="476"/>
                </a:cubicBezTo>
                <a:cubicBezTo>
                  <a:pt x="1597" y="477"/>
                  <a:pt x="1596" y="478"/>
                  <a:pt x="1594" y="479"/>
                </a:cubicBezTo>
                <a:cubicBezTo>
                  <a:pt x="1594" y="480"/>
                  <a:pt x="1592" y="481"/>
                  <a:pt x="1591" y="481"/>
                </a:cubicBezTo>
                <a:cubicBezTo>
                  <a:pt x="1590" y="482"/>
                  <a:pt x="1589" y="483"/>
                  <a:pt x="1588" y="484"/>
                </a:cubicBezTo>
                <a:cubicBezTo>
                  <a:pt x="1587" y="486"/>
                  <a:pt x="1585" y="486"/>
                  <a:pt x="1582" y="486"/>
                </a:cubicBezTo>
                <a:cubicBezTo>
                  <a:pt x="1580" y="486"/>
                  <a:pt x="1579" y="485"/>
                  <a:pt x="1577" y="485"/>
                </a:cubicBezTo>
                <a:cubicBezTo>
                  <a:pt x="1576" y="485"/>
                  <a:pt x="1575" y="485"/>
                  <a:pt x="1574" y="484"/>
                </a:cubicBezTo>
                <a:cubicBezTo>
                  <a:pt x="1574" y="483"/>
                  <a:pt x="1574" y="482"/>
                  <a:pt x="1575" y="482"/>
                </a:cubicBezTo>
                <a:cubicBezTo>
                  <a:pt x="1577" y="480"/>
                  <a:pt x="1578" y="479"/>
                  <a:pt x="1579" y="477"/>
                </a:cubicBezTo>
                <a:cubicBezTo>
                  <a:pt x="1580" y="474"/>
                  <a:pt x="1578" y="475"/>
                  <a:pt x="1576" y="473"/>
                </a:cubicBezTo>
                <a:cubicBezTo>
                  <a:pt x="1575" y="471"/>
                  <a:pt x="1574" y="470"/>
                  <a:pt x="1572" y="469"/>
                </a:cubicBezTo>
                <a:cubicBezTo>
                  <a:pt x="1568" y="467"/>
                  <a:pt x="1566" y="463"/>
                  <a:pt x="1563" y="461"/>
                </a:cubicBezTo>
                <a:cubicBezTo>
                  <a:pt x="1561" y="459"/>
                  <a:pt x="1559" y="459"/>
                  <a:pt x="1557" y="458"/>
                </a:cubicBezTo>
                <a:cubicBezTo>
                  <a:pt x="1555" y="457"/>
                  <a:pt x="1553" y="457"/>
                  <a:pt x="1551" y="456"/>
                </a:cubicBezTo>
                <a:cubicBezTo>
                  <a:pt x="1550" y="455"/>
                  <a:pt x="1549" y="453"/>
                  <a:pt x="1548" y="452"/>
                </a:cubicBezTo>
                <a:cubicBezTo>
                  <a:pt x="1546" y="451"/>
                  <a:pt x="1545" y="449"/>
                  <a:pt x="1543" y="448"/>
                </a:cubicBezTo>
                <a:cubicBezTo>
                  <a:pt x="1543" y="448"/>
                  <a:pt x="1539" y="445"/>
                  <a:pt x="1542" y="445"/>
                </a:cubicBezTo>
                <a:cubicBezTo>
                  <a:pt x="1543" y="445"/>
                  <a:pt x="1544" y="447"/>
                  <a:pt x="1546" y="447"/>
                </a:cubicBezTo>
                <a:cubicBezTo>
                  <a:pt x="1547" y="446"/>
                  <a:pt x="1546" y="443"/>
                  <a:pt x="1546" y="441"/>
                </a:cubicBezTo>
                <a:cubicBezTo>
                  <a:pt x="1546" y="440"/>
                  <a:pt x="1546" y="440"/>
                  <a:pt x="1545" y="439"/>
                </a:cubicBezTo>
                <a:cubicBezTo>
                  <a:pt x="1544" y="438"/>
                  <a:pt x="1545" y="437"/>
                  <a:pt x="1545" y="436"/>
                </a:cubicBezTo>
                <a:cubicBezTo>
                  <a:pt x="1544" y="434"/>
                  <a:pt x="1541" y="433"/>
                  <a:pt x="1539" y="432"/>
                </a:cubicBezTo>
                <a:cubicBezTo>
                  <a:pt x="1536" y="430"/>
                  <a:pt x="1539" y="428"/>
                  <a:pt x="1538" y="425"/>
                </a:cubicBezTo>
                <a:cubicBezTo>
                  <a:pt x="1538" y="424"/>
                  <a:pt x="1537" y="423"/>
                  <a:pt x="1537" y="423"/>
                </a:cubicBezTo>
                <a:cubicBezTo>
                  <a:pt x="1536" y="422"/>
                  <a:pt x="1534" y="421"/>
                  <a:pt x="1536" y="421"/>
                </a:cubicBezTo>
                <a:close/>
                <a:moveTo>
                  <a:pt x="1569" y="480"/>
                </a:moveTo>
                <a:cubicBezTo>
                  <a:pt x="1568" y="480"/>
                  <a:pt x="1568" y="480"/>
                  <a:pt x="1567" y="480"/>
                </a:cubicBezTo>
                <a:cubicBezTo>
                  <a:pt x="1566" y="481"/>
                  <a:pt x="1566" y="481"/>
                  <a:pt x="1565" y="482"/>
                </a:cubicBezTo>
                <a:cubicBezTo>
                  <a:pt x="1564" y="483"/>
                  <a:pt x="1563" y="482"/>
                  <a:pt x="1562" y="481"/>
                </a:cubicBezTo>
                <a:cubicBezTo>
                  <a:pt x="1561" y="479"/>
                  <a:pt x="1560" y="478"/>
                  <a:pt x="1559" y="478"/>
                </a:cubicBezTo>
                <a:cubicBezTo>
                  <a:pt x="1557" y="478"/>
                  <a:pt x="1555" y="479"/>
                  <a:pt x="1554" y="477"/>
                </a:cubicBezTo>
                <a:cubicBezTo>
                  <a:pt x="1553" y="476"/>
                  <a:pt x="1554" y="474"/>
                  <a:pt x="1555" y="473"/>
                </a:cubicBezTo>
                <a:cubicBezTo>
                  <a:pt x="1556" y="472"/>
                  <a:pt x="1556" y="473"/>
                  <a:pt x="1557" y="474"/>
                </a:cubicBezTo>
                <a:cubicBezTo>
                  <a:pt x="1558" y="475"/>
                  <a:pt x="1558" y="475"/>
                  <a:pt x="1560" y="475"/>
                </a:cubicBezTo>
                <a:cubicBezTo>
                  <a:pt x="1562" y="476"/>
                  <a:pt x="1562" y="477"/>
                  <a:pt x="1564" y="478"/>
                </a:cubicBezTo>
                <a:cubicBezTo>
                  <a:pt x="1565" y="478"/>
                  <a:pt x="1569" y="478"/>
                  <a:pt x="1569" y="480"/>
                </a:cubicBezTo>
                <a:close/>
                <a:moveTo>
                  <a:pt x="1527" y="1086"/>
                </a:moveTo>
                <a:cubicBezTo>
                  <a:pt x="1528" y="1086"/>
                  <a:pt x="1530" y="1086"/>
                  <a:pt x="1532" y="1086"/>
                </a:cubicBezTo>
                <a:cubicBezTo>
                  <a:pt x="1533" y="1086"/>
                  <a:pt x="1535" y="1086"/>
                  <a:pt x="1535" y="1085"/>
                </a:cubicBezTo>
                <a:cubicBezTo>
                  <a:pt x="1534" y="1084"/>
                  <a:pt x="1532" y="1084"/>
                  <a:pt x="1533" y="1083"/>
                </a:cubicBezTo>
                <a:cubicBezTo>
                  <a:pt x="1534" y="1083"/>
                  <a:pt x="1536" y="1083"/>
                  <a:pt x="1536" y="1083"/>
                </a:cubicBezTo>
                <a:cubicBezTo>
                  <a:pt x="1537" y="1083"/>
                  <a:pt x="1538" y="1084"/>
                  <a:pt x="1538" y="1084"/>
                </a:cubicBezTo>
                <a:cubicBezTo>
                  <a:pt x="1539" y="1085"/>
                  <a:pt x="1539" y="1086"/>
                  <a:pt x="1540" y="1086"/>
                </a:cubicBezTo>
                <a:cubicBezTo>
                  <a:pt x="1541" y="1087"/>
                  <a:pt x="1542" y="1085"/>
                  <a:pt x="1543" y="1087"/>
                </a:cubicBezTo>
                <a:cubicBezTo>
                  <a:pt x="1544" y="1087"/>
                  <a:pt x="1543" y="1088"/>
                  <a:pt x="1543" y="1089"/>
                </a:cubicBezTo>
                <a:cubicBezTo>
                  <a:pt x="1542" y="1090"/>
                  <a:pt x="1543" y="1090"/>
                  <a:pt x="1542" y="1091"/>
                </a:cubicBezTo>
                <a:cubicBezTo>
                  <a:pt x="1542" y="1091"/>
                  <a:pt x="1541" y="1091"/>
                  <a:pt x="1541" y="1091"/>
                </a:cubicBezTo>
                <a:cubicBezTo>
                  <a:pt x="1540" y="1092"/>
                  <a:pt x="1540" y="1092"/>
                  <a:pt x="1540" y="1093"/>
                </a:cubicBezTo>
                <a:cubicBezTo>
                  <a:pt x="1540" y="1093"/>
                  <a:pt x="1541" y="1093"/>
                  <a:pt x="1541" y="1093"/>
                </a:cubicBezTo>
                <a:cubicBezTo>
                  <a:pt x="1542" y="1093"/>
                  <a:pt x="1543" y="1092"/>
                  <a:pt x="1544" y="1093"/>
                </a:cubicBezTo>
                <a:cubicBezTo>
                  <a:pt x="1545" y="1093"/>
                  <a:pt x="1546" y="1093"/>
                  <a:pt x="1547" y="1092"/>
                </a:cubicBezTo>
                <a:cubicBezTo>
                  <a:pt x="1548" y="1091"/>
                  <a:pt x="1547" y="1090"/>
                  <a:pt x="1548" y="1089"/>
                </a:cubicBezTo>
                <a:cubicBezTo>
                  <a:pt x="1549" y="1086"/>
                  <a:pt x="1551" y="1090"/>
                  <a:pt x="1552" y="1091"/>
                </a:cubicBezTo>
                <a:cubicBezTo>
                  <a:pt x="1553" y="1092"/>
                  <a:pt x="1554" y="1094"/>
                  <a:pt x="1554" y="1096"/>
                </a:cubicBezTo>
                <a:cubicBezTo>
                  <a:pt x="1555" y="1098"/>
                  <a:pt x="1556" y="1099"/>
                  <a:pt x="1557" y="1100"/>
                </a:cubicBezTo>
                <a:cubicBezTo>
                  <a:pt x="1558" y="1102"/>
                  <a:pt x="1559" y="1103"/>
                  <a:pt x="1560" y="1105"/>
                </a:cubicBezTo>
                <a:cubicBezTo>
                  <a:pt x="1562" y="1107"/>
                  <a:pt x="1560" y="1107"/>
                  <a:pt x="1558" y="1106"/>
                </a:cubicBezTo>
                <a:cubicBezTo>
                  <a:pt x="1557" y="1104"/>
                  <a:pt x="1556" y="1103"/>
                  <a:pt x="1554" y="1102"/>
                </a:cubicBezTo>
                <a:cubicBezTo>
                  <a:pt x="1553" y="1101"/>
                  <a:pt x="1552" y="1101"/>
                  <a:pt x="1552" y="1100"/>
                </a:cubicBezTo>
                <a:cubicBezTo>
                  <a:pt x="1551" y="1099"/>
                  <a:pt x="1552" y="1098"/>
                  <a:pt x="1551" y="1097"/>
                </a:cubicBezTo>
                <a:cubicBezTo>
                  <a:pt x="1550" y="1096"/>
                  <a:pt x="1549" y="1098"/>
                  <a:pt x="1549" y="1099"/>
                </a:cubicBezTo>
                <a:cubicBezTo>
                  <a:pt x="1548" y="1100"/>
                  <a:pt x="1546" y="1100"/>
                  <a:pt x="1547" y="1098"/>
                </a:cubicBezTo>
                <a:cubicBezTo>
                  <a:pt x="1547" y="1097"/>
                  <a:pt x="1549" y="1097"/>
                  <a:pt x="1548" y="1095"/>
                </a:cubicBezTo>
                <a:cubicBezTo>
                  <a:pt x="1547" y="1095"/>
                  <a:pt x="1546" y="1095"/>
                  <a:pt x="1546" y="1096"/>
                </a:cubicBezTo>
                <a:cubicBezTo>
                  <a:pt x="1545" y="1096"/>
                  <a:pt x="1544" y="1097"/>
                  <a:pt x="1543" y="1097"/>
                </a:cubicBezTo>
                <a:cubicBezTo>
                  <a:pt x="1542" y="1097"/>
                  <a:pt x="1541" y="1096"/>
                  <a:pt x="1541" y="1095"/>
                </a:cubicBezTo>
                <a:cubicBezTo>
                  <a:pt x="1538" y="1091"/>
                  <a:pt x="1532" y="1096"/>
                  <a:pt x="1529" y="1092"/>
                </a:cubicBezTo>
                <a:cubicBezTo>
                  <a:pt x="1528" y="1092"/>
                  <a:pt x="1528" y="1090"/>
                  <a:pt x="1528" y="1090"/>
                </a:cubicBezTo>
                <a:cubicBezTo>
                  <a:pt x="1527" y="1089"/>
                  <a:pt x="1526" y="1089"/>
                  <a:pt x="1525" y="1088"/>
                </a:cubicBezTo>
                <a:cubicBezTo>
                  <a:pt x="1522" y="1086"/>
                  <a:pt x="1525" y="1086"/>
                  <a:pt x="1527" y="1086"/>
                </a:cubicBezTo>
                <a:close/>
                <a:moveTo>
                  <a:pt x="1416" y="481"/>
                </a:moveTo>
                <a:cubicBezTo>
                  <a:pt x="1414" y="479"/>
                  <a:pt x="1413" y="478"/>
                  <a:pt x="1411" y="477"/>
                </a:cubicBezTo>
                <a:cubicBezTo>
                  <a:pt x="1409" y="476"/>
                  <a:pt x="1406" y="473"/>
                  <a:pt x="1408" y="471"/>
                </a:cubicBezTo>
                <a:cubicBezTo>
                  <a:pt x="1410" y="468"/>
                  <a:pt x="1410" y="473"/>
                  <a:pt x="1412" y="472"/>
                </a:cubicBezTo>
                <a:cubicBezTo>
                  <a:pt x="1415" y="472"/>
                  <a:pt x="1414" y="469"/>
                  <a:pt x="1415" y="467"/>
                </a:cubicBezTo>
                <a:cubicBezTo>
                  <a:pt x="1415" y="466"/>
                  <a:pt x="1418" y="465"/>
                  <a:pt x="1418" y="463"/>
                </a:cubicBezTo>
                <a:cubicBezTo>
                  <a:pt x="1418" y="462"/>
                  <a:pt x="1417" y="461"/>
                  <a:pt x="1417" y="460"/>
                </a:cubicBezTo>
                <a:cubicBezTo>
                  <a:pt x="1417" y="458"/>
                  <a:pt x="1418" y="459"/>
                  <a:pt x="1419" y="459"/>
                </a:cubicBezTo>
                <a:cubicBezTo>
                  <a:pt x="1421" y="459"/>
                  <a:pt x="1422" y="457"/>
                  <a:pt x="1424" y="458"/>
                </a:cubicBezTo>
                <a:cubicBezTo>
                  <a:pt x="1426" y="459"/>
                  <a:pt x="1429" y="459"/>
                  <a:pt x="1430" y="457"/>
                </a:cubicBezTo>
                <a:cubicBezTo>
                  <a:pt x="1431" y="456"/>
                  <a:pt x="1431" y="454"/>
                  <a:pt x="1432" y="452"/>
                </a:cubicBezTo>
                <a:cubicBezTo>
                  <a:pt x="1434" y="451"/>
                  <a:pt x="1434" y="451"/>
                  <a:pt x="1435" y="449"/>
                </a:cubicBezTo>
                <a:cubicBezTo>
                  <a:pt x="1435" y="447"/>
                  <a:pt x="1436" y="446"/>
                  <a:pt x="1437" y="448"/>
                </a:cubicBezTo>
                <a:cubicBezTo>
                  <a:pt x="1438" y="449"/>
                  <a:pt x="1438" y="449"/>
                  <a:pt x="1439" y="450"/>
                </a:cubicBezTo>
                <a:cubicBezTo>
                  <a:pt x="1441" y="451"/>
                  <a:pt x="1444" y="452"/>
                  <a:pt x="1446" y="453"/>
                </a:cubicBezTo>
                <a:cubicBezTo>
                  <a:pt x="1449" y="457"/>
                  <a:pt x="1454" y="458"/>
                  <a:pt x="1458" y="460"/>
                </a:cubicBezTo>
                <a:cubicBezTo>
                  <a:pt x="1460" y="461"/>
                  <a:pt x="1461" y="463"/>
                  <a:pt x="1463" y="464"/>
                </a:cubicBezTo>
                <a:cubicBezTo>
                  <a:pt x="1464" y="466"/>
                  <a:pt x="1467" y="467"/>
                  <a:pt x="1469" y="468"/>
                </a:cubicBezTo>
                <a:cubicBezTo>
                  <a:pt x="1473" y="471"/>
                  <a:pt x="1477" y="472"/>
                  <a:pt x="1480" y="476"/>
                </a:cubicBezTo>
                <a:cubicBezTo>
                  <a:pt x="1482" y="478"/>
                  <a:pt x="1483" y="480"/>
                  <a:pt x="1484" y="482"/>
                </a:cubicBezTo>
                <a:cubicBezTo>
                  <a:pt x="1486" y="484"/>
                  <a:pt x="1488" y="485"/>
                  <a:pt x="1489" y="487"/>
                </a:cubicBezTo>
                <a:cubicBezTo>
                  <a:pt x="1491" y="488"/>
                  <a:pt x="1492" y="490"/>
                  <a:pt x="1493" y="492"/>
                </a:cubicBezTo>
                <a:cubicBezTo>
                  <a:pt x="1494" y="494"/>
                  <a:pt x="1495" y="495"/>
                  <a:pt x="1496" y="497"/>
                </a:cubicBezTo>
                <a:cubicBezTo>
                  <a:pt x="1496" y="499"/>
                  <a:pt x="1495" y="501"/>
                  <a:pt x="1494" y="503"/>
                </a:cubicBezTo>
                <a:cubicBezTo>
                  <a:pt x="1494" y="504"/>
                  <a:pt x="1493" y="505"/>
                  <a:pt x="1492" y="504"/>
                </a:cubicBezTo>
                <a:cubicBezTo>
                  <a:pt x="1491" y="504"/>
                  <a:pt x="1491" y="503"/>
                  <a:pt x="1490" y="503"/>
                </a:cubicBezTo>
                <a:cubicBezTo>
                  <a:pt x="1487" y="503"/>
                  <a:pt x="1490" y="507"/>
                  <a:pt x="1490" y="508"/>
                </a:cubicBezTo>
                <a:cubicBezTo>
                  <a:pt x="1490" y="510"/>
                  <a:pt x="1489" y="512"/>
                  <a:pt x="1488" y="514"/>
                </a:cubicBezTo>
                <a:cubicBezTo>
                  <a:pt x="1488" y="516"/>
                  <a:pt x="1488" y="518"/>
                  <a:pt x="1485" y="518"/>
                </a:cubicBezTo>
                <a:cubicBezTo>
                  <a:pt x="1484" y="519"/>
                  <a:pt x="1483" y="519"/>
                  <a:pt x="1482" y="519"/>
                </a:cubicBezTo>
                <a:cubicBezTo>
                  <a:pt x="1481" y="518"/>
                  <a:pt x="1481" y="518"/>
                  <a:pt x="1480" y="517"/>
                </a:cubicBezTo>
                <a:cubicBezTo>
                  <a:pt x="1477" y="517"/>
                  <a:pt x="1475" y="518"/>
                  <a:pt x="1473" y="518"/>
                </a:cubicBezTo>
                <a:cubicBezTo>
                  <a:pt x="1471" y="517"/>
                  <a:pt x="1469" y="516"/>
                  <a:pt x="1467" y="516"/>
                </a:cubicBezTo>
                <a:cubicBezTo>
                  <a:pt x="1466" y="516"/>
                  <a:pt x="1462" y="516"/>
                  <a:pt x="1461" y="517"/>
                </a:cubicBezTo>
                <a:cubicBezTo>
                  <a:pt x="1460" y="518"/>
                  <a:pt x="1461" y="519"/>
                  <a:pt x="1460" y="520"/>
                </a:cubicBezTo>
                <a:cubicBezTo>
                  <a:pt x="1460" y="521"/>
                  <a:pt x="1459" y="522"/>
                  <a:pt x="1458" y="523"/>
                </a:cubicBezTo>
                <a:cubicBezTo>
                  <a:pt x="1457" y="524"/>
                  <a:pt x="1458" y="527"/>
                  <a:pt x="1457" y="529"/>
                </a:cubicBezTo>
                <a:cubicBezTo>
                  <a:pt x="1456" y="530"/>
                  <a:pt x="1454" y="532"/>
                  <a:pt x="1452" y="532"/>
                </a:cubicBezTo>
                <a:cubicBezTo>
                  <a:pt x="1451" y="532"/>
                  <a:pt x="1450" y="531"/>
                  <a:pt x="1449" y="531"/>
                </a:cubicBezTo>
                <a:cubicBezTo>
                  <a:pt x="1448" y="530"/>
                  <a:pt x="1447" y="530"/>
                  <a:pt x="1446" y="530"/>
                </a:cubicBezTo>
                <a:cubicBezTo>
                  <a:pt x="1443" y="530"/>
                  <a:pt x="1444" y="528"/>
                  <a:pt x="1445" y="525"/>
                </a:cubicBezTo>
                <a:cubicBezTo>
                  <a:pt x="1445" y="523"/>
                  <a:pt x="1443" y="523"/>
                  <a:pt x="1442" y="521"/>
                </a:cubicBezTo>
                <a:cubicBezTo>
                  <a:pt x="1440" y="519"/>
                  <a:pt x="1440" y="518"/>
                  <a:pt x="1439" y="516"/>
                </a:cubicBezTo>
                <a:cubicBezTo>
                  <a:pt x="1438" y="512"/>
                  <a:pt x="1434" y="510"/>
                  <a:pt x="1432" y="506"/>
                </a:cubicBezTo>
                <a:cubicBezTo>
                  <a:pt x="1432" y="504"/>
                  <a:pt x="1432" y="502"/>
                  <a:pt x="1431" y="500"/>
                </a:cubicBezTo>
                <a:cubicBezTo>
                  <a:pt x="1430" y="499"/>
                  <a:pt x="1430" y="497"/>
                  <a:pt x="1430" y="496"/>
                </a:cubicBezTo>
                <a:cubicBezTo>
                  <a:pt x="1429" y="494"/>
                  <a:pt x="1429" y="493"/>
                  <a:pt x="1428" y="492"/>
                </a:cubicBezTo>
                <a:cubicBezTo>
                  <a:pt x="1427" y="491"/>
                  <a:pt x="1426" y="490"/>
                  <a:pt x="1426" y="490"/>
                </a:cubicBezTo>
                <a:cubicBezTo>
                  <a:pt x="1424" y="488"/>
                  <a:pt x="1423" y="484"/>
                  <a:pt x="1421" y="483"/>
                </a:cubicBezTo>
                <a:cubicBezTo>
                  <a:pt x="1419" y="483"/>
                  <a:pt x="1417" y="482"/>
                  <a:pt x="1416" y="481"/>
                </a:cubicBezTo>
                <a:close/>
                <a:moveTo>
                  <a:pt x="1594" y="1259"/>
                </a:moveTo>
                <a:cubicBezTo>
                  <a:pt x="1592" y="1257"/>
                  <a:pt x="1592" y="1255"/>
                  <a:pt x="1591" y="1253"/>
                </a:cubicBezTo>
                <a:cubicBezTo>
                  <a:pt x="1590" y="1248"/>
                  <a:pt x="1585" y="1247"/>
                  <a:pt x="1581" y="1250"/>
                </a:cubicBezTo>
                <a:cubicBezTo>
                  <a:pt x="1578" y="1252"/>
                  <a:pt x="1573" y="1250"/>
                  <a:pt x="1569" y="1249"/>
                </a:cubicBezTo>
                <a:cubicBezTo>
                  <a:pt x="1566" y="1248"/>
                  <a:pt x="1562" y="1245"/>
                  <a:pt x="1562" y="1241"/>
                </a:cubicBezTo>
                <a:cubicBezTo>
                  <a:pt x="1562" y="1239"/>
                  <a:pt x="1565" y="1239"/>
                  <a:pt x="1565" y="1237"/>
                </a:cubicBezTo>
                <a:cubicBezTo>
                  <a:pt x="1564" y="1237"/>
                  <a:pt x="1563" y="1238"/>
                  <a:pt x="1562" y="1238"/>
                </a:cubicBezTo>
                <a:cubicBezTo>
                  <a:pt x="1561" y="1238"/>
                  <a:pt x="1560" y="1238"/>
                  <a:pt x="1558" y="1238"/>
                </a:cubicBezTo>
                <a:cubicBezTo>
                  <a:pt x="1556" y="1238"/>
                  <a:pt x="1554" y="1237"/>
                  <a:pt x="1551" y="1239"/>
                </a:cubicBezTo>
                <a:cubicBezTo>
                  <a:pt x="1549" y="1240"/>
                  <a:pt x="1547" y="1241"/>
                  <a:pt x="1544" y="1241"/>
                </a:cubicBezTo>
                <a:cubicBezTo>
                  <a:pt x="1543" y="1240"/>
                  <a:pt x="1542" y="1240"/>
                  <a:pt x="1541" y="1240"/>
                </a:cubicBezTo>
                <a:cubicBezTo>
                  <a:pt x="1539" y="1239"/>
                  <a:pt x="1538" y="1239"/>
                  <a:pt x="1536" y="1239"/>
                </a:cubicBezTo>
                <a:cubicBezTo>
                  <a:pt x="1534" y="1239"/>
                  <a:pt x="1531" y="1239"/>
                  <a:pt x="1528" y="1239"/>
                </a:cubicBezTo>
                <a:cubicBezTo>
                  <a:pt x="1525" y="1239"/>
                  <a:pt x="1523" y="1239"/>
                  <a:pt x="1521" y="1239"/>
                </a:cubicBezTo>
                <a:cubicBezTo>
                  <a:pt x="1515" y="1238"/>
                  <a:pt x="1510" y="1237"/>
                  <a:pt x="1505" y="1239"/>
                </a:cubicBezTo>
                <a:cubicBezTo>
                  <a:pt x="1501" y="1240"/>
                  <a:pt x="1497" y="1243"/>
                  <a:pt x="1492" y="1244"/>
                </a:cubicBezTo>
                <a:cubicBezTo>
                  <a:pt x="1490" y="1244"/>
                  <a:pt x="1488" y="1245"/>
                  <a:pt x="1486" y="1245"/>
                </a:cubicBezTo>
                <a:cubicBezTo>
                  <a:pt x="1485" y="1246"/>
                  <a:pt x="1483" y="1247"/>
                  <a:pt x="1482" y="1248"/>
                </a:cubicBezTo>
                <a:cubicBezTo>
                  <a:pt x="1480" y="1248"/>
                  <a:pt x="1479" y="1249"/>
                  <a:pt x="1477" y="1250"/>
                </a:cubicBezTo>
                <a:cubicBezTo>
                  <a:pt x="1474" y="1250"/>
                  <a:pt x="1472" y="1252"/>
                  <a:pt x="1470" y="1254"/>
                </a:cubicBezTo>
                <a:cubicBezTo>
                  <a:pt x="1467" y="1256"/>
                  <a:pt x="1465" y="1257"/>
                  <a:pt x="1462" y="1259"/>
                </a:cubicBezTo>
                <a:cubicBezTo>
                  <a:pt x="1459" y="1260"/>
                  <a:pt x="1457" y="1262"/>
                  <a:pt x="1456" y="1264"/>
                </a:cubicBezTo>
                <a:cubicBezTo>
                  <a:pt x="1455" y="1266"/>
                  <a:pt x="1453" y="1267"/>
                  <a:pt x="1452" y="1269"/>
                </a:cubicBezTo>
                <a:cubicBezTo>
                  <a:pt x="1450" y="1270"/>
                  <a:pt x="1448" y="1270"/>
                  <a:pt x="1446" y="1271"/>
                </a:cubicBezTo>
                <a:cubicBezTo>
                  <a:pt x="1442" y="1271"/>
                  <a:pt x="1437" y="1271"/>
                  <a:pt x="1433" y="1270"/>
                </a:cubicBezTo>
                <a:cubicBezTo>
                  <a:pt x="1431" y="1270"/>
                  <a:pt x="1429" y="1269"/>
                  <a:pt x="1426" y="1268"/>
                </a:cubicBezTo>
                <a:cubicBezTo>
                  <a:pt x="1425" y="1268"/>
                  <a:pt x="1424" y="1268"/>
                  <a:pt x="1423" y="1268"/>
                </a:cubicBezTo>
                <a:cubicBezTo>
                  <a:pt x="1422" y="1268"/>
                  <a:pt x="1421" y="1267"/>
                  <a:pt x="1420" y="1267"/>
                </a:cubicBezTo>
                <a:cubicBezTo>
                  <a:pt x="1416" y="1266"/>
                  <a:pt x="1412" y="1268"/>
                  <a:pt x="1408" y="1268"/>
                </a:cubicBezTo>
                <a:cubicBezTo>
                  <a:pt x="1406" y="1268"/>
                  <a:pt x="1405" y="1269"/>
                  <a:pt x="1403" y="1269"/>
                </a:cubicBezTo>
                <a:cubicBezTo>
                  <a:pt x="1401" y="1269"/>
                  <a:pt x="1400" y="1268"/>
                  <a:pt x="1398" y="1267"/>
                </a:cubicBezTo>
                <a:cubicBezTo>
                  <a:pt x="1396" y="1266"/>
                  <a:pt x="1394" y="1266"/>
                  <a:pt x="1392" y="1265"/>
                </a:cubicBezTo>
                <a:cubicBezTo>
                  <a:pt x="1389" y="1265"/>
                  <a:pt x="1387" y="1266"/>
                  <a:pt x="1385" y="1266"/>
                </a:cubicBezTo>
                <a:cubicBezTo>
                  <a:pt x="1382" y="1266"/>
                  <a:pt x="1381" y="1264"/>
                  <a:pt x="1378" y="1263"/>
                </a:cubicBezTo>
                <a:cubicBezTo>
                  <a:pt x="1374" y="1262"/>
                  <a:pt x="1369" y="1261"/>
                  <a:pt x="1365" y="1259"/>
                </a:cubicBezTo>
                <a:cubicBezTo>
                  <a:pt x="1363" y="1258"/>
                  <a:pt x="1361" y="1256"/>
                  <a:pt x="1360" y="1255"/>
                </a:cubicBezTo>
                <a:cubicBezTo>
                  <a:pt x="1358" y="1254"/>
                  <a:pt x="1356" y="1253"/>
                  <a:pt x="1355" y="1251"/>
                </a:cubicBezTo>
                <a:cubicBezTo>
                  <a:pt x="1352" y="1247"/>
                  <a:pt x="1352" y="1243"/>
                  <a:pt x="1351" y="1239"/>
                </a:cubicBezTo>
                <a:cubicBezTo>
                  <a:pt x="1351" y="1235"/>
                  <a:pt x="1347" y="1233"/>
                  <a:pt x="1345" y="1230"/>
                </a:cubicBezTo>
                <a:cubicBezTo>
                  <a:pt x="1344" y="1228"/>
                  <a:pt x="1344" y="1226"/>
                  <a:pt x="1343" y="1224"/>
                </a:cubicBezTo>
                <a:cubicBezTo>
                  <a:pt x="1342" y="1222"/>
                  <a:pt x="1340" y="1222"/>
                  <a:pt x="1338" y="1222"/>
                </a:cubicBezTo>
                <a:cubicBezTo>
                  <a:pt x="1335" y="1222"/>
                  <a:pt x="1338" y="1219"/>
                  <a:pt x="1340" y="1219"/>
                </a:cubicBezTo>
                <a:cubicBezTo>
                  <a:pt x="1341" y="1218"/>
                  <a:pt x="1343" y="1217"/>
                  <a:pt x="1344" y="1215"/>
                </a:cubicBezTo>
                <a:cubicBezTo>
                  <a:pt x="1345" y="1215"/>
                  <a:pt x="1346" y="1214"/>
                  <a:pt x="1347" y="1214"/>
                </a:cubicBezTo>
                <a:cubicBezTo>
                  <a:pt x="1348" y="1212"/>
                  <a:pt x="1348" y="1209"/>
                  <a:pt x="1348" y="1207"/>
                </a:cubicBezTo>
                <a:cubicBezTo>
                  <a:pt x="1348" y="1206"/>
                  <a:pt x="1348" y="1205"/>
                  <a:pt x="1348" y="1204"/>
                </a:cubicBezTo>
                <a:cubicBezTo>
                  <a:pt x="1348" y="1202"/>
                  <a:pt x="1348" y="1199"/>
                  <a:pt x="1349" y="1197"/>
                </a:cubicBezTo>
                <a:cubicBezTo>
                  <a:pt x="1350" y="1196"/>
                  <a:pt x="1351" y="1194"/>
                  <a:pt x="1353" y="1193"/>
                </a:cubicBezTo>
                <a:cubicBezTo>
                  <a:pt x="1354" y="1192"/>
                  <a:pt x="1355" y="1192"/>
                  <a:pt x="1356" y="1192"/>
                </a:cubicBezTo>
                <a:cubicBezTo>
                  <a:pt x="1357" y="1191"/>
                  <a:pt x="1358" y="1190"/>
                  <a:pt x="1358" y="1189"/>
                </a:cubicBezTo>
                <a:cubicBezTo>
                  <a:pt x="1360" y="1188"/>
                  <a:pt x="1362" y="1187"/>
                  <a:pt x="1363" y="1189"/>
                </a:cubicBezTo>
                <a:cubicBezTo>
                  <a:pt x="1364" y="1189"/>
                  <a:pt x="1363" y="1190"/>
                  <a:pt x="1365" y="1190"/>
                </a:cubicBezTo>
                <a:cubicBezTo>
                  <a:pt x="1366" y="1190"/>
                  <a:pt x="1366" y="1189"/>
                  <a:pt x="1366" y="1188"/>
                </a:cubicBezTo>
                <a:cubicBezTo>
                  <a:pt x="1366" y="1186"/>
                  <a:pt x="1367" y="1184"/>
                  <a:pt x="1368" y="1182"/>
                </a:cubicBezTo>
                <a:cubicBezTo>
                  <a:pt x="1369" y="1180"/>
                  <a:pt x="1369" y="1177"/>
                  <a:pt x="1369" y="1175"/>
                </a:cubicBezTo>
                <a:cubicBezTo>
                  <a:pt x="1369" y="1172"/>
                  <a:pt x="1369" y="1169"/>
                  <a:pt x="1369" y="1166"/>
                </a:cubicBezTo>
                <a:cubicBezTo>
                  <a:pt x="1369" y="1163"/>
                  <a:pt x="1369" y="1161"/>
                  <a:pt x="1370" y="1159"/>
                </a:cubicBezTo>
                <a:cubicBezTo>
                  <a:pt x="1371" y="1154"/>
                  <a:pt x="1373" y="1151"/>
                  <a:pt x="1376" y="1148"/>
                </a:cubicBezTo>
                <a:cubicBezTo>
                  <a:pt x="1377" y="1147"/>
                  <a:pt x="1378" y="1146"/>
                  <a:pt x="1378" y="1145"/>
                </a:cubicBezTo>
                <a:cubicBezTo>
                  <a:pt x="1378" y="1144"/>
                  <a:pt x="1377" y="1145"/>
                  <a:pt x="1376" y="1145"/>
                </a:cubicBezTo>
                <a:cubicBezTo>
                  <a:pt x="1376" y="1146"/>
                  <a:pt x="1374" y="1147"/>
                  <a:pt x="1374" y="1146"/>
                </a:cubicBezTo>
                <a:cubicBezTo>
                  <a:pt x="1374" y="1145"/>
                  <a:pt x="1375" y="1144"/>
                  <a:pt x="1376" y="1144"/>
                </a:cubicBezTo>
                <a:cubicBezTo>
                  <a:pt x="1378" y="1143"/>
                  <a:pt x="1380" y="1143"/>
                  <a:pt x="1380" y="1141"/>
                </a:cubicBezTo>
                <a:cubicBezTo>
                  <a:pt x="1381" y="1139"/>
                  <a:pt x="1380" y="1139"/>
                  <a:pt x="1379" y="1140"/>
                </a:cubicBezTo>
                <a:cubicBezTo>
                  <a:pt x="1378" y="1141"/>
                  <a:pt x="1378" y="1142"/>
                  <a:pt x="1377" y="1142"/>
                </a:cubicBezTo>
                <a:cubicBezTo>
                  <a:pt x="1376" y="1142"/>
                  <a:pt x="1375" y="1141"/>
                  <a:pt x="1375" y="1140"/>
                </a:cubicBezTo>
                <a:cubicBezTo>
                  <a:pt x="1375" y="1139"/>
                  <a:pt x="1376" y="1139"/>
                  <a:pt x="1377" y="1138"/>
                </a:cubicBezTo>
                <a:cubicBezTo>
                  <a:pt x="1378" y="1137"/>
                  <a:pt x="1378" y="1137"/>
                  <a:pt x="1378" y="1135"/>
                </a:cubicBezTo>
                <a:cubicBezTo>
                  <a:pt x="1378" y="1134"/>
                  <a:pt x="1378" y="1134"/>
                  <a:pt x="1379" y="1133"/>
                </a:cubicBezTo>
                <a:cubicBezTo>
                  <a:pt x="1380" y="1132"/>
                  <a:pt x="1380" y="1132"/>
                  <a:pt x="1381" y="1131"/>
                </a:cubicBezTo>
                <a:cubicBezTo>
                  <a:pt x="1381" y="1130"/>
                  <a:pt x="1381" y="1129"/>
                  <a:pt x="1383" y="1129"/>
                </a:cubicBezTo>
                <a:cubicBezTo>
                  <a:pt x="1383" y="1129"/>
                  <a:pt x="1384" y="1131"/>
                  <a:pt x="1384" y="1132"/>
                </a:cubicBezTo>
                <a:cubicBezTo>
                  <a:pt x="1384" y="1132"/>
                  <a:pt x="1382" y="1132"/>
                  <a:pt x="1382" y="1133"/>
                </a:cubicBezTo>
                <a:cubicBezTo>
                  <a:pt x="1382" y="1135"/>
                  <a:pt x="1383" y="1134"/>
                  <a:pt x="1384" y="1134"/>
                </a:cubicBezTo>
                <a:cubicBezTo>
                  <a:pt x="1386" y="1134"/>
                  <a:pt x="1386" y="1135"/>
                  <a:pt x="1387" y="1135"/>
                </a:cubicBezTo>
                <a:cubicBezTo>
                  <a:pt x="1388" y="1136"/>
                  <a:pt x="1389" y="1136"/>
                  <a:pt x="1390" y="1136"/>
                </a:cubicBezTo>
                <a:cubicBezTo>
                  <a:pt x="1391" y="1136"/>
                  <a:pt x="1392" y="1136"/>
                  <a:pt x="1393" y="1136"/>
                </a:cubicBezTo>
                <a:cubicBezTo>
                  <a:pt x="1395" y="1137"/>
                  <a:pt x="1398" y="1136"/>
                  <a:pt x="1399" y="1134"/>
                </a:cubicBezTo>
                <a:cubicBezTo>
                  <a:pt x="1399" y="1134"/>
                  <a:pt x="1399" y="1132"/>
                  <a:pt x="1399" y="1131"/>
                </a:cubicBezTo>
                <a:cubicBezTo>
                  <a:pt x="1400" y="1130"/>
                  <a:pt x="1400" y="1129"/>
                  <a:pt x="1401" y="1128"/>
                </a:cubicBezTo>
                <a:cubicBezTo>
                  <a:pt x="1402" y="1125"/>
                  <a:pt x="1401" y="1122"/>
                  <a:pt x="1402" y="1118"/>
                </a:cubicBezTo>
                <a:cubicBezTo>
                  <a:pt x="1402" y="1116"/>
                  <a:pt x="1404" y="1114"/>
                  <a:pt x="1403" y="1112"/>
                </a:cubicBezTo>
                <a:cubicBezTo>
                  <a:pt x="1403" y="1111"/>
                  <a:pt x="1402" y="1110"/>
                  <a:pt x="1402" y="1109"/>
                </a:cubicBezTo>
                <a:cubicBezTo>
                  <a:pt x="1402" y="1108"/>
                  <a:pt x="1401" y="1108"/>
                  <a:pt x="1401" y="1107"/>
                </a:cubicBezTo>
                <a:cubicBezTo>
                  <a:pt x="1400" y="1104"/>
                  <a:pt x="1403" y="1103"/>
                  <a:pt x="1404" y="1103"/>
                </a:cubicBezTo>
                <a:cubicBezTo>
                  <a:pt x="1407" y="1102"/>
                  <a:pt x="1407" y="1100"/>
                  <a:pt x="1410" y="1099"/>
                </a:cubicBezTo>
                <a:cubicBezTo>
                  <a:pt x="1412" y="1098"/>
                  <a:pt x="1414" y="1099"/>
                  <a:pt x="1416" y="1099"/>
                </a:cubicBezTo>
                <a:cubicBezTo>
                  <a:pt x="1418" y="1098"/>
                  <a:pt x="1419" y="1096"/>
                  <a:pt x="1420" y="1094"/>
                </a:cubicBezTo>
                <a:cubicBezTo>
                  <a:pt x="1421" y="1093"/>
                  <a:pt x="1421" y="1093"/>
                  <a:pt x="1422" y="1092"/>
                </a:cubicBezTo>
                <a:cubicBezTo>
                  <a:pt x="1423" y="1092"/>
                  <a:pt x="1423" y="1092"/>
                  <a:pt x="1423" y="1091"/>
                </a:cubicBezTo>
                <a:cubicBezTo>
                  <a:pt x="1423" y="1090"/>
                  <a:pt x="1423" y="1090"/>
                  <a:pt x="1422" y="1090"/>
                </a:cubicBezTo>
                <a:cubicBezTo>
                  <a:pt x="1420" y="1089"/>
                  <a:pt x="1420" y="1087"/>
                  <a:pt x="1419" y="1085"/>
                </a:cubicBezTo>
                <a:cubicBezTo>
                  <a:pt x="1418" y="1083"/>
                  <a:pt x="1416" y="1083"/>
                  <a:pt x="1415" y="1081"/>
                </a:cubicBezTo>
                <a:cubicBezTo>
                  <a:pt x="1415" y="1080"/>
                  <a:pt x="1414" y="1079"/>
                  <a:pt x="1415" y="1078"/>
                </a:cubicBezTo>
                <a:cubicBezTo>
                  <a:pt x="1416" y="1078"/>
                  <a:pt x="1417" y="1079"/>
                  <a:pt x="1418" y="1080"/>
                </a:cubicBezTo>
                <a:cubicBezTo>
                  <a:pt x="1418" y="1080"/>
                  <a:pt x="1419" y="1081"/>
                  <a:pt x="1420" y="1081"/>
                </a:cubicBezTo>
                <a:cubicBezTo>
                  <a:pt x="1421" y="1082"/>
                  <a:pt x="1421" y="1083"/>
                  <a:pt x="1422" y="1084"/>
                </a:cubicBezTo>
                <a:cubicBezTo>
                  <a:pt x="1422" y="1085"/>
                  <a:pt x="1423" y="1085"/>
                  <a:pt x="1424" y="1085"/>
                </a:cubicBezTo>
                <a:cubicBezTo>
                  <a:pt x="1426" y="1084"/>
                  <a:pt x="1425" y="1082"/>
                  <a:pt x="1426" y="1081"/>
                </a:cubicBezTo>
                <a:cubicBezTo>
                  <a:pt x="1428" y="1078"/>
                  <a:pt x="1431" y="1076"/>
                  <a:pt x="1434" y="1074"/>
                </a:cubicBezTo>
                <a:cubicBezTo>
                  <a:pt x="1437" y="1072"/>
                  <a:pt x="1441" y="1071"/>
                  <a:pt x="1444" y="1071"/>
                </a:cubicBezTo>
                <a:cubicBezTo>
                  <a:pt x="1446" y="1071"/>
                  <a:pt x="1449" y="1071"/>
                  <a:pt x="1451" y="1071"/>
                </a:cubicBezTo>
                <a:cubicBezTo>
                  <a:pt x="1453" y="1070"/>
                  <a:pt x="1453" y="1068"/>
                  <a:pt x="1455" y="1066"/>
                </a:cubicBezTo>
                <a:cubicBezTo>
                  <a:pt x="1457" y="1065"/>
                  <a:pt x="1458" y="1066"/>
                  <a:pt x="1460" y="1067"/>
                </a:cubicBezTo>
                <a:cubicBezTo>
                  <a:pt x="1461" y="1067"/>
                  <a:pt x="1461" y="1068"/>
                  <a:pt x="1462" y="1068"/>
                </a:cubicBezTo>
                <a:cubicBezTo>
                  <a:pt x="1464" y="1068"/>
                  <a:pt x="1464" y="1068"/>
                  <a:pt x="1465" y="1068"/>
                </a:cubicBezTo>
                <a:cubicBezTo>
                  <a:pt x="1471" y="1071"/>
                  <a:pt x="1465" y="1061"/>
                  <a:pt x="1469" y="1060"/>
                </a:cubicBezTo>
                <a:cubicBezTo>
                  <a:pt x="1470" y="1062"/>
                  <a:pt x="1469" y="1065"/>
                  <a:pt x="1470" y="1067"/>
                </a:cubicBezTo>
                <a:cubicBezTo>
                  <a:pt x="1470" y="1068"/>
                  <a:pt x="1471" y="1067"/>
                  <a:pt x="1472" y="1068"/>
                </a:cubicBezTo>
                <a:cubicBezTo>
                  <a:pt x="1473" y="1069"/>
                  <a:pt x="1473" y="1070"/>
                  <a:pt x="1474" y="1071"/>
                </a:cubicBezTo>
                <a:cubicBezTo>
                  <a:pt x="1475" y="1072"/>
                  <a:pt x="1478" y="1072"/>
                  <a:pt x="1480" y="1072"/>
                </a:cubicBezTo>
                <a:cubicBezTo>
                  <a:pt x="1481" y="1072"/>
                  <a:pt x="1482" y="1071"/>
                  <a:pt x="1483" y="1071"/>
                </a:cubicBezTo>
                <a:cubicBezTo>
                  <a:pt x="1484" y="1070"/>
                  <a:pt x="1485" y="1070"/>
                  <a:pt x="1485" y="1072"/>
                </a:cubicBezTo>
                <a:cubicBezTo>
                  <a:pt x="1485" y="1073"/>
                  <a:pt x="1484" y="1073"/>
                  <a:pt x="1483" y="1074"/>
                </a:cubicBezTo>
                <a:cubicBezTo>
                  <a:pt x="1482" y="1074"/>
                  <a:pt x="1481" y="1075"/>
                  <a:pt x="1480" y="1075"/>
                </a:cubicBezTo>
                <a:cubicBezTo>
                  <a:pt x="1478" y="1076"/>
                  <a:pt x="1475" y="1075"/>
                  <a:pt x="1473" y="1075"/>
                </a:cubicBezTo>
                <a:cubicBezTo>
                  <a:pt x="1471" y="1074"/>
                  <a:pt x="1469" y="1074"/>
                  <a:pt x="1467" y="1073"/>
                </a:cubicBezTo>
                <a:cubicBezTo>
                  <a:pt x="1465" y="1072"/>
                  <a:pt x="1463" y="1073"/>
                  <a:pt x="1460" y="1073"/>
                </a:cubicBezTo>
                <a:cubicBezTo>
                  <a:pt x="1459" y="1072"/>
                  <a:pt x="1456" y="1070"/>
                  <a:pt x="1455" y="1070"/>
                </a:cubicBezTo>
                <a:cubicBezTo>
                  <a:pt x="1455" y="1071"/>
                  <a:pt x="1456" y="1071"/>
                  <a:pt x="1457" y="1072"/>
                </a:cubicBezTo>
                <a:cubicBezTo>
                  <a:pt x="1458" y="1073"/>
                  <a:pt x="1457" y="1074"/>
                  <a:pt x="1458" y="1075"/>
                </a:cubicBezTo>
                <a:cubicBezTo>
                  <a:pt x="1458" y="1075"/>
                  <a:pt x="1460" y="1075"/>
                  <a:pt x="1461" y="1075"/>
                </a:cubicBezTo>
                <a:cubicBezTo>
                  <a:pt x="1462" y="1075"/>
                  <a:pt x="1463" y="1075"/>
                  <a:pt x="1464" y="1076"/>
                </a:cubicBezTo>
                <a:cubicBezTo>
                  <a:pt x="1465" y="1076"/>
                  <a:pt x="1469" y="1079"/>
                  <a:pt x="1466" y="1080"/>
                </a:cubicBezTo>
                <a:cubicBezTo>
                  <a:pt x="1465" y="1080"/>
                  <a:pt x="1464" y="1080"/>
                  <a:pt x="1463" y="1080"/>
                </a:cubicBezTo>
                <a:cubicBezTo>
                  <a:pt x="1462" y="1081"/>
                  <a:pt x="1461" y="1081"/>
                  <a:pt x="1460" y="1081"/>
                </a:cubicBezTo>
                <a:cubicBezTo>
                  <a:pt x="1459" y="1081"/>
                  <a:pt x="1458" y="1080"/>
                  <a:pt x="1457" y="1080"/>
                </a:cubicBezTo>
                <a:cubicBezTo>
                  <a:pt x="1457" y="1079"/>
                  <a:pt x="1456" y="1078"/>
                  <a:pt x="1455" y="1078"/>
                </a:cubicBezTo>
                <a:cubicBezTo>
                  <a:pt x="1454" y="1078"/>
                  <a:pt x="1454" y="1079"/>
                  <a:pt x="1455" y="1080"/>
                </a:cubicBezTo>
                <a:cubicBezTo>
                  <a:pt x="1456" y="1081"/>
                  <a:pt x="1457" y="1081"/>
                  <a:pt x="1458" y="1082"/>
                </a:cubicBezTo>
                <a:cubicBezTo>
                  <a:pt x="1459" y="1084"/>
                  <a:pt x="1461" y="1084"/>
                  <a:pt x="1463" y="1085"/>
                </a:cubicBezTo>
                <a:cubicBezTo>
                  <a:pt x="1465" y="1086"/>
                  <a:pt x="1467" y="1087"/>
                  <a:pt x="1469" y="1086"/>
                </a:cubicBezTo>
                <a:cubicBezTo>
                  <a:pt x="1470" y="1086"/>
                  <a:pt x="1471" y="1085"/>
                  <a:pt x="1473" y="1085"/>
                </a:cubicBezTo>
                <a:cubicBezTo>
                  <a:pt x="1475" y="1086"/>
                  <a:pt x="1476" y="1087"/>
                  <a:pt x="1478" y="1088"/>
                </a:cubicBezTo>
                <a:cubicBezTo>
                  <a:pt x="1479" y="1089"/>
                  <a:pt x="1481" y="1090"/>
                  <a:pt x="1483" y="1090"/>
                </a:cubicBezTo>
                <a:cubicBezTo>
                  <a:pt x="1485" y="1091"/>
                  <a:pt x="1487" y="1090"/>
                  <a:pt x="1489" y="1089"/>
                </a:cubicBezTo>
                <a:cubicBezTo>
                  <a:pt x="1494" y="1088"/>
                  <a:pt x="1498" y="1086"/>
                  <a:pt x="1503" y="1086"/>
                </a:cubicBezTo>
                <a:cubicBezTo>
                  <a:pt x="1505" y="1085"/>
                  <a:pt x="1507" y="1086"/>
                  <a:pt x="1507" y="1089"/>
                </a:cubicBezTo>
                <a:cubicBezTo>
                  <a:pt x="1508" y="1091"/>
                  <a:pt x="1510" y="1091"/>
                  <a:pt x="1512" y="1091"/>
                </a:cubicBezTo>
                <a:cubicBezTo>
                  <a:pt x="1514" y="1091"/>
                  <a:pt x="1514" y="1091"/>
                  <a:pt x="1515" y="1091"/>
                </a:cubicBezTo>
                <a:cubicBezTo>
                  <a:pt x="1516" y="1090"/>
                  <a:pt x="1517" y="1090"/>
                  <a:pt x="1518" y="1091"/>
                </a:cubicBezTo>
                <a:cubicBezTo>
                  <a:pt x="1519" y="1091"/>
                  <a:pt x="1519" y="1092"/>
                  <a:pt x="1519" y="1094"/>
                </a:cubicBezTo>
                <a:cubicBezTo>
                  <a:pt x="1518" y="1095"/>
                  <a:pt x="1519" y="1095"/>
                  <a:pt x="1519" y="1096"/>
                </a:cubicBezTo>
                <a:cubicBezTo>
                  <a:pt x="1521" y="1099"/>
                  <a:pt x="1516" y="1098"/>
                  <a:pt x="1514" y="1098"/>
                </a:cubicBezTo>
                <a:cubicBezTo>
                  <a:pt x="1513" y="1099"/>
                  <a:pt x="1512" y="1099"/>
                  <a:pt x="1511" y="1100"/>
                </a:cubicBezTo>
                <a:cubicBezTo>
                  <a:pt x="1509" y="1100"/>
                  <a:pt x="1509" y="1101"/>
                  <a:pt x="1508" y="1102"/>
                </a:cubicBezTo>
                <a:cubicBezTo>
                  <a:pt x="1506" y="1103"/>
                  <a:pt x="1503" y="1103"/>
                  <a:pt x="1501" y="1104"/>
                </a:cubicBezTo>
                <a:cubicBezTo>
                  <a:pt x="1499" y="1104"/>
                  <a:pt x="1497" y="1105"/>
                  <a:pt x="1496" y="1107"/>
                </a:cubicBezTo>
                <a:cubicBezTo>
                  <a:pt x="1494" y="1109"/>
                  <a:pt x="1493" y="1110"/>
                  <a:pt x="1491" y="1111"/>
                </a:cubicBezTo>
                <a:cubicBezTo>
                  <a:pt x="1489" y="1111"/>
                  <a:pt x="1487" y="1112"/>
                  <a:pt x="1486" y="1113"/>
                </a:cubicBezTo>
                <a:cubicBezTo>
                  <a:pt x="1483" y="1115"/>
                  <a:pt x="1486" y="1116"/>
                  <a:pt x="1487" y="1117"/>
                </a:cubicBezTo>
                <a:cubicBezTo>
                  <a:pt x="1488" y="1118"/>
                  <a:pt x="1488" y="1119"/>
                  <a:pt x="1489" y="1119"/>
                </a:cubicBezTo>
                <a:cubicBezTo>
                  <a:pt x="1490" y="1120"/>
                  <a:pt x="1491" y="1120"/>
                  <a:pt x="1492" y="1120"/>
                </a:cubicBezTo>
                <a:cubicBezTo>
                  <a:pt x="1494" y="1121"/>
                  <a:pt x="1497" y="1120"/>
                  <a:pt x="1499" y="1121"/>
                </a:cubicBezTo>
                <a:cubicBezTo>
                  <a:pt x="1500" y="1122"/>
                  <a:pt x="1500" y="1122"/>
                  <a:pt x="1501" y="1123"/>
                </a:cubicBezTo>
                <a:cubicBezTo>
                  <a:pt x="1502" y="1123"/>
                  <a:pt x="1503" y="1123"/>
                  <a:pt x="1504" y="1123"/>
                </a:cubicBezTo>
                <a:cubicBezTo>
                  <a:pt x="1506" y="1124"/>
                  <a:pt x="1509" y="1123"/>
                  <a:pt x="1511" y="1124"/>
                </a:cubicBezTo>
                <a:cubicBezTo>
                  <a:pt x="1513" y="1125"/>
                  <a:pt x="1515" y="1125"/>
                  <a:pt x="1516" y="1127"/>
                </a:cubicBezTo>
                <a:cubicBezTo>
                  <a:pt x="1517" y="1128"/>
                  <a:pt x="1518" y="1131"/>
                  <a:pt x="1517" y="1133"/>
                </a:cubicBezTo>
                <a:cubicBezTo>
                  <a:pt x="1517" y="1135"/>
                  <a:pt x="1516" y="1136"/>
                  <a:pt x="1516" y="1137"/>
                </a:cubicBezTo>
                <a:cubicBezTo>
                  <a:pt x="1516" y="1138"/>
                  <a:pt x="1516" y="1139"/>
                  <a:pt x="1515" y="1140"/>
                </a:cubicBezTo>
                <a:cubicBezTo>
                  <a:pt x="1515" y="1143"/>
                  <a:pt x="1515" y="1145"/>
                  <a:pt x="1512" y="1145"/>
                </a:cubicBezTo>
                <a:cubicBezTo>
                  <a:pt x="1510" y="1145"/>
                  <a:pt x="1509" y="1147"/>
                  <a:pt x="1511" y="1147"/>
                </a:cubicBezTo>
                <a:cubicBezTo>
                  <a:pt x="1512" y="1147"/>
                  <a:pt x="1513" y="1147"/>
                  <a:pt x="1514" y="1147"/>
                </a:cubicBezTo>
                <a:cubicBezTo>
                  <a:pt x="1514" y="1148"/>
                  <a:pt x="1515" y="1148"/>
                  <a:pt x="1515" y="1149"/>
                </a:cubicBezTo>
                <a:cubicBezTo>
                  <a:pt x="1518" y="1151"/>
                  <a:pt x="1522" y="1152"/>
                  <a:pt x="1525" y="1151"/>
                </a:cubicBezTo>
                <a:cubicBezTo>
                  <a:pt x="1526" y="1150"/>
                  <a:pt x="1527" y="1149"/>
                  <a:pt x="1528" y="1149"/>
                </a:cubicBezTo>
                <a:cubicBezTo>
                  <a:pt x="1530" y="1148"/>
                  <a:pt x="1532" y="1148"/>
                  <a:pt x="1534" y="1147"/>
                </a:cubicBezTo>
                <a:cubicBezTo>
                  <a:pt x="1537" y="1146"/>
                  <a:pt x="1539" y="1144"/>
                  <a:pt x="1541" y="1143"/>
                </a:cubicBezTo>
                <a:cubicBezTo>
                  <a:pt x="1543" y="1142"/>
                  <a:pt x="1544" y="1140"/>
                  <a:pt x="1546" y="1140"/>
                </a:cubicBezTo>
                <a:cubicBezTo>
                  <a:pt x="1548" y="1139"/>
                  <a:pt x="1550" y="1139"/>
                  <a:pt x="1552" y="1138"/>
                </a:cubicBezTo>
                <a:cubicBezTo>
                  <a:pt x="1555" y="1137"/>
                  <a:pt x="1556" y="1135"/>
                  <a:pt x="1558" y="1134"/>
                </a:cubicBezTo>
                <a:cubicBezTo>
                  <a:pt x="1560" y="1133"/>
                  <a:pt x="1562" y="1132"/>
                  <a:pt x="1565" y="1132"/>
                </a:cubicBezTo>
                <a:cubicBezTo>
                  <a:pt x="1568" y="1131"/>
                  <a:pt x="1571" y="1127"/>
                  <a:pt x="1574" y="1126"/>
                </a:cubicBezTo>
                <a:cubicBezTo>
                  <a:pt x="1577" y="1125"/>
                  <a:pt x="1578" y="1126"/>
                  <a:pt x="1580" y="1128"/>
                </a:cubicBezTo>
                <a:cubicBezTo>
                  <a:pt x="1581" y="1129"/>
                  <a:pt x="1582" y="1129"/>
                  <a:pt x="1583" y="1129"/>
                </a:cubicBezTo>
                <a:cubicBezTo>
                  <a:pt x="1584" y="1129"/>
                  <a:pt x="1584" y="1130"/>
                  <a:pt x="1585" y="1130"/>
                </a:cubicBezTo>
                <a:cubicBezTo>
                  <a:pt x="1588" y="1131"/>
                  <a:pt x="1590" y="1130"/>
                  <a:pt x="1592" y="1129"/>
                </a:cubicBezTo>
                <a:cubicBezTo>
                  <a:pt x="1594" y="1129"/>
                  <a:pt x="1595" y="1129"/>
                  <a:pt x="1596" y="1129"/>
                </a:cubicBezTo>
                <a:cubicBezTo>
                  <a:pt x="1598" y="1129"/>
                  <a:pt x="1600" y="1129"/>
                  <a:pt x="1600" y="1126"/>
                </a:cubicBezTo>
                <a:cubicBezTo>
                  <a:pt x="1600" y="1125"/>
                  <a:pt x="1600" y="1124"/>
                  <a:pt x="1600" y="1123"/>
                </a:cubicBezTo>
                <a:cubicBezTo>
                  <a:pt x="1601" y="1122"/>
                  <a:pt x="1602" y="1122"/>
                  <a:pt x="1603" y="1121"/>
                </a:cubicBezTo>
                <a:cubicBezTo>
                  <a:pt x="1604" y="1120"/>
                  <a:pt x="1604" y="1119"/>
                  <a:pt x="1604" y="1118"/>
                </a:cubicBezTo>
                <a:cubicBezTo>
                  <a:pt x="1605" y="1117"/>
                  <a:pt x="1606" y="1118"/>
                  <a:pt x="1608" y="1117"/>
                </a:cubicBezTo>
                <a:cubicBezTo>
                  <a:pt x="1609" y="1117"/>
                  <a:pt x="1610" y="1117"/>
                  <a:pt x="1608" y="1116"/>
                </a:cubicBezTo>
                <a:cubicBezTo>
                  <a:pt x="1608" y="1116"/>
                  <a:pt x="1606" y="1116"/>
                  <a:pt x="1605" y="1116"/>
                </a:cubicBezTo>
                <a:cubicBezTo>
                  <a:pt x="1603" y="1117"/>
                  <a:pt x="1601" y="1117"/>
                  <a:pt x="1599" y="1117"/>
                </a:cubicBezTo>
                <a:cubicBezTo>
                  <a:pt x="1596" y="1117"/>
                  <a:pt x="1594" y="1117"/>
                  <a:pt x="1592" y="1117"/>
                </a:cubicBezTo>
                <a:cubicBezTo>
                  <a:pt x="1590" y="1117"/>
                  <a:pt x="1588" y="1116"/>
                  <a:pt x="1586" y="1116"/>
                </a:cubicBezTo>
                <a:cubicBezTo>
                  <a:pt x="1584" y="1116"/>
                  <a:pt x="1581" y="1116"/>
                  <a:pt x="1580" y="1117"/>
                </a:cubicBezTo>
                <a:cubicBezTo>
                  <a:pt x="1578" y="1117"/>
                  <a:pt x="1576" y="1119"/>
                  <a:pt x="1574" y="1119"/>
                </a:cubicBezTo>
                <a:cubicBezTo>
                  <a:pt x="1573" y="1118"/>
                  <a:pt x="1572" y="1117"/>
                  <a:pt x="1571" y="1116"/>
                </a:cubicBezTo>
                <a:cubicBezTo>
                  <a:pt x="1570" y="1115"/>
                  <a:pt x="1569" y="1114"/>
                  <a:pt x="1568" y="1113"/>
                </a:cubicBezTo>
                <a:cubicBezTo>
                  <a:pt x="1567" y="1111"/>
                  <a:pt x="1565" y="1110"/>
                  <a:pt x="1564" y="1108"/>
                </a:cubicBezTo>
                <a:cubicBezTo>
                  <a:pt x="1562" y="1105"/>
                  <a:pt x="1560" y="1102"/>
                  <a:pt x="1558" y="1099"/>
                </a:cubicBezTo>
                <a:cubicBezTo>
                  <a:pt x="1557" y="1097"/>
                  <a:pt x="1552" y="1087"/>
                  <a:pt x="1556" y="1085"/>
                </a:cubicBezTo>
                <a:cubicBezTo>
                  <a:pt x="1556" y="1085"/>
                  <a:pt x="1557" y="1085"/>
                  <a:pt x="1558" y="1085"/>
                </a:cubicBezTo>
                <a:cubicBezTo>
                  <a:pt x="1559" y="1084"/>
                  <a:pt x="1560" y="1083"/>
                  <a:pt x="1561" y="1083"/>
                </a:cubicBezTo>
                <a:cubicBezTo>
                  <a:pt x="1562" y="1082"/>
                  <a:pt x="1563" y="1083"/>
                  <a:pt x="1564" y="1082"/>
                </a:cubicBezTo>
                <a:cubicBezTo>
                  <a:pt x="1564" y="1082"/>
                  <a:pt x="1564" y="1080"/>
                  <a:pt x="1564" y="1079"/>
                </a:cubicBezTo>
                <a:cubicBezTo>
                  <a:pt x="1564" y="1077"/>
                  <a:pt x="1567" y="1075"/>
                  <a:pt x="1567" y="1078"/>
                </a:cubicBezTo>
                <a:cubicBezTo>
                  <a:pt x="1567" y="1079"/>
                  <a:pt x="1567" y="1079"/>
                  <a:pt x="1568" y="1080"/>
                </a:cubicBezTo>
                <a:cubicBezTo>
                  <a:pt x="1568" y="1080"/>
                  <a:pt x="1569" y="1081"/>
                  <a:pt x="1568" y="1081"/>
                </a:cubicBezTo>
                <a:cubicBezTo>
                  <a:pt x="1568" y="1083"/>
                  <a:pt x="1566" y="1083"/>
                  <a:pt x="1565" y="1083"/>
                </a:cubicBezTo>
                <a:cubicBezTo>
                  <a:pt x="1564" y="1084"/>
                  <a:pt x="1564" y="1086"/>
                  <a:pt x="1562" y="1087"/>
                </a:cubicBezTo>
                <a:cubicBezTo>
                  <a:pt x="1562" y="1088"/>
                  <a:pt x="1560" y="1088"/>
                  <a:pt x="1559" y="1089"/>
                </a:cubicBezTo>
                <a:cubicBezTo>
                  <a:pt x="1560" y="1090"/>
                  <a:pt x="1563" y="1088"/>
                  <a:pt x="1564" y="1087"/>
                </a:cubicBezTo>
                <a:cubicBezTo>
                  <a:pt x="1565" y="1086"/>
                  <a:pt x="1565" y="1084"/>
                  <a:pt x="1567" y="1083"/>
                </a:cubicBezTo>
                <a:cubicBezTo>
                  <a:pt x="1569" y="1083"/>
                  <a:pt x="1571" y="1082"/>
                  <a:pt x="1572" y="1081"/>
                </a:cubicBezTo>
                <a:cubicBezTo>
                  <a:pt x="1574" y="1079"/>
                  <a:pt x="1575" y="1075"/>
                  <a:pt x="1578" y="1074"/>
                </a:cubicBezTo>
                <a:cubicBezTo>
                  <a:pt x="1579" y="1074"/>
                  <a:pt x="1580" y="1074"/>
                  <a:pt x="1581" y="1073"/>
                </a:cubicBezTo>
                <a:cubicBezTo>
                  <a:pt x="1581" y="1073"/>
                  <a:pt x="1582" y="1072"/>
                  <a:pt x="1583" y="1071"/>
                </a:cubicBezTo>
                <a:cubicBezTo>
                  <a:pt x="1584" y="1069"/>
                  <a:pt x="1587" y="1069"/>
                  <a:pt x="1589" y="1069"/>
                </a:cubicBezTo>
                <a:cubicBezTo>
                  <a:pt x="1591" y="1069"/>
                  <a:pt x="1594" y="1069"/>
                  <a:pt x="1596" y="1068"/>
                </a:cubicBezTo>
                <a:cubicBezTo>
                  <a:pt x="1598" y="1068"/>
                  <a:pt x="1600" y="1066"/>
                  <a:pt x="1603" y="1065"/>
                </a:cubicBezTo>
                <a:cubicBezTo>
                  <a:pt x="1604" y="1065"/>
                  <a:pt x="1605" y="1064"/>
                  <a:pt x="1605" y="1064"/>
                </a:cubicBezTo>
                <a:cubicBezTo>
                  <a:pt x="1606" y="1063"/>
                  <a:pt x="1607" y="1063"/>
                  <a:pt x="1608" y="1063"/>
                </a:cubicBezTo>
                <a:cubicBezTo>
                  <a:pt x="1610" y="1064"/>
                  <a:pt x="1609" y="1065"/>
                  <a:pt x="1610" y="1066"/>
                </a:cubicBezTo>
                <a:cubicBezTo>
                  <a:pt x="1611" y="1067"/>
                  <a:pt x="1612" y="1066"/>
                  <a:pt x="1612" y="1068"/>
                </a:cubicBezTo>
                <a:cubicBezTo>
                  <a:pt x="1612" y="1069"/>
                  <a:pt x="1612" y="1070"/>
                  <a:pt x="1613" y="1070"/>
                </a:cubicBezTo>
                <a:cubicBezTo>
                  <a:pt x="1614" y="1070"/>
                  <a:pt x="1614" y="1068"/>
                  <a:pt x="1615" y="1067"/>
                </a:cubicBezTo>
                <a:cubicBezTo>
                  <a:pt x="1615" y="1065"/>
                  <a:pt x="1616" y="1064"/>
                  <a:pt x="1618" y="1063"/>
                </a:cubicBezTo>
                <a:cubicBezTo>
                  <a:pt x="1620" y="1062"/>
                  <a:pt x="1621" y="1061"/>
                  <a:pt x="1623" y="1060"/>
                </a:cubicBezTo>
                <a:cubicBezTo>
                  <a:pt x="1625" y="1060"/>
                  <a:pt x="1627" y="1060"/>
                  <a:pt x="1629" y="1059"/>
                </a:cubicBezTo>
                <a:cubicBezTo>
                  <a:pt x="1630" y="1059"/>
                  <a:pt x="1631" y="1058"/>
                  <a:pt x="1632" y="1057"/>
                </a:cubicBezTo>
                <a:cubicBezTo>
                  <a:pt x="1633" y="1056"/>
                  <a:pt x="1635" y="1054"/>
                  <a:pt x="1637" y="1053"/>
                </a:cubicBezTo>
                <a:cubicBezTo>
                  <a:pt x="1638" y="1053"/>
                  <a:pt x="1639" y="1053"/>
                  <a:pt x="1640" y="1053"/>
                </a:cubicBezTo>
                <a:cubicBezTo>
                  <a:pt x="1642" y="1052"/>
                  <a:pt x="1644" y="1053"/>
                  <a:pt x="1646" y="1053"/>
                </a:cubicBezTo>
                <a:cubicBezTo>
                  <a:pt x="1648" y="1053"/>
                  <a:pt x="1650" y="1053"/>
                  <a:pt x="1652" y="1052"/>
                </a:cubicBezTo>
                <a:cubicBezTo>
                  <a:pt x="1654" y="1052"/>
                  <a:pt x="1657" y="1052"/>
                  <a:pt x="1659" y="1051"/>
                </a:cubicBezTo>
                <a:cubicBezTo>
                  <a:pt x="1660" y="1050"/>
                  <a:pt x="1661" y="1050"/>
                  <a:pt x="1662" y="1050"/>
                </a:cubicBezTo>
                <a:cubicBezTo>
                  <a:pt x="1663" y="1050"/>
                  <a:pt x="1664" y="1051"/>
                  <a:pt x="1665" y="1051"/>
                </a:cubicBezTo>
                <a:cubicBezTo>
                  <a:pt x="1666" y="1051"/>
                  <a:pt x="1670" y="1051"/>
                  <a:pt x="1671" y="1051"/>
                </a:cubicBezTo>
                <a:cubicBezTo>
                  <a:pt x="1673" y="1050"/>
                  <a:pt x="1675" y="1048"/>
                  <a:pt x="1676" y="1048"/>
                </a:cubicBezTo>
                <a:cubicBezTo>
                  <a:pt x="1678" y="1047"/>
                  <a:pt x="1681" y="1046"/>
                  <a:pt x="1683" y="1047"/>
                </a:cubicBezTo>
                <a:cubicBezTo>
                  <a:pt x="1683" y="1047"/>
                  <a:pt x="1685" y="1047"/>
                  <a:pt x="1686" y="1048"/>
                </a:cubicBezTo>
                <a:cubicBezTo>
                  <a:pt x="1686" y="1049"/>
                  <a:pt x="1685" y="1050"/>
                  <a:pt x="1684" y="1050"/>
                </a:cubicBezTo>
                <a:cubicBezTo>
                  <a:pt x="1684" y="1052"/>
                  <a:pt x="1685" y="1053"/>
                  <a:pt x="1684" y="1054"/>
                </a:cubicBezTo>
                <a:cubicBezTo>
                  <a:pt x="1684" y="1055"/>
                  <a:pt x="1682" y="1055"/>
                  <a:pt x="1681" y="1056"/>
                </a:cubicBezTo>
                <a:cubicBezTo>
                  <a:pt x="1677" y="1058"/>
                  <a:pt x="1672" y="1060"/>
                  <a:pt x="1668" y="1060"/>
                </a:cubicBezTo>
                <a:cubicBezTo>
                  <a:pt x="1667" y="1061"/>
                  <a:pt x="1666" y="1061"/>
                  <a:pt x="1664" y="1061"/>
                </a:cubicBezTo>
                <a:cubicBezTo>
                  <a:pt x="1663" y="1061"/>
                  <a:pt x="1662" y="1061"/>
                  <a:pt x="1661" y="1061"/>
                </a:cubicBezTo>
                <a:cubicBezTo>
                  <a:pt x="1658" y="1062"/>
                  <a:pt x="1663" y="1064"/>
                  <a:pt x="1663" y="1065"/>
                </a:cubicBezTo>
                <a:cubicBezTo>
                  <a:pt x="1665" y="1067"/>
                  <a:pt x="1665" y="1069"/>
                  <a:pt x="1662" y="1068"/>
                </a:cubicBezTo>
                <a:cubicBezTo>
                  <a:pt x="1659" y="1068"/>
                  <a:pt x="1658" y="1069"/>
                  <a:pt x="1655" y="1069"/>
                </a:cubicBezTo>
                <a:cubicBezTo>
                  <a:pt x="1651" y="1070"/>
                  <a:pt x="1647" y="1069"/>
                  <a:pt x="1642" y="1069"/>
                </a:cubicBezTo>
                <a:cubicBezTo>
                  <a:pt x="1638" y="1068"/>
                  <a:pt x="1642" y="1071"/>
                  <a:pt x="1642" y="1072"/>
                </a:cubicBezTo>
                <a:cubicBezTo>
                  <a:pt x="1643" y="1073"/>
                  <a:pt x="1643" y="1074"/>
                  <a:pt x="1643" y="1075"/>
                </a:cubicBezTo>
                <a:cubicBezTo>
                  <a:pt x="1644" y="1076"/>
                  <a:pt x="1645" y="1077"/>
                  <a:pt x="1646" y="1077"/>
                </a:cubicBezTo>
                <a:cubicBezTo>
                  <a:pt x="1648" y="1078"/>
                  <a:pt x="1650" y="1081"/>
                  <a:pt x="1652" y="1081"/>
                </a:cubicBezTo>
                <a:cubicBezTo>
                  <a:pt x="1654" y="1082"/>
                  <a:pt x="1656" y="1082"/>
                  <a:pt x="1657" y="1084"/>
                </a:cubicBezTo>
                <a:cubicBezTo>
                  <a:pt x="1658" y="1084"/>
                  <a:pt x="1659" y="1085"/>
                  <a:pt x="1660" y="1086"/>
                </a:cubicBezTo>
                <a:cubicBezTo>
                  <a:pt x="1661" y="1086"/>
                  <a:pt x="1662" y="1086"/>
                  <a:pt x="1663" y="1087"/>
                </a:cubicBezTo>
                <a:cubicBezTo>
                  <a:pt x="1663" y="1088"/>
                  <a:pt x="1664" y="1089"/>
                  <a:pt x="1664" y="1090"/>
                </a:cubicBezTo>
                <a:cubicBezTo>
                  <a:pt x="1664" y="1091"/>
                  <a:pt x="1662" y="1091"/>
                  <a:pt x="1661" y="1091"/>
                </a:cubicBezTo>
                <a:cubicBezTo>
                  <a:pt x="1660" y="1090"/>
                  <a:pt x="1658" y="1089"/>
                  <a:pt x="1657" y="1088"/>
                </a:cubicBezTo>
                <a:cubicBezTo>
                  <a:pt x="1654" y="1087"/>
                  <a:pt x="1654" y="1090"/>
                  <a:pt x="1652" y="1091"/>
                </a:cubicBezTo>
                <a:cubicBezTo>
                  <a:pt x="1652" y="1091"/>
                  <a:pt x="1650" y="1092"/>
                  <a:pt x="1650" y="1092"/>
                </a:cubicBezTo>
                <a:cubicBezTo>
                  <a:pt x="1649" y="1092"/>
                  <a:pt x="1648" y="1091"/>
                  <a:pt x="1647" y="1091"/>
                </a:cubicBezTo>
                <a:cubicBezTo>
                  <a:pt x="1645" y="1092"/>
                  <a:pt x="1644" y="1094"/>
                  <a:pt x="1644" y="1096"/>
                </a:cubicBezTo>
                <a:cubicBezTo>
                  <a:pt x="1644" y="1099"/>
                  <a:pt x="1643" y="1101"/>
                  <a:pt x="1641" y="1102"/>
                </a:cubicBezTo>
                <a:cubicBezTo>
                  <a:pt x="1640" y="1103"/>
                  <a:pt x="1640" y="1104"/>
                  <a:pt x="1639" y="1104"/>
                </a:cubicBezTo>
                <a:cubicBezTo>
                  <a:pt x="1638" y="1105"/>
                  <a:pt x="1637" y="1105"/>
                  <a:pt x="1636" y="1105"/>
                </a:cubicBezTo>
                <a:cubicBezTo>
                  <a:pt x="1634" y="1106"/>
                  <a:pt x="1637" y="1108"/>
                  <a:pt x="1637" y="1109"/>
                </a:cubicBezTo>
                <a:cubicBezTo>
                  <a:pt x="1638" y="1110"/>
                  <a:pt x="1638" y="1111"/>
                  <a:pt x="1638" y="1112"/>
                </a:cubicBezTo>
                <a:cubicBezTo>
                  <a:pt x="1639" y="1113"/>
                  <a:pt x="1640" y="1113"/>
                  <a:pt x="1640" y="1114"/>
                </a:cubicBezTo>
                <a:cubicBezTo>
                  <a:pt x="1641" y="1119"/>
                  <a:pt x="1633" y="1118"/>
                  <a:pt x="1630" y="1118"/>
                </a:cubicBezTo>
                <a:cubicBezTo>
                  <a:pt x="1628" y="1118"/>
                  <a:pt x="1626" y="1117"/>
                  <a:pt x="1624" y="1116"/>
                </a:cubicBezTo>
                <a:cubicBezTo>
                  <a:pt x="1622" y="1116"/>
                  <a:pt x="1621" y="1115"/>
                  <a:pt x="1619" y="1115"/>
                </a:cubicBezTo>
                <a:cubicBezTo>
                  <a:pt x="1618" y="1115"/>
                  <a:pt x="1617" y="1115"/>
                  <a:pt x="1616" y="1115"/>
                </a:cubicBezTo>
                <a:cubicBezTo>
                  <a:pt x="1615" y="1114"/>
                  <a:pt x="1614" y="1114"/>
                  <a:pt x="1613" y="1114"/>
                </a:cubicBezTo>
                <a:cubicBezTo>
                  <a:pt x="1611" y="1114"/>
                  <a:pt x="1608" y="1116"/>
                  <a:pt x="1611" y="1116"/>
                </a:cubicBezTo>
                <a:cubicBezTo>
                  <a:pt x="1613" y="1117"/>
                  <a:pt x="1613" y="1117"/>
                  <a:pt x="1614" y="1118"/>
                </a:cubicBezTo>
                <a:cubicBezTo>
                  <a:pt x="1615" y="1118"/>
                  <a:pt x="1616" y="1118"/>
                  <a:pt x="1616" y="1119"/>
                </a:cubicBezTo>
                <a:cubicBezTo>
                  <a:pt x="1616" y="1121"/>
                  <a:pt x="1614" y="1120"/>
                  <a:pt x="1613" y="1121"/>
                </a:cubicBezTo>
                <a:cubicBezTo>
                  <a:pt x="1612" y="1121"/>
                  <a:pt x="1612" y="1122"/>
                  <a:pt x="1611" y="1122"/>
                </a:cubicBezTo>
                <a:cubicBezTo>
                  <a:pt x="1610" y="1122"/>
                  <a:pt x="1605" y="1122"/>
                  <a:pt x="1607" y="1124"/>
                </a:cubicBezTo>
                <a:cubicBezTo>
                  <a:pt x="1608" y="1125"/>
                  <a:pt x="1610" y="1124"/>
                  <a:pt x="1611" y="1125"/>
                </a:cubicBezTo>
                <a:cubicBezTo>
                  <a:pt x="1612" y="1125"/>
                  <a:pt x="1612" y="1125"/>
                  <a:pt x="1613" y="1126"/>
                </a:cubicBezTo>
                <a:cubicBezTo>
                  <a:pt x="1614" y="1126"/>
                  <a:pt x="1615" y="1126"/>
                  <a:pt x="1616" y="1127"/>
                </a:cubicBezTo>
                <a:cubicBezTo>
                  <a:pt x="1617" y="1127"/>
                  <a:pt x="1617" y="1128"/>
                  <a:pt x="1619" y="1128"/>
                </a:cubicBezTo>
                <a:cubicBezTo>
                  <a:pt x="1620" y="1129"/>
                  <a:pt x="1620" y="1129"/>
                  <a:pt x="1621" y="1129"/>
                </a:cubicBezTo>
                <a:cubicBezTo>
                  <a:pt x="1622" y="1130"/>
                  <a:pt x="1622" y="1131"/>
                  <a:pt x="1623" y="1132"/>
                </a:cubicBezTo>
                <a:cubicBezTo>
                  <a:pt x="1624" y="1133"/>
                  <a:pt x="1625" y="1133"/>
                  <a:pt x="1625" y="1134"/>
                </a:cubicBezTo>
                <a:cubicBezTo>
                  <a:pt x="1626" y="1135"/>
                  <a:pt x="1627" y="1136"/>
                  <a:pt x="1627" y="1137"/>
                </a:cubicBezTo>
                <a:cubicBezTo>
                  <a:pt x="1628" y="1138"/>
                  <a:pt x="1629" y="1138"/>
                  <a:pt x="1629" y="1139"/>
                </a:cubicBezTo>
                <a:cubicBezTo>
                  <a:pt x="1630" y="1139"/>
                  <a:pt x="1630" y="1140"/>
                  <a:pt x="1631" y="1141"/>
                </a:cubicBezTo>
                <a:cubicBezTo>
                  <a:pt x="1633" y="1142"/>
                  <a:pt x="1636" y="1142"/>
                  <a:pt x="1638" y="1142"/>
                </a:cubicBezTo>
                <a:cubicBezTo>
                  <a:pt x="1640" y="1142"/>
                  <a:pt x="1642" y="1141"/>
                  <a:pt x="1644" y="1142"/>
                </a:cubicBezTo>
                <a:cubicBezTo>
                  <a:pt x="1644" y="1143"/>
                  <a:pt x="1645" y="1144"/>
                  <a:pt x="1645" y="1144"/>
                </a:cubicBezTo>
                <a:cubicBezTo>
                  <a:pt x="1646" y="1145"/>
                  <a:pt x="1647" y="1145"/>
                  <a:pt x="1647" y="1145"/>
                </a:cubicBezTo>
                <a:cubicBezTo>
                  <a:pt x="1651" y="1149"/>
                  <a:pt x="1653" y="1153"/>
                  <a:pt x="1658" y="1154"/>
                </a:cubicBezTo>
                <a:cubicBezTo>
                  <a:pt x="1662" y="1155"/>
                  <a:pt x="1666" y="1154"/>
                  <a:pt x="1670" y="1157"/>
                </a:cubicBezTo>
                <a:cubicBezTo>
                  <a:pt x="1672" y="1158"/>
                  <a:pt x="1673" y="1160"/>
                  <a:pt x="1675" y="1161"/>
                </a:cubicBezTo>
                <a:cubicBezTo>
                  <a:pt x="1676" y="1163"/>
                  <a:pt x="1678" y="1164"/>
                  <a:pt x="1680" y="1165"/>
                </a:cubicBezTo>
                <a:cubicBezTo>
                  <a:pt x="1681" y="1166"/>
                  <a:pt x="1683" y="1167"/>
                  <a:pt x="1684" y="1169"/>
                </a:cubicBezTo>
                <a:cubicBezTo>
                  <a:pt x="1686" y="1171"/>
                  <a:pt x="1688" y="1171"/>
                  <a:pt x="1690" y="1173"/>
                </a:cubicBezTo>
                <a:cubicBezTo>
                  <a:pt x="1692" y="1174"/>
                  <a:pt x="1693" y="1175"/>
                  <a:pt x="1695" y="1177"/>
                </a:cubicBezTo>
                <a:cubicBezTo>
                  <a:pt x="1696" y="1179"/>
                  <a:pt x="1697" y="1180"/>
                  <a:pt x="1699" y="1182"/>
                </a:cubicBezTo>
                <a:cubicBezTo>
                  <a:pt x="1702" y="1185"/>
                  <a:pt x="1705" y="1187"/>
                  <a:pt x="1709" y="1190"/>
                </a:cubicBezTo>
                <a:cubicBezTo>
                  <a:pt x="1712" y="1193"/>
                  <a:pt x="1716" y="1196"/>
                  <a:pt x="1720" y="1197"/>
                </a:cubicBezTo>
                <a:cubicBezTo>
                  <a:pt x="1723" y="1198"/>
                  <a:pt x="1727" y="1199"/>
                  <a:pt x="1730" y="1200"/>
                </a:cubicBezTo>
                <a:cubicBezTo>
                  <a:pt x="1732" y="1201"/>
                  <a:pt x="1736" y="1202"/>
                  <a:pt x="1737" y="1204"/>
                </a:cubicBezTo>
                <a:cubicBezTo>
                  <a:pt x="1739" y="1205"/>
                  <a:pt x="1740" y="1208"/>
                  <a:pt x="1741" y="1210"/>
                </a:cubicBezTo>
                <a:cubicBezTo>
                  <a:pt x="1743" y="1214"/>
                  <a:pt x="1749" y="1212"/>
                  <a:pt x="1751" y="1216"/>
                </a:cubicBezTo>
                <a:cubicBezTo>
                  <a:pt x="1753" y="1218"/>
                  <a:pt x="1752" y="1221"/>
                  <a:pt x="1753" y="1223"/>
                </a:cubicBezTo>
                <a:cubicBezTo>
                  <a:pt x="1753" y="1225"/>
                  <a:pt x="1753" y="1227"/>
                  <a:pt x="1754" y="1229"/>
                </a:cubicBezTo>
                <a:cubicBezTo>
                  <a:pt x="1755" y="1231"/>
                  <a:pt x="1757" y="1232"/>
                  <a:pt x="1758" y="1234"/>
                </a:cubicBezTo>
                <a:cubicBezTo>
                  <a:pt x="1759" y="1236"/>
                  <a:pt x="1759" y="1238"/>
                  <a:pt x="1759" y="1240"/>
                </a:cubicBezTo>
                <a:cubicBezTo>
                  <a:pt x="1760" y="1242"/>
                  <a:pt x="1760" y="1244"/>
                  <a:pt x="1759" y="1246"/>
                </a:cubicBezTo>
                <a:cubicBezTo>
                  <a:pt x="1758" y="1248"/>
                  <a:pt x="1756" y="1250"/>
                  <a:pt x="1755" y="1252"/>
                </a:cubicBezTo>
                <a:cubicBezTo>
                  <a:pt x="1753" y="1253"/>
                  <a:pt x="1753" y="1255"/>
                  <a:pt x="1751" y="1257"/>
                </a:cubicBezTo>
                <a:cubicBezTo>
                  <a:pt x="1750" y="1258"/>
                  <a:pt x="1748" y="1259"/>
                  <a:pt x="1745" y="1260"/>
                </a:cubicBezTo>
                <a:cubicBezTo>
                  <a:pt x="1743" y="1261"/>
                  <a:pt x="1741" y="1262"/>
                  <a:pt x="1739" y="1264"/>
                </a:cubicBezTo>
                <a:cubicBezTo>
                  <a:pt x="1737" y="1266"/>
                  <a:pt x="1736" y="1267"/>
                  <a:pt x="1734" y="1268"/>
                </a:cubicBezTo>
                <a:cubicBezTo>
                  <a:pt x="1732" y="1268"/>
                  <a:pt x="1730" y="1269"/>
                  <a:pt x="1728" y="1269"/>
                </a:cubicBezTo>
                <a:cubicBezTo>
                  <a:pt x="1727" y="1270"/>
                  <a:pt x="1726" y="1271"/>
                  <a:pt x="1724" y="1272"/>
                </a:cubicBezTo>
                <a:cubicBezTo>
                  <a:pt x="1724" y="1273"/>
                  <a:pt x="1723" y="1273"/>
                  <a:pt x="1722" y="1274"/>
                </a:cubicBezTo>
                <a:cubicBezTo>
                  <a:pt x="1720" y="1274"/>
                  <a:pt x="1717" y="1275"/>
                  <a:pt x="1715" y="1275"/>
                </a:cubicBezTo>
                <a:cubicBezTo>
                  <a:pt x="1713" y="1276"/>
                  <a:pt x="1711" y="1277"/>
                  <a:pt x="1708" y="1277"/>
                </a:cubicBezTo>
                <a:cubicBezTo>
                  <a:pt x="1706" y="1276"/>
                  <a:pt x="1703" y="1275"/>
                  <a:pt x="1701" y="1274"/>
                </a:cubicBezTo>
                <a:cubicBezTo>
                  <a:pt x="1699" y="1274"/>
                  <a:pt x="1697" y="1273"/>
                  <a:pt x="1695" y="1272"/>
                </a:cubicBezTo>
                <a:cubicBezTo>
                  <a:pt x="1692" y="1270"/>
                  <a:pt x="1691" y="1270"/>
                  <a:pt x="1688" y="1270"/>
                </a:cubicBezTo>
                <a:cubicBezTo>
                  <a:pt x="1686" y="1270"/>
                  <a:pt x="1684" y="1270"/>
                  <a:pt x="1682" y="1271"/>
                </a:cubicBezTo>
                <a:cubicBezTo>
                  <a:pt x="1679" y="1272"/>
                  <a:pt x="1677" y="1274"/>
                  <a:pt x="1674" y="1274"/>
                </a:cubicBezTo>
                <a:cubicBezTo>
                  <a:pt x="1672" y="1274"/>
                  <a:pt x="1670" y="1275"/>
                  <a:pt x="1668" y="1275"/>
                </a:cubicBezTo>
                <a:cubicBezTo>
                  <a:pt x="1665" y="1276"/>
                  <a:pt x="1663" y="1276"/>
                  <a:pt x="1661" y="1276"/>
                </a:cubicBezTo>
                <a:cubicBezTo>
                  <a:pt x="1659" y="1276"/>
                  <a:pt x="1656" y="1276"/>
                  <a:pt x="1654" y="1276"/>
                </a:cubicBezTo>
                <a:cubicBezTo>
                  <a:pt x="1652" y="1275"/>
                  <a:pt x="1651" y="1275"/>
                  <a:pt x="1649" y="1275"/>
                </a:cubicBezTo>
                <a:cubicBezTo>
                  <a:pt x="1648" y="1274"/>
                  <a:pt x="1646" y="1275"/>
                  <a:pt x="1645" y="1274"/>
                </a:cubicBezTo>
                <a:cubicBezTo>
                  <a:pt x="1644" y="1274"/>
                  <a:pt x="1643" y="1273"/>
                  <a:pt x="1641" y="1273"/>
                </a:cubicBezTo>
                <a:cubicBezTo>
                  <a:pt x="1639" y="1272"/>
                  <a:pt x="1637" y="1272"/>
                  <a:pt x="1634" y="1271"/>
                </a:cubicBezTo>
                <a:cubicBezTo>
                  <a:pt x="1632" y="1271"/>
                  <a:pt x="1630" y="1271"/>
                  <a:pt x="1628" y="1271"/>
                </a:cubicBezTo>
                <a:cubicBezTo>
                  <a:pt x="1625" y="1270"/>
                  <a:pt x="1623" y="1268"/>
                  <a:pt x="1621" y="1267"/>
                </a:cubicBezTo>
                <a:cubicBezTo>
                  <a:pt x="1618" y="1265"/>
                  <a:pt x="1614" y="1261"/>
                  <a:pt x="1610" y="1261"/>
                </a:cubicBezTo>
                <a:cubicBezTo>
                  <a:pt x="1608" y="1261"/>
                  <a:pt x="1607" y="1263"/>
                  <a:pt x="1605" y="1264"/>
                </a:cubicBezTo>
                <a:cubicBezTo>
                  <a:pt x="1603" y="1265"/>
                  <a:pt x="1601" y="1264"/>
                  <a:pt x="1599" y="1263"/>
                </a:cubicBezTo>
                <a:cubicBezTo>
                  <a:pt x="1597" y="1262"/>
                  <a:pt x="1595" y="1260"/>
                  <a:pt x="1594" y="1259"/>
                </a:cubicBezTo>
                <a:close/>
                <a:moveTo>
                  <a:pt x="1562" y="1111"/>
                </a:moveTo>
                <a:cubicBezTo>
                  <a:pt x="1562" y="1111"/>
                  <a:pt x="1561" y="1110"/>
                  <a:pt x="1562" y="1110"/>
                </a:cubicBezTo>
                <a:cubicBezTo>
                  <a:pt x="1563" y="1108"/>
                  <a:pt x="1566" y="1114"/>
                  <a:pt x="1566" y="1114"/>
                </a:cubicBezTo>
                <a:cubicBezTo>
                  <a:pt x="1568" y="1116"/>
                  <a:pt x="1569" y="1117"/>
                  <a:pt x="1571" y="1118"/>
                </a:cubicBezTo>
                <a:cubicBezTo>
                  <a:pt x="1571" y="1119"/>
                  <a:pt x="1572" y="1119"/>
                  <a:pt x="1572" y="1120"/>
                </a:cubicBezTo>
                <a:cubicBezTo>
                  <a:pt x="1572" y="1122"/>
                  <a:pt x="1571" y="1121"/>
                  <a:pt x="1570" y="1120"/>
                </a:cubicBezTo>
                <a:cubicBezTo>
                  <a:pt x="1569" y="1120"/>
                  <a:pt x="1569" y="1119"/>
                  <a:pt x="1567" y="1119"/>
                </a:cubicBezTo>
                <a:cubicBezTo>
                  <a:pt x="1566" y="1119"/>
                  <a:pt x="1566" y="1119"/>
                  <a:pt x="1565" y="1118"/>
                </a:cubicBezTo>
                <a:cubicBezTo>
                  <a:pt x="1564" y="1116"/>
                  <a:pt x="1560" y="1118"/>
                  <a:pt x="1562" y="1114"/>
                </a:cubicBezTo>
                <a:cubicBezTo>
                  <a:pt x="1562" y="1113"/>
                  <a:pt x="1562" y="1112"/>
                  <a:pt x="1562" y="1111"/>
                </a:cubicBezTo>
                <a:close/>
                <a:moveTo>
                  <a:pt x="1475" y="1610"/>
                </a:moveTo>
                <a:cubicBezTo>
                  <a:pt x="1473" y="1610"/>
                  <a:pt x="1473" y="1609"/>
                  <a:pt x="1471" y="1608"/>
                </a:cubicBezTo>
                <a:cubicBezTo>
                  <a:pt x="1469" y="1607"/>
                  <a:pt x="1467" y="1607"/>
                  <a:pt x="1466" y="1606"/>
                </a:cubicBezTo>
                <a:cubicBezTo>
                  <a:pt x="1464" y="1605"/>
                  <a:pt x="1465" y="1603"/>
                  <a:pt x="1466" y="1602"/>
                </a:cubicBezTo>
                <a:cubicBezTo>
                  <a:pt x="1466" y="1599"/>
                  <a:pt x="1465" y="1598"/>
                  <a:pt x="1468" y="1599"/>
                </a:cubicBezTo>
                <a:cubicBezTo>
                  <a:pt x="1470" y="1600"/>
                  <a:pt x="1472" y="1603"/>
                  <a:pt x="1475" y="1604"/>
                </a:cubicBezTo>
                <a:cubicBezTo>
                  <a:pt x="1477" y="1605"/>
                  <a:pt x="1480" y="1608"/>
                  <a:pt x="1475" y="1610"/>
                </a:cubicBezTo>
                <a:close/>
                <a:moveTo>
                  <a:pt x="1804" y="2165"/>
                </a:moveTo>
                <a:cubicBezTo>
                  <a:pt x="1777" y="2165"/>
                  <a:pt x="1777" y="2165"/>
                  <a:pt x="1777" y="2165"/>
                </a:cubicBezTo>
                <a:cubicBezTo>
                  <a:pt x="1776" y="2162"/>
                  <a:pt x="1776" y="2160"/>
                  <a:pt x="1774" y="2158"/>
                </a:cubicBezTo>
                <a:cubicBezTo>
                  <a:pt x="1772" y="2156"/>
                  <a:pt x="1769" y="2152"/>
                  <a:pt x="1766" y="2150"/>
                </a:cubicBezTo>
                <a:cubicBezTo>
                  <a:pt x="1762" y="2148"/>
                  <a:pt x="1757" y="2148"/>
                  <a:pt x="1754" y="2145"/>
                </a:cubicBezTo>
                <a:cubicBezTo>
                  <a:pt x="1752" y="2143"/>
                  <a:pt x="1752" y="2140"/>
                  <a:pt x="1751" y="2138"/>
                </a:cubicBezTo>
                <a:cubicBezTo>
                  <a:pt x="1750" y="2137"/>
                  <a:pt x="1750" y="2136"/>
                  <a:pt x="1749" y="2135"/>
                </a:cubicBezTo>
                <a:cubicBezTo>
                  <a:pt x="1748" y="2134"/>
                  <a:pt x="1748" y="2133"/>
                  <a:pt x="1747" y="2132"/>
                </a:cubicBezTo>
                <a:cubicBezTo>
                  <a:pt x="1746" y="2130"/>
                  <a:pt x="1744" y="2129"/>
                  <a:pt x="1742" y="2128"/>
                </a:cubicBezTo>
                <a:cubicBezTo>
                  <a:pt x="1739" y="2125"/>
                  <a:pt x="1734" y="2124"/>
                  <a:pt x="1731" y="2121"/>
                </a:cubicBezTo>
                <a:cubicBezTo>
                  <a:pt x="1727" y="2118"/>
                  <a:pt x="1723" y="2116"/>
                  <a:pt x="1718" y="2116"/>
                </a:cubicBezTo>
                <a:cubicBezTo>
                  <a:pt x="1715" y="2116"/>
                  <a:pt x="1712" y="2116"/>
                  <a:pt x="1710" y="2113"/>
                </a:cubicBezTo>
                <a:cubicBezTo>
                  <a:pt x="1709" y="2111"/>
                  <a:pt x="1709" y="2110"/>
                  <a:pt x="1708" y="2108"/>
                </a:cubicBezTo>
                <a:cubicBezTo>
                  <a:pt x="1708" y="2107"/>
                  <a:pt x="1707" y="2107"/>
                  <a:pt x="1706" y="2106"/>
                </a:cubicBezTo>
                <a:cubicBezTo>
                  <a:pt x="1705" y="2105"/>
                  <a:pt x="1705" y="2102"/>
                  <a:pt x="1704" y="2102"/>
                </a:cubicBezTo>
                <a:cubicBezTo>
                  <a:pt x="1701" y="2100"/>
                  <a:pt x="1701" y="2105"/>
                  <a:pt x="1701" y="2106"/>
                </a:cubicBezTo>
                <a:cubicBezTo>
                  <a:pt x="1701" y="2107"/>
                  <a:pt x="1703" y="2109"/>
                  <a:pt x="1702" y="2111"/>
                </a:cubicBezTo>
                <a:cubicBezTo>
                  <a:pt x="1702" y="2112"/>
                  <a:pt x="1701" y="2113"/>
                  <a:pt x="1700" y="2113"/>
                </a:cubicBezTo>
                <a:cubicBezTo>
                  <a:pt x="1699" y="2112"/>
                  <a:pt x="1700" y="2111"/>
                  <a:pt x="1699" y="2110"/>
                </a:cubicBezTo>
                <a:cubicBezTo>
                  <a:pt x="1699" y="2108"/>
                  <a:pt x="1698" y="2107"/>
                  <a:pt x="1696" y="2106"/>
                </a:cubicBezTo>
                <a:cubicBezTo>
                  <a:pt x="1695" y="2104"/>
                  <a:pt x="1692" y="2102"/>
                  <a:pt x="1692" y="2101"/>
                </a:cubicBezTo>
                <a:cubicBezTo>
                  <a:pt x="1691" y="2099"/>
                  <a:pt x="1693" y="2096"/>
                  <a:pt x="1691" y="2094"/>
                </a:cubicBezTo>
                <a:cubicBezTo>
                  <a:pt x="1690" y="2092"/>
                  <a:pt x="1689" y="2090"/>
                  <a:pt x="1688" y="2088"/>
                </a:cubicBezTo>
                <a:cubicBezTo>
                  <a:pt x="1687" y="2085"/>
                  <a:pt x="1684" y="2084"/>
                  <a:pt x="1684" y="2080"/>
                </a:cubicBezTo>
                <a:cubicBezTo>
                  <a:pt x="1684" y="2078"/>
                  <a:pt x="1684" y="2076"/>
                  <a:pt x="1684" y="2074"/>
                </a:cubicBezTo>
                <a:cubicBezTo>
                  <a:pt x="1684" y="2067"/>
                  <a:pt x="1682" y="2060"/>
                  <a:pt x="1679" y="2054"/>
                </a:cubicBezTo>
                <a:cubicBezTo>
                  <a:pt x="1678" y="2050"/>
                  <a:pt x="1676" y="2046"/>
                  <a:pt x="1674" y="2042"/>
                </a:cubicBezTo>
                <a:cubicBezTo>
                  <a:pt x="1672" y="2038"/>
                  <a:pt x="1671" y="2034"/>
                  <a:pt x="1669" y="2030"/>
                </a:cubicBezTo>
                <a:cubicBezTo>
                  <a:pt x="1668" y="2028"/>
                  <a:pt x="1667" y="2027"/>
                  <a:pt x="1666" y="2025"/>
                </a:cubicBezTo>
                <a:cubicBezTo>
                  <a:pt x="1665" y="2023"/>
                  <a:pt x="1664" y="2022"/>
                  <a:pt x="1662" y="2021"/>
                </a:cubicBezTo>
                <a:cubicBezTo>
                  <a:pt x="1662" y="2021"/>
                  <a:pt x="1661" y="2021"/>
                  <a:pt x="1660" y="2020"/>
                </a:cubicBezTo>
                <a:cubicBezTo>
                  <a:pt x="1660" y="2020"/>
                  <a:pt x="1660" y="2019"/>
                  <a:pt x="1659" y="2018"/>
                </a:cubicBezTo>
                <a:cubicBezTo>
                  <a:pt x="1657" y="2016"/>
                  <a:pt x="1654" y="2015"/>
                  <a:pt x="1651" y="2014"/>
                </a:cubicBezTo>
                <a:cubicBezTo>
                  <a:pt x="1650" y="2013"/>
                  <a:pt x="1648" y="2013"/>
                  <a:pt x="1647" y="2012"/>
                </a:cubicBezTo>
                <a:cubicBezTo>
                  <a:pt x="1645" y="2010"/>
                  <a:pt x="1643" y="2009"/>
                  <a:pt x="1641" y="2007"/>
                </a:cubicBezTo>
                <a:cubicBezTo>
                  <a:pt x="1638" y="2004"/>
                  <a:pt x="1634" y="2001"/>
                  <a:pt x="1632" y="1997"/>
                </a:cubicBezTo>
                <a:cubicBezTo>
                  <a:pt x="1631" y="1995"/>
                  <a:pt x="1630" y="1993"/>
                  <a:pt x="1629" y="1991"/>
                </a:cubicBezTo>
                <a:cubicBezTo>
                  <a:pt x="1628" y="1989"/>
                  <a:pt x="1628" y="1986"/>
                  <a:pt x="1628" y="1984"/>
                </a:cubicBezTo>
                <a:cubicBezTo>
                  <a:pt x="1627" y="1982"/>
                  <a:pt x="1626" y="1980"/>
                  <a:pt x="1626" y="1978"/>
                </a:cubicBezTo>
                <a:cubicBezTo>
                  <a:pt x="1626" y="1976"/>
                  <a:pt x="1626" y="1973"/>
                  <a:pt x="1626" y="1971"/>
                </a:cubicBezTo>
                <a:cubicBezTo>
                  <a:pt x="1625" y="1962"/>
                  <a:pt x="1626" y="1954"/>
                  <a:pt x="1625" y="1945"/>
                </a:cubicBezTo>
                <a:cubicBezTo>
                  <a:pt x="1625" y="1943"/>
                  <a:pt x="1625" y="1941"/>
                  <a:pt x="1624" y="1939"/>
                </a:cubicBezTo>
                <a:cubicBezTo>
                  <a:pt x="1624" y="1937"/>
                  <a:pt x="1624" y="1934"/>
                  <a:pt x="1624" y="1932"/>
                </a:cubicBezTo>
                <a:cubicBezTo>
                  <a:pt x="1624" y="1931"/>
                  <a:pt x="1622" y="1926"/>
                  <a:pt x="1625" y="1930"/>
                </a:cubicBezTo>
                <a:cubicBezTo>
                  <a:pt x="1626" y="1930"/>
                  <a:pt x="1627" y="1931"/>
                  <a:pt x="1627" y="1932"/>
                </a:cubicBezTo>
                <a:cubicBezTo>
                  <a:pt x="1628" y="1932"/>
                  <a:pt x="1628" y="1932"/>
                  <a:pt x="1628" y="1932"/>
                </a:cubicBezTo>
                <a:cubicBezTo>
                  <a:pt x="1629" y="1931"/>
                  <a:pt x="1626" y="1928"/>
                  <a:pt x="1626" y="1927"/>
                </a:cubicBezTo>
                <a:cubicBezTo>
                  <a:pt x="1625" y="1926"/>
                  <a:pt x="1625" y="1925"/>
                  <a:pt x="1624" y="1924"/>
                </a:cubicBezTo>
                <a:cubicBezTo>
                  <a:pt x="1623" y="1924"/>
                  <a:pt x="1622" y="1924"/>
                  <a:pt x="1622" y="1923"/>
                </a:cubicBezTo>
                <a:cubicBezTo>
                  <a:pt x="1619" y="1922"/>
                  <a:pt x="1618" y="1917"/>
                  <a:pt x="1616" y="1914"/>
                </a:cubicBezTo>
                <a:cubicBezTo>
                  <a:pt x="1616" y="1913"/>
                  <a:pt x="1614" y="1910"/>
                  <a:pt x="1615" y="1908"/>
                </a:cubicBezTo>
                <a:cubicBezTo>
                  <a:pt x="1615" y="1907"/>
                  <a:pt x="1616" y="1906"/>
                  <a:pt x="1616" y="1905"/>
                </a:cubicBezTo>
                <a:cubicBezTo>
                  <a:pt x="1616" y="1904"/>
                  <a:pt x="1616" y="1903"/>
                  <a:pt x="1615" y="1902"/>
                </a:cubicBezTo>
                <a:cubicBezTo>
                  <a:pt x="1615" y="1900"/>
                  <a:pt x="1612" y="1898"/>
                  <a:pt x="1610" y="1897"/>
                </a:cubicBezTo>
                <a:cubicBezTo>
                  <a:pt x="1609" y="1895"/>
                  <a:pt x="1607" y="1893"/>
                  <a:pt x="1605" y="1892"/>
                </a:cubicBezTo>
                <a:cubicBezTo>
                  <a:pt x="1602" y="1890"/>
                  <a:pt x="1598" y="1886"/>
                  <a:pt x="1595" y="1884"/>
                </a:cubicBezTo>
                <a:cubicBezTo>
                  <a:pt x="1593" y="1883"/>
                  <a:pt x="1591" y="1882"/>
                  <a:pt x="1589" y="1880"/>
                </a:cubicBezTo>
                <a:cubicBezTo>
                  <a:pt x="1588" y="1879"/>
                  <a:pt x="1586" y="1877"/>
                  <a:pt x="1585" y="1876"/>
                </a:cubicBezTo>
                <a:cubicBezTo>
                  <a:pt x="1582" y="1873"/>
                  <a:pt x="1580" y="1870"/>
                  <a:pt x="1578" y="1865"/>
                </a:cubicBezTo>
                <a:cubicBezTo>
                  <a:pt x="1577" y="1861"/>
                  <a:pt x="1577" y="1857"/>
                  <a:pt x="1576" y="1852"/>
                </a:cubicBezTo>
                <a:cubicBezTo>
                  <a:pt x="1576" y="1850"/>
                  <a:pt x="1575" y="1848"/>
                  <a:pt x="1574" y="1846"/>
                </a:cubicBezTo>
                <a:cubicBezTo>
                  <a:pt x="1574" y="1844"/>
                  <a:pt x="1573" y="1841"/>
                  <a:pt x="1574" y="1840"/>
                </a:cubicBezTo>
                <a:cubicBezTo>
                  <a:pt x="1575" y="1838"/>
                  <a:pt x="1578" y="1840"/>
                  <a:pt x="1579" y="1840"/>
                </a:cubicBezTo>
                <a:cubicBezTo>
                  <a:pt x="1582" y="1840"/>
                  <a:pt x="1580" y="1838"/>
                  <a:pt x="1579" y="1837"/>
                </a:cubicBezTo>
                <a:cubicBezTo>
                  <a:pt x="1577" y="1836"/>
                  <a:pt x="1576" y="1835"/>
                  <a:pt x="1574" y="1834"/>
                </a:cubicBezTo>
                <a:cubicBezTo>
                  <a:pt x="1573" y="1833"/>
                  <a:pt x="1571" y="1832"/>
                  <a:pt x="1571" y="1831"/>
                </a:cubicBezTo>
                <a:cubicBezTo>
                  <a:pt x="1570" y="1830"/>
                  <a:pt x="1570" y="1828"/>
                  <a:pt x="1569" y="1827"/>
                </a:cubicBezTo>
                <a:cubicBezTo>
                  <a:pt x="1567" y="1825"/>
                  <a:pt x="1565" y="1823"/>
                  <a:pt x="1563" y="1821"/>
                </a:cubicBezTo>
                <a:cubicBezTo>
                  <a:pt x="1562" y="1819"/>
                  <a:pt x="1561" y="1817"/>
                  <a:pt x="1560" y="1814"/>
                </a:cubicBezTo>
                <a:cubicBezTo>
                  <a:pt x="1559" y="1812"/>
                  <a:pt x="1558" y="1809"/>
                  <a:pt x="1557" y="1807"/>
                </a:cubicBezTo>
                <a:cubicBezTo>
                  <a:pt x="1554" y="1802"/>
                  <a:pt x="1553" y="1797"/>
                  <a:pt x="1550" y="1792"/>
                </a:cubicBezTo>
                <a:cubicBezTo>
                  <a:pt x="1549" y="1790"/>
                  <a:pt x="1548" y="1788"/>
                  <a:pt x="1547" y="1786"/>
                </a:cubicBezTo>
                <a:cubicBezTo>
                  <a:pt x="1546" y="1784"/>
                  <a:pt x="1544" y="1782"/>
                  <a:pt x="1543" y="1780"/>
                </a:cubicBezTo>
                <a:cubicBezTo>
                  <a:pt x="1540" y="1775"/>
                  <a:pt x="1538" y="1770"/>
                  <a:pt x="1535" y="1766"/>
                </a:cubicBezTo>
                <a:cubicBezTo>
                  <a:pt x="1534" y="1764"/>
                  <a:pt x="1532" y="1762"/>
                  <a:pt x="1531" y="1760"/>
                </a:cubicBezTo>
                <a:cubicBezTo>
                  <a:pt x="1530" y="1758"/>
                  <a:pt x="1529" y="1756"/>
                  <a:pt x="1528" y="1754"/>
                </a:cubicBezTo>
                <a:cubicBezTo>
                  <a:pt x="1528" y="1752"/>
                  <a:pt x="1529" y="1749"/>
                  <a:pt x="1529" y="1747"/>
                </a:cubicBezTo>
                <a:cubicBezTo>
                  <a:pt x="1529" y="1744"/>
                  <a:pt x="1528" y="1741"/>
                  <a:pt x="1527" y="1738"/>
                </a:cubicBezTo>
                <a:cubicBezTo>
                  <a:pt x="1526" y="1736"/>
                  <a:pt x="1525" y="1734"/>
                  <a:pt x="1524" y="1731"/>
                </a:cubicBezTo>
                <a:cubicBezTo>
                  <a:pt x="1523" y="1729"/>
                  <a:pt x="1522" y="1727"/>
                  <a:pt x="1521" y="1725"/>
                </a:cubicBezTo>
                <a:cubicBezTo>
                  <a:pt x="1520" y="1723"/>
                  <a:pt x="1520" y="1720"/>
                  <a:pt x="1518" y="1718"/>
                </a:cubicBezTo>
                <a:cubicBezTo>
                  <a:pt x="1517" y="1716"/>
                  <a:pt x="1516" y="1714"/>
                  <a:pt x="1515" y="1712"/>
                </a:cubicBezTo>
                <a:cubicBezTo>
                  <a:pt x="1512" y="1709"/>
                  <a:pt x="1508" y="1706"/>
                  <a:pt x="1505" y="1703"/>
                </a:cubicBezTo>
                <a:cubicBezTo>
                  <a:pt x="1502" y="1700"/>
                  <a:pt x="1499" y="1696"/>
                  <a:pt x="1496" y="1693"/>
                </a:cubicBezTo>
                <a:cubicBezTo>
                  <a:pt x="1494" y="1691"/>
                  <a:pt x="1493" y="1688"/>
                  <a:pt x="1493" y="1685"/>
                </a:cubicBezTo>
                <a:cubicBezTo>
                  <a:pt x="1492" y="1683"/>
                  <a:pt x="1491" y="1682"/>
                  <a:pt x="1491" y="1680"/>
                </a:cubicBezTo>
                <a:cubicBezTo>
                  <a:pt x="1490" y="1677"/>
                  <a:pt x="1490" y="1675"/>
                  <a:pt x="1488" y="1672"/>
                </a:cubicBezTo>
                <a:cubicBezTo>
                  <a:pt x="1487" y="1670"/>
                  <a:pt x="1485" y="1669"/>
                  <a:pt x="1485" y="1667"/>
                </a:cubicBezTo>
                <a:cubicBezTo>
                  <a:pt x="1484" y="1665"/>
                  <a:pt x="1482" y="1664"/>
                  <a:pt x="1481" y="1662"/>
                </a:cubicBezTo>
                <a:cubicBezTo>
                  <a:pt x="1480" y="1661"/>
                  <a:pt x="1481" y="1658"/>
                  <a:pt x="1482" y="1656"/>
                </a:cubicBezTo>
                <a:cubicBezTo>
                  <a:pt x="1483" y="1655"/>
                  <a:pt x="1483" y="1653"/>
                  <a:pt x="1484" y="1651"/>
                </a:cubicBezTo>
                <a:cubicBezTo>
                  <a:pt x="1484" y="1649"/>
                  <a:pt x="1487" y="1648"/>
                  <a:pt x="1488" y="1650"/>
                </a:cubicBezTo>
                <a:cubicBezTo>
                  <a:pt x="1488" y="1651"/>
                  <a:pt x="1488" y="1653"/>
                  <a:pt x="1488" y="1654"/>
                </a:cubicBezTo>
                <a:cubicBezTo>
                  <a:pt x="1489" y="1655"/>
                  <a:pt x="1489" y="1655"/>
                  <a:pt x="1490" y="1656"/>
                </a:cubicBezTo>
                <a:cubicBezTo>
                  <a:pt x="1491" y="1658"/>
                  <a:pt x="1490" y="1660"/>
                  <a:pt x="1490" y="1662"/>
                </a:cubicBezTo>
                <a:cubicBezTo>
                  <a:pt x="1490" y="1665"/>
                  <a:pt x="1492" y="1665"/>
                  <a:pt x="1493" y="1666"/>
                </a:cubicBezTo>
                <a:cubicBezTo>
                  <a:pt x="1494" y="1668"/>
                  <a:pt x="1494" y="1670"/>
                  <a:pt x="1496" y="1671"/>
                </a:cubicBezTo>
                <a:cubicBezTo>
                  <a:pt x="1499" y="1673"/>
                  <a:pt x="1504" y="1675"/>
                  <a:pt x="1505" y="1679"/>
                </a:cubicBezTo>
                <a:cubicBezTo>
                  <a:pt x="1507" y="1683"/>
                  <a:pt x="1505" y="1688"/>
                  <a:pt x="1507" y="1692"/>
                </a:cubicBezTo>
                <a:cubicBezTo>
                  <a:pt x="1508" y="1694"/>
                  <a:pt x="1509" y="1696"/>
                  <a:pt x="1510" y="1697"/>
                </a:cubicBezTo>
                <a:cubicBezTo>
                  <a:pt x="1512" y="1699"/>
                  <a:pt x="1514" y="1701"/>
                  <a:pt x="1516" y="1703"/>
                </a:cubicBezTo>
                <a:cubicBezTo>
                  <a:pt x="1518" y="1705"/>
                  <a:pt x="1520" y="1706"/>
                  <a:pt x="1522" y="1708"/>
                </a:cubicBezTo>
                <a:cubicBezTo>
                  <a:pt x="1524" y="1710"/>
                  <a:pt x="1526" y="1712"/>
                  <a:pt x="1527" y="1714"/>
                </a:cubicBezTo>
                <a:cubicBezTo>
                  <a:pt x="1529" y="1715"/>
                  <a:pt x="1531" y="1717"/>
                  <a:pt x="1533" y="1718"/>
                </a:cubicBezTo>
                <a:cubicBezTo>
                  <a:pt x="1534" y="1719"/>
                  <a:pt x="1536" y="1721"/>
                  <a:pt x="1538" y="1719"/>
                </a:cubicBezTo>
                <a:cubicBezTo>
                  <a:pt x="1538" y="1719"/>
                  <a:pt x="1538" y="1717"/>
                  <a:pt x="1538" y="1716"/>
                </a:cubicBezTo>
                <a:cubicBezTo>
                  <a:pt x="1539" y="1715"/>
                  <a:pt x="1539" y="1714"/>
                  <a:pt x="1539" y="1713"/>
                </a:cubicBezTo>
                <a:cubicBezTo>
                  <a:pt x="1540" y="1711"/>
                  <a:pt x="1541" y="1709"/>
                  <a:pt x="1542" y="1707"/>
                </a:cubicBezTo>
                <a:cubicBezTo>
                  <a:pt x="1543" y="1702"/>
                  <a:pt x="1544" y="1698"/>
                  <a:pt x="1546" y="1693"/>
                </a:cubicBezTo>
                <a:cubicBezTo>
                  <a:pt x="1547" y="1691"/>
                  <a:pt x="1548" y="1689"/>
                  <a:pt x="1549" y="1687"/>
                </a:cubicBezTo>
                <a:cubicBezTo>
                  <a:pt x="1549" y="1685"/>
                  <a:pt x="1549" y="1683"/>
                  <a:pt x="1550" y="1681"/>
                </a:cubicBezTo>
                <a:cubicBezTo>
                  <a:pt x="1551" y="1677"/>
                  <a:pt x="1553" y="1673"/>
                  <a:pt x="1555" y="1669"/>
                </a:cubicBezTo>
                <a:cubicBezTo>
                  <a:pt x="1555" y="1667"/>
                  <a:pt x="1555" y="1665"/>
                  <a:pt x="1556" y="1663"/>
                </a:cubicBezTo>
                <a:cubicBezTo>
                  <a:pt x="1556" y="1663"/>
                  <a:pt x="1557" y="1661"/>
                  <a:pt x="1557" y="1663"/>
                </a:cubicBezTo>
                <a:cubicBezTo>
                  <a:pt x="1558" y="1664"/>
                  <a:pt x="1557" y="1665"/>
                  <a:pt x="1557" y="1666"/>
                </a:cubicBezTo>
                <a:cubicBezTo>
                  <a:pt x="1557" y="1668"/>
                  <a:pt x="1557" y="1670"/>
                  <a:pt x="1557" y="1672"/>
                </a:cubicBezTo>
                <a:cubicBezTo>
                  <a:pt x="1556" y="1674"/>
                  <a:pt x="1555" y="1676"/>
                  <a:pt x="1554" y="1678"/>
                </a:cubicBezTo>
                <a:cubicBezTo>
                  <a:pt x="1554" y="1680"/>
                  <a:pt x="1554" y="1682"/>
                  <a:pt x="1553" y="1684"/>
                </a:cubicBezTo>
                <a:cubicBezTo>
                  <a:pt x="1553" y="1686"/>
                  <a:pt x="1552" y="1688"/>
                  <a:pt x="1552" y="1690"/>
                </a:cubicBezTo>
                <a:cubicBezTo>
                  <a:pt x="1551" y="1694"/>
                  <a:pt x="1549" y="1698"/>
                  <a:pt x="1548" y="1702"/>
                </a:cubicBezTo>
                <a:cubicBezTo>
                  <a:pt x="1547" y="1703"/>
                  <a:pt x="1547" y="1705"/>
                  <a:pt x="1547" y="1706"/>
                </a:cubicBezTo>
                <a:cubicBezTo>
                  <a:pt x="1547" y="1707"/>
                  <a:pt x="1547" y="1710"/>
                  <a:pt x="1547" y="1710"/>
                </a:cubicBezTo>
                <a:cubicBezTo>
                  <a:pt x="1548" y="1711"/>
                  <a:pt x="1549" y="1710"/>
                  <a:pt x="1549" y="1709"/>
                </a:cubicBezTo>
                <a:cubicBezTo>
                  <a:pt x="1551" y="1707"/>
                  <a:pt x="1555" y="1709"/>
                  <a:pt x="1558" y="1708"/>
                </a:cubicBezTo>
                <a:cubicBezTo>
                  <a:pt x="1560" y="1708"/>
                  <a:pt x="1562" y="1708"/>
                  <a:pt x="1564" y="1710"/>
                </a:cubicBezTo>
                <a:cubicBezTo>
                  <a:pt x="1566" y="1712"/>
                  <a:pt x="1566" y="1713"/>
                  <a:pt x="1567" y="1715"/>
                </a:cubicBezTo>
                <a:cubicBezTo>
                  <a:pt x="1569" y="1718"/>
                  <a:pt x="1570" y="1720"/>
                  <a:pt x="1572" y="1722"/>
                </a:cubicBezTo>
                <a:cubicBezTo>
                  <a:pt x="1573" y="1724"/>
                  <a:pt x="1574" y="1726"/>
                  <a:pt x="1575" y="1728"/>
                </a:cubicBezTo>
                <a:cubicBezTo>
                  <a:pt x="1576" y="1730"/>
                  <a:pt x="1577" y="1732"/>
                  <a:pt x="1579" y="1734"/>
                </a:cubicBezTo>
                <a:cubicBezTo>
                  <a:pt x="1582" y="1737"/>
                  <a:pt x="1584" y="1742"/>
                  <a:pt x="1587" y="1745"/>
                </a:cubicBezTo>
                <a:cubicBezTo>
                  <a:pt x="1589" y="1749"/>
                  <a:pt x="1592" y="1752"/>
                  <a:pt x="1594" y="1756"/>
                </a:cubicBezTo>
                <a:cubicBezTo>
                  <a:pt x="1594" y="1757"/>
                  <a:pt x="1594" y="1758"/>
                  <a:pt x="1595" y="1759"/>
                </a:cubicBezTo>
                <a:cubicBezTo>
                  <a:pt x="1596" y="1760"/>
                  <a:pt x="1598" y="1761"/>
                  <a:pt x="1599" y="1763"/>
                </a:cubicBezTo>
                <a:cubicBezTo>
                  <a:pt x="1600" y="1765"/>
                  <a:pt x="1600" y="1767"/>
                  <a:pt x="1602" y="1769"/>
                </a:cubicBezTo>
                <a:cubicBezTo>
                  <a:pt x="1603" y="1770"/>
                  <a:pt x="1605" y="1772"/>
                  <a:pt x="1606" y="1774"/>
                </a:cubicBezTo>
                <a:cubicBezTo>
                  <a:pt x="1609" y="1775"/>
                  <a:pt x="1609" y="1776"/>
                  <a:pt x="1610" y="1778"/>
                </a:cubicBezTo>
                <a:cubicBezTo>
                  <a:pt x="1610" y="1781"/>
                  <a:pt x="1610" y="1783"/>
                  <a:pt x="1611" y="1784"/>
                </a:cubicBezTo>
                <a:cubicBezTo>
                  <a:pt x="1613" y="1786"/>
                  <a:pt x="1614" y="1787"/>
                  <a:pt x="1615" y="1788"/>
                </a:cubicBezTo>
                <a:cubicBezTo>
                  <a:pt x="1616" y="1791"/>
                  <a:pt x="1618" y="1793"/>
                  <a:pt x="1620" y="1794"/>
                </a:cubicBezTo>
                <a:cubicBezTo>
                  <a:pt x="1621" y="1795"/>
                  <a:pt x="1623" y="1796"/>
                  <a:pt x="1623" y="1799"/>
                </a:cubicBezTo>
                <a:cubicBezTo>
                  <a:pt x="1624" y="1799"/>
                  <a:pt x="1624" y="1801"/>
                  <a:pt x="1625" y="1801"/>
                </a:cubicBezTo>
                <a:cubicBezTo>
                  <a:pt x="1625" y="1803"/>
                  <a:pt x="1626" y="1803"/>
                  <a:pt x="1626" y="1805"/>
                </a:cubicBezTo>
                <a:cubicBezTo>
                  <a:pt x="1628" y="1809"/>
                  <a:pt x="1627" y="1814"/>
                  <a:pt x="1629" y="1819"/>
                </a:cubicBezTo>
                <a:cubicBezTo>
                  <a:pt x="1630" y="1822"/>
                  <a:pt x="1633" y="1824"/>
                  <a:pt x="1634" y="1827"/>
                </a:cubicBezTo>
                <a:cubicBezTo>
                  <a:pt x="1635" y="1829"/>
                  <a:pt x="1637" y="1831"/>
                  <a:pt x="1640" y="1831"/>
                </a:cubicBezTo>
                <a:cubicBezTo>
                  <a:pt x="1642" y="1832"/>
                  <a:pt x="1644" y="1831"/>
                  <a:pt x="1646" y="1832"/>
                </a:cubicBezTo>
                <a:cubicBezTo>
                  <a:pt x="1648" y="1833"/>
                  <a:pt x="1650" y="1835"/>
                  <a:pt x="1652" y="1836"/>
                </a:cubicBezTo>
                <a:cubicBezTo>
                  <a:pt x="1653" y="1838"/>
                  <a:pt x="1656" y="1839"/>
                  <a:pt x="1657" y="1841"/>
                </a:cubicBezTo>
                <a:cubicBezTo>
                  <a:pt x="1659" y="1843"/>
                  <a:pt x="1660" y="1846"/>
                  <a:pt x="1661" y="1847"/>
                </a:cubicBezTo>
                <a:cubicBezTo>
                  <a:pt x="1663" y="1849"/>
                  <a:pt x="1665" y="1851"/>
                  <a:pt x="1666" y="1853"/>
                </a:cubicBezTo>
                <a:cubicBezTo>
                  <a:pt x="1668" y="1858"/>
                  <a:pt x="1671" y="1863"/>
                  <a:pt x="1673" y="1868"/>
                </a:cubicBezTo>
                <a:cubicBezTo>
                  <a:pt x="1675" y="1870"/>
                  <a:pt x="1675" y="1872"/>
                  <a:pt x="1676" y="1875"/>
                </a:cubicBezTo>
                <a:cubicBezTo>
                  <a:pt x="1677" y="1877"/>
                  <a:pt x="1677" y="1881"/>
                  <a:pt x="1679" y="1883"/>
                </a:cubicBezTo>
                <a:cubicBezTo>
                  <a:pt x="1680" y="1884"/>
                  <a:pt x="1681" y="1886"/>
                  <a:pt x="1681" y="1888"/>
                </a:cubicBezTo>
                <a:cubicBezTo>
                  <a:pt x="1682" y="1890"/>
                  <a:pt x="1679" y="1891"/>
                  <a:pt x="1679" y="1894"/>
                </a:cubicBezTo>
                <a:cubicBezTo>
                  <a:pt x="1678" y="1896"/>
                  <a:pt x="1678" y="1898"/>
                  <a:pt x="1679" y="1900"/>
                </a:cubicBezTo>
                <a:cubicBezTo>
                  <a:pt x="1679" y="1902"/>
                  <a:pt x="1680" y="1904"/>
                  <a:pt x="1680" y="1906"/>
                </a:cubicBezTo>
                <a:cubicBezTo>
                  <a:pt x="1681" y="1908"/>
                  <a:pt x="1681" y="1909"/>
                  <a:pt x="1681" y="1911"/>
                </a:cubicBezTo>
                <a:cubicBezTo>
                  <a:pt x="1681" y="1914"/>
                  <a:pt x="1681" y="1918"/>
                  <a:pt x="1681" y="1922"/>
                </a:cubicBezTo>
                <a:cubicBezTo>
                  <a:pt x="1681" y="1924"/>
                  <a:pt x="1682" y="1927"/>
                  <a:pt x="1683" y="1929"/>
                </a:cubicBezTo>
                <a:cubicBezTo>
                  <a:pt x="1685" y="1934"/>
                  <a:pt x="1689" y="1937"/>
                  <a:pt x="1692" y="1941"/>
                </a:cubicBezTo>
                <a:cubicBezTo>
                  <a:pt x="1693" y="1943"/>
                  <a:pt x="1694" y="1946"/>
                  <a:pt x="1695" y="1948"/>
                </a:cubicBezTo>
                <a:cubicBezTo>
                  <a:pt x="1696" y="1950"/>
                  <a:pt x="1698" y="1951"/>
                  <a:pt x="1700" y="1952"/>
                </a:cubicBezTo>
                <a:cubicBezTo>
                  <a:pt x="1703" y="1955"/>
                  <a:pt x="1708" y="1954"/>
                  <a:pt x="1712" y="1956"/>
                </a:cubicBezTo>
                <a:cubicBezTo>
                  <a:pt x="1714" y="1957"/>
                  <a:pt x="1715" y="1959"/>
                  <a:pt x="1717" y="1961"/>
                </a:cubicBezTo>
                <a:cubicBezTo>
                  <a:pt x="1718" y="1962"/>
                  <a:pt x="1720" y="1964"/>
                  <a:pt x="1721" y="1966"/>
                </a:cubicBezTo>
                <a:cubicBezTo>
                  <a:pt x="1725" y="1969"/>
                  <a:pt x="1728" y="1974"/>
                  <a:pt x="1730" y="1979"/>
                </a:cubicBezTo>
                <a:cubicBezTo>
                  <a:pt x="1731" y="1982"/>
                  <a:pt x="1734" y="1984"/>
                  <a:pt x="1735" y="1987"/>
                </a:cubicBezTo>
                <a:cubicBezTo>
                  <a:pt x="1737" y="1989"/>
                  <a:pt x="1738" y="1992"/>
                  <a:pt x="1739" y="1994"/>
                </a:cubicBezTo>
                <a:cubicBezTo>
                  <a:pt x="1741" y="2000"/>
                  <a:pt x="1745" y="2004"/>
                  <a:pt x="1748" y="2009"/>
                </a:cubicBezTo>
                <a:cubicBezTo>
                  <a:pt x="1751" y="2014"/>
                  <a:pt x="1752" y="2019"/>
                  <a:pt x="1756" y="2024"/>
                </a:cubicBezTo>
                <a:cubicBezTo>
                  <a:pt x="1759" y="2028"/>
                  <a:pt x="1763" y="2031"/>
                  <a:pt x="1767" y="2034"/>
                </a:cubicBezTo>
                <a:cubicBezTo>
                  <a:pt x="1770" y="2036"/>
                  <a:pt x="1773" y="2038"/>
                  <a:pt x="1775" y="2041"/>
                </a:cubicBezTo>
                <a:cubicBezTo>
                  <a:pt x="1776" y="2042"/>
                  <a:pt x="1777" y="2044"/>
                  <a:pt x="1777" y="2046"/>
                </a:cubicBezTo>
                <a:cubicBezTo>
                  <a:pt x="1777" y="2048"/>
                  <a:pt x="1776" y="2051"/>
                  <a:pt x="1777" y="2053"/>
                </a:cubicBezTo>
                <a:cubicBezTo>
                  <a:pt x="1778" y="2055"/>
                  <a:pt x="1781" y="2054"/>
                  <a:pt x="1782" y="2056"/>
                </a:cubicBezTo>
                <a:cubicBezTo>
                  <a:pt x="1783" y="2056"/>
                  <a:pt x="1783" y="2057"/>
                  <a:pt x="1784" y="2058"/>
                </a:cubicBezTo>
                <a:cubicBezTo>
                  <a:pt x="1784" y="2059"/>
                  <a:pt x="1785" y="2059"/>
                  <a:pt x="1786" y="2060"/>
                </a:cubicBezTo>
                <a:cubicBezTo>
                  <a:pt x="1787" y="2062"/>
                  <a:pt x="1788" y="2064"/>
                  <a:pt x="1789" y="2066"/>
                </a:cubicBezTo>
                <a:cubicBezTo>
                  <a:pt x="1789" y="2069"/>
                  <a:pt x="1790" y="2071"/>
                  <a:pt x="1790" y="2074"/>
                </a:cubicBezTo>
                <a:cubicBezTo>
                  <a:pt x="1790" y="2075"/>
                  <a:pt x="1790" y="2076"/>
                  <a:pt x="1790" y="2078"/>
                </a:cubicBezTo>
                <a:cubicBezTo>
                  <a:pt x="1790" y="2079"/>
                  <a:pt x="1790" y="2080"/>
                  <a:pt x="1790" y="2081"/>
                </a:cubicBezTo>
                <a:cubicBezTo>
                  <a:pt x="1790" y="2082"/>
                  <a:pt x="1791" y="2083"/>
                  <a:pt x="1791" y="2084"/>
                </a:cubicBezTo>
                <a:cubicBezTo>
                  <a:pt x="1791" y="2085"/>
                  <a:pt x="1791" y="2086"/>
                  <a:pt x="1791" y="2087"/>
                </a:cubicBezTo>
                <a:cubicBezTo>
                  <a:pt x="1791" y="2089"/>
                  <a:pt x="1789" y="2091"/>
                  <a:pt x="1789" y="2093"/>
                </a:cubicBezTo>
                <a:cubicBezTo>
                  <a:pt x="1788" y="2095"/>
                  <a:pt x="1790" y="2097"/>
                  <a:pt x="1790" y="2099"/>
                </a:cubicBezTo>
                <a:cubicBezTo>
                  <a:pt x="1790" y="2101"/>
                  <a:pt x="1791" y="2105"/>
                  <a:pt x="1790" y="2107"/>
                </a:cubicBezTo>
                <a:cubicBezTo>
                  <a:pt x="1789" y="2108"/>
                  <a:pt x="1787" y="2108"/>
                  <a:pt x="1786" y="2109"/>
                </a:cubicBezTo>
                <a:cubicBezTo>
                  <a:pt x="1785" y="2111"/>
                  <a:pt x="1790" y="2110"/>
                  <a:pt x="1791" y="2111"/>
                </a:cubicBezTo>
                <a:cubicBezTo>
                  <a:pt x="1791" y="2111"/>
                  <a:pt x="1791" y="2113"/>
                  <a:pt x="1791" y="2114"/>
                </a:cubicBezTo>
                <a:cubicBezTo>
                  <a:pt x="1791" y="2116"/>
                  <a:pt x="1792" y="2118"/>
                  <a:pt x="1793" y="2120"/>
                </a:cubicBezTo>
                <a:cubicBezTo>
                  <a:pt x="1793" y="2122"/>
                  <a:pt x="1793" y="2125"/>
                  <a:pt x="1793" y="2127"/>
                </a:cubicBezTo>
                <a:cubicBezTo>
                  <a:pt x="1794" y="2129"/>
                  <a:pt x="1795" y="2131"/>
                  <a:pt x="1795" y="2133"/>
                </a:cubicBezTo>
                <a:cubicBezTo>
                  <a:pt x="1796" y="2135"/>
                  <a:pt x="1796" y="2137"/>
                  <a:pt x="1797" y="2140"/>
                </a:cubicBezTo>
                <a:cubicBezTo>
                  <a:pt x="1797" y="2142"/>
                  <a:pt x="1798" y="2144"/>
                  <a:pt x="1798" y="2146"/>
                </a:cubicBezTo>
                <a:cubicBezTo>
                  <a:pt x="1799" y="2148"/>
                  <a:pt x="1800" y="2150"/>
                  <a:pt x="1801" y="2152"/>
                </a:cubicBezTo>
                <a:cubicBezTo>
                  <a:pt x="1803" y="2153"/>
                  <a:pt x="1804" y="2155"/>
                  <a:pt x="1804" y="2158"/>
                </a:cubicBezTo>
                <a:cubicBezTo>
                  <a:pt x="1805" y="2160"/>
                  <a:pt x="1804" y="2163"/>
                  <a:pt x="1804" y="2165"/>
                </a:cubicBezTo>
                <a:close/>
                <a:moveTo>
                  <a:pt x="1928" y="1181"/>
                </a:moveTo>
                <a:cubicBezTo>
                  <a:pt x="1928" y="1182"/>
                  <a:pt x="1927" y="1182"/>
                  <a:pt x="1926" y="1182"/>
                </a:cubicBezTo>
                <a:cubicBezTo>
                  <a:pt x="1925" y="1181"/>
                  <a:pt x="1926" y="1181"/>
                  <a:pt x="1927" y="1180"/>
                </a:cubicBezTo>
                <a:cubicBezTo>
                  <a:pt x="1927" y="1180"/>
                  <a:pt x="1928" y="1177"/>
                  <a:pt x="1929" y="1178"/>
                </a:cubicBezTo>
                <a:cubicBezTo>
                  <a:pt x="1929" y="1179"/>
                  <a:pt x="1928" y="1181"/>
                  <a:pt x="1928" y="1181"/>
                </a:cubicBezTo>
                <a:close/>
                <a:moveTo>
                  <a:pt x="2143" y="1277"/>
                </a:moveTo>
                <a:cubicBezTo>
                  <a:pt x="2142" y="1278"/>
                  <a:pt x="2139" y="1277"/>
                  <a:pt x="2137" y="1277"/>
                </a:cubicBezTo>
                <a:cubicBezTo>
                  <a:pt x="2135" y="1277"/>
                  <a:pt x="2133" y="1278"/>
                  <a:pt x="2131" y="1279"/>
                </a:cubicBezTo>
                <a:cubicBezTo>
                  <a:pt x="2131" y="1280"/>
                  <a:pt x="2130" y="1281"/>
                  <a:pt x="2131" y="1282"/>
                </a:cubicBezTo>
                <a:cubicBezTo>
                  <a:pt x="2131" y="1283"/>
                  <a:pt x="2132" y="1283"/>
                  <a:pt x="2132" y="1284"/>
                </a:cubicBezTo>
                <a:cubicBezTo>
                  <a:pt x="2133" y="1288"/>
                  <a:pt x="2130" y="1286"/>
                  <a:pt x="2129" y="1286"/>
                </a:cubicBezTo>
                <a:cubicBezTo>
                  <a:pt x="2128" y="1285"/>
                  <a:pt x="2127" y="1285"/>
                  <a:pt x="2126" y="1284"/>
                </a:cubicBezTo>
                <a:cubicBezTo>
                  <a:pt x="2125" y="1284"/>
                  <a:pt x="2124" y="1284"/>
                  <a:pt x="2123" y="1284"/>
                </a:cubicBezTo>
                <a:cubicBezTo>
                  <a:pt x="2122" y="1285"/>
                  <a:pt x="2121" y="1286"/>
                  <a:pt x="2120" y="1286"/>
                </a:cubicBezTo>
                <a:cubicBezTo>
                  <a:pt x="2119" y="1286"/>
                  <a:pt x="2119" y="1286"/>
                  <a:pt x="2118" y="1287"/>
                </a:cubicBezTo>
                <a:cubicBezTo>
                  <a:pt x="2117" y="1287"/>
                  <a:pt x="2116" y="1288"/>
                  <a:pt x="2115" y="1287"/>
                </a:cubicBezTo>
                <a:cubicBezTo>
                  <a:pt x="2114" y="1286"/>
                  <a:pt x="2114" y="1285"/>
                  <a:pt x="2114" y="1284"/>
                </a:cubicBezTo>
                <a:cubicBezTo>
                  <a:pt x="2114" y="1283"/>
                  <a:pt x="2114" y="1282"/>
                  <a:pt x="2114" y="1281"/>
                </a:cubicBezTo>
                <a:cubicBezTo>
                  <a:pt x="2113" y="1281"/>
                  <a:pt x="2113" y="1280"/>
                  <a:pt x="2112" y="1280"/>
                </a:cubicBezTo>
                <a:cubicBezTo>
                  <a:pt x="2112" y="1279"/>
                  <a:pt x="2112" y="1277"/>
                  <a:pt x="2110" y="1278"/>
                </a:cubicBezTo>
                <a:cubicBezTo>
                  <a:pt x="2110" y="1279"/>
                  <a:pt x="2111" y="1280"/>
                  <a:pt x="2111" y="1281"/>
                </a:cubicBezTo>
                <a:cubicBezTo>
                  <a:pt x="2110" y="1282"/>
                  <a:pt x="2110" y="1282"/>
                  <a:pt x="2109" y="1282"/>
                </a:cubicBezTo>
                <a:cubicBezTo>
                  <a:pt x="2107" y="1282"/>
                  <a:pt x="2107" y="1284"/>
                  <a:pt x="2105" y="1284"/>
                </a:cubicBezTo>
                <a:cubicBezTo>
                  <a:pt x="2104" y="1284"/>
                  <a:pt x="2103" y="1283"/>
                  <a:pt x="2101" y="1282"/>
                </a:cubicBezTo>
                <a:cubicBezTo>
                  <a:pt x="2099" y="1282"/>
                  <a:pt x="2098" y="1283"/>
                  <a:pt x="2096" y="1281"/>
                </a:cubicBezTo>
                <a:cubicBezTo>
                  <a:pt x="2095" y="1280"/>
                  <a:pt x="2094" y="1277"/>
                  <a:pt x="2093" y="1276"/>
                </a:cubicBezTo>
                <a:cubicBezTo>
                  <a:pt x="2093" y="1275"/>
                  <a:pt x="2090" y="1272"/>
                  <a:pt x="2089" y="1272"/>
                </a:cubicBezTo>
                <a:cubicBezTo>
                  <a:pt x="2089" y="1272"/>
                  <a:pt x="2089" y="1272"/>
                  <a:pt x="2089" y="1272"/>
                </a:cubicBezTo>
                <a:cubicBezTo>
                  <a:pt x="2089" y="1273"/>
                  <a:pt x="2090" y="1274"/>
                  <a:pt x="2090" y="1275"/>
                </a:cubicBezTo>
                <a:cubicBezTo>
                  <a:pt x="2090" y="1276"/>
                  <a:pt x="2090" y="1277"/>
                  <a:pt x="2090" y="1278"/>
                </a:cubicBezTo>
                <a:cubicBezTo>
                  <a:pt x="2089" y="1280"/>
                  <a:pt x="2089" y="1282"/>
                  <a:pt x="2089" y="1284"/>
                </a:cubicBezTo>
                <a:cubicBezTo>
                  <a:pt x="2088" y="1285"/>
                  <a:pt x="2087" y="1287"/>
                  <a:pt x="2086" y="1288"/>
                </a:cubicBezTo>
                <a:cubicBezTo>
                  <a:pt x="2086" y="1289"/>
                  <a:pt x="2086" y="1290"/>
                  <a:pt x="2085" y="1291"/>
                </a:cubicBezTo>
                <a:cubicBezTo>
                  <a:pt x="2084" y="1294"/>
                  <a:pt x="2084" y="1298"/>
                  <a:pt x="2085" y="1301"/>
                </a:cubicBezTo>
                <a:cubicBezTo>
                  <a:pt x="2085" y="1302"/>
                  <a:pt x="2086" y="1303"/>
                  <a:pt x="2086" y="1304"/>
                </a:cubicBezTo>
                <a:cubicBezTo>
                  <a:pt x="2087" y="1305"/>
                  <a:pt x="2086" y="1306"/>
                  <a:pt x="2087" y="1307"/>
                </a:cubicBezTo>
                <a:cubicBezTo>
                  <a:pt x="2088" y="1310"/>
                  <a:pt x="2090" y="1310"/>
                  <a:pt x="2092" y="1309"/>
                </a:cubicBezTo>
                <a:cubicBezTo>
                  <a:pt x="2095" y="1309"/>
                  <a:pt x="2097" y="1309"/>
                  <a:pt x="2099" y="1310"/>
                </a:cubicBezTo>
                <a:cubicBezTo>
                  <a:pt x="2101" y="1311"/>
                  <a:pt x="2103" y="1310"/>
                  <a:pt x="2105" y="1311"/>
                </a:cubicBezTo>
                <a:cubicBezTo>
                  <a:pt x="2106" y="1312"/>
                  <a:pt x="2106" y="1313"/>
                  <a:pt x="2106" y="1314"/>
                </a:cubicBezTo>
                <a:cubicBezTo>
                  <a:pt x="2106" y="1316"/>
                  <a:pt x="2105" y="1316"/>
                  <a:pt x="2105" y="1317"/>
                </a:cubicBezTo>
                <a:cubicBezTo>
                  <a:pt x="2105" y="1319"/>
                  <a:pt x="2107" y="1321"/>
                  <a:pt x="2109" y="1322"/>
                </a:cubicBezTo>
                <a:cubicBezTo>
                  <a:pt x="2110" y="1322"/>
                  <a:pt x="2111" y="1323"/>
                  <a:pt x="2111" y="1324"/>
                </a:cubicBezTo>
                <a:cubicBezTo>
                  <a:pt x="2111" y="1325"/>
                  <a:pt x="2111" y="1326"/>
                  <a:pt x="2110" y="1325"/>
                </a:cubicBezTo>
                <a:cubicBezTo>
                  <a:pt x="2109" y="1325"/>
                  <a:pt x="2109" y="1324"/>
                  <a:pt x="2108" y="1323"/>
                </a:cubicBezTo>
                <a:cubicBezTo>
                  <a:pt x="2108" y="1323"/>
                  <a:pt x="2106" y="1322"/>
                  <a:pt x="2105" y="1323"/>
                </a:cubicBezTo>
                <a:cubicBezTo>
                  <a:pt x="2104" y="1323"/>
                  <a:pt x="2102" y="1327"/>
                  <a:pt x="2101" y="1325"/>
                </a:cubicBezTo>
                <a:cubicBezTo>
                  <a:pt x="2099" y="1323"/>
                  <a:pt x="2103" y="1322"/>
                  <a:pt x="2103" y="1320"/>
                </a:cubicBezTo>
                <a:cubicBezTo>
                  <a:pt x="2103" y="1319"/>
                  <a:pt x="2101" y="1319"/>
                  <a:pt x="2100" y="1320"/>
                </a:cubicBezTo>
                <a:cubicBezTo>
                  <a:pt x="2100" y="1321"/>
                  <a:pt x="2100" y="1322"/>
                  <a:pt x="2099" y="1323"/>
                </a:cubicBezTo>
                <a:cubicBezTo>
                  <a:pt x="2098" y="1325"/>
                  <a:pt x="2096" y="1326"/>
                  <a:pt x="2096" y="1329"/>
                </a:cubicBezTo>
                <a:cubicBezTo>
                  <a:pt x="2096" y="1331"/>
                  <a:pt x="2097" y="1331"/>
                  <a:pt x="2098" y="1332"/>
                </a:cubicBezTo>
                <a:cubicBezTo>
                  <a:pt x="2098" y="1333"/>
                  <a:pt x="2098" y="1334"/>
                  <a:pt x="2098" y="1335"/>
                </a:cubicBezTo>
                <a:cubicBezTo>
                  <a:pt x="2099" y="1336"/>
                  <a:pt x="2099" y="1337"/>
                  <a:pt x="2100" y="1336"/>
                </a:cubicBezTo>
                <a:cubicBezTo>
                  <a:pt x="2101" y="1335"/>
                  <a:pt x="2101" y="1334"/>
                  <a:pt x="2100" y="1333"/>
                </a:cubicBezTo>
                <a:cubicBezTo>
                  <a:pt x="2100" y="1332"/>
                  <a:pt x="2100" y="1330"/>
                  <a:pt x="2101" y="1330"/>
                </a:cubicBezTo>
                <a:cubicBezTo>
                  <a:pt x="2103" y="1330"/>
                  <a:pt x="2103" y="1331"/>
                  <a:pt x="2103" y="1332"/>
                </a:cubicBezTo>
                <a:cubicBezTo>
                  <a:pt x="2105" y="1335"/>
                  <a:pt x="2107" y="1333"/>
                  <a:pt x="2109" y="1334"/>
                </a:cubicBezTo>
                <a:cubicBezTo>
                  <a:pt x="2111" y="1336"/>
                  <a:pt x="2111" y="1338"/>
                  <a:pt x="2113" y="1339"/>
                </a:cubicBezTo>
                <a:cubicBezTo>
                  <a:pt x="2115" y="1341"/>
                  <a:pt x="2116" y="1342"/>
                  <a:pt x="2118" y="1343"/>
                </a:cubicBezTo>
                <a:cubicBezTo>
                  <a:pt x="2119" y="1345"/>
                  <a:pt x="2120" y="1347"/>
                  <a:pt x="2120" y="1349"/>
                </a:cubicBezTo>
                <a:cubicBezTo>
                  <a:pt x="2120" y="1350"/>
                  <a:pt x="2120" y="1351"/>
                  <a:pt x="2119" y="1351"/>
                </a:cubicBezTo>
                <a:cubicBezTo>
                  <a:pt x="2119" y="1353"/>
                  <a:pt x="2118" y="1354"/>
                  <a:pt x="2118" y="1356"/>
                </a:cubicBezTo>
                <a:cubicBezTo>
                  <a:pt x="2117" y="1358"/>
                  <a:pt x="2117" y="1359"/>
                  <a:pt x="2117" y="1361"/>
                </a:cubicBezTo>
                <a:cubicBezTo>
                  <a:pt x="2117" y="1363"/>
                  <a:pt x="2117" y="1366"/>
                  <a:pt x="2116" y="1369"/>
                </a:cubicBezTo>
                <a:cubicBezTo>
                  <a:pt x="2115" y="1374"/>
                  <a:pt x="2115" y="1379"/>
                  <a:pt x="2117" y="1384"/>
                </a:cubicBezTo>
                <a:cubicBezTo>
                  <a:pt x="2118" y="1387"/>
                  <a:pt x="2118" y="1390"/>
                  <a:pt x="2118" y="1394"/>
                </a:cubicBezTo>
                <a:cubicBezTo>
                  <a:pt x="2119" y="1397"/>
                  <a:pt x="2118" y="1399"/>
                  <a:pt x="2119" y="1402"/>
                </a:cubicBezTo>
                <a:cubicBezTo>
                  <a:pt x="2120" y="1405"/>
                  <a:pt x="2120" y="1407"/>
                  <a:pt x="2121" y="1409"/>
                </a:cubicBezTo>
                <a:cubicBezTo>
                  <a:pt x="2122" y="1412"/>
                  <a:pt x="2122" y="1414"/>
                  <a:pt x="2123" y="1416"/>
                </a:cubicBezTo>
                <a:cubicBezTo>
                  <a:pt x="2123" y="1418"/>
                  <a:pt x="2121" y="1420"/>
                  <a:pt x="2119" y="1420"/>
                </a:cubicBezTo>
                <a:cubicBezTo>
                  <a:pt x="2118" y="1420"/>
                  <a:pt x="2117" y="1419"/>
                  <a:pt x="2116" y="1419"/>
                </a:cubicBezTo>
                <a:cubicBezTo>
                  <a:pt x="2115" y="1418"/>
                  <a:pt x="2114" y="1418"/>
                  <a:pt x="2115" y="1417"/>
                </a:cubicBezTo>
                <a:cubicBezTo>
                  <a:pt x="2116" y="1416"/>
                  <a:pt x="2118" y="1416"/>
                  <a:pt x="2117" y="1415"/>
                </a:cubicBezTo>
                <a:cubicBezTo>
                  <a:pt x="2116" y="1415"/>
                  <a:pt x="2114" y="1416"/>
                  <a:pt x="2114" y="1416"/>
                </a:cubicBezTo>
                <a:cubicBezTo>
                  <a:pt x="2111" y="1417"/>
                  <a:pt x="2110" y="1417"/>
                  <a:pt x="2107" y="1417"/>
                </a:cubicBezTo>
                <a:cubicBezTo>
                  <a:pt x="2101" y="1416"/>
                  <a:pt x="2096" y="1420"/>
                  <a:pt x="2091" y="1421"/>
                </a:cubicBezTo>
                <a:cubicBezTo>
                  <a:pt x="2088" y="1421"/>
                  <a:pt x="2085" y="1421"/>
                  <a:pt x="2083" y="1422"/>
                </a:cubicBezTo>
                <a:cubicBezTo>
                  <a:pt x="2080" y="1422"/>
                  <a:pt x="2077" y="1424"/>
                  <a:pt x="2074" y="1424"/>
                </a:cubicBezTo>
                <a:cubicBezTo>
                  <a:pt x="2069" y="1426"/>
                  <a:pt x="2063" y="1426"/>
                  <a:pt x="2058" y="1426"/>
                </a:cubicBezTo>
                <a:cubicBezTo>
                  <a:pt x="2055" y="1425"/>
                  <a:pt x="2051" y="1425"/>
                  <a:pt x="2048" y="1424"/>
                </a:cubicBezTo>
                <a:cubicBezTo>
                  <a:pt x="2045" y="1423"/>
                  <a:pt x="2042" y="1423"/>
                  <a:pt x="2039" y="1422"/>
                </a:cubicBezTo>
                <a:cubicBezTo>
                  <a:pt x="2036" y="1421"/>
                  <a:pt x="2034" y="1419"/>
                  <a:pt x="2031" y="1418"/>
                </a:cubicBezTo>
                <a:cubicBezTo>
                  <a:pt x="2029" y="1417"/>
                  <a:pt x="2026" y="1417"/>
                  <a:pt x="2024" y="1416"/>
                </a:cubicBezTo>
                <a:cubicBezTo>
                  <a:pt x="2021" y="1415"/>
                  <a:pt x="2019" y="1414"/>
                  <a:pt x="2017" y="1412"/>
                </a:cubicBezTo>
                <a:cubicBezTo>
                  <a:pt x="2015" y="1411"/>
                  <a:pt x="2015" y="1409"/>
                  <a:pt x="2014" y="1407"/>
                </a:cubicBezTo>
                <a:cubicBezTo>
                  <a:pt x="2012" y="1405"/>
                  <a:pt x="2010" y="1403"/>
                  <a:pt x="2009" y="1401"/>
                </a:cubicBezTo>
                <a:cubicBezTo>
                  <a:pt x="2005" y="1398"/>
                  <a:pt x="2000" y="1398"/>
                  <a:pt x="1995" y="1397"/>
                </a:cubicBezTo>
                <a:cubicBezTo>
                  <a:pt x="1993" y="1396"/>
                  <a:pt x="1991" y="1396"/>
                  <a:pt x="1989" y="1395"/>
                </a:cubicBezTo>
                <a:cubicBezTo>
                  <a:pt x="1986" y="1394"/>
                  <a:pt x="1984" y="1394"/>
                  <a:pt x="1982" y="1394"/>
                </a:cubicBezTo>
                <a:cubicBezTo>
                  <a:pt x="1980" y="1393"/>
                  <a:pt x="1979" y="1392"/>
                  <a:pt x="1978" y="1391"/>
                </a:cubicBezTo>
                <a:cubicBezTo>
                  <a:pt x="1976" y="1389"/>
                  <a:pt x="1976" y="1387"/>
                  <a:pt x="1975" y="1385"/>
                </a:cubicBezTo>
                <a:cubicBezTo>
                  <a:pt x="1974" y="1381"/>
                  <a:pt x="1973" y="1376"/>
                  <a:pt x="1972" y="1372"/>
                </a:cubicBezTo>
                <a:cubicBezTo>
                  <a:pt x="1971" y="1370"/>
                  <a:pt x="1971" y="1368"/>
                  <a:pt x="1971" y="1366"/>
                </a:cubicBezTo>
                <a:cubicBezTo>
                  <a:pt x="1971" y="1364"/>
                  <a:pt x="1971" y="1362"/>
                  <a:pt x="1971" y="1360"/>
                </a:cubicBezTo>
                <a:cubicBezTo>
                  <a:pt x="1971" y="1355"/>
                  <a:pt x="1972" y="1351"/>
                  <a:pt x="1973" y="1347"/>
                </a:cubicBezTo>
                <a:cubicBezTo>
                  <a:pt x="1973" y="1345"/>
                  <a:pt x="1973" y="1342"/>
                  <a:pt x="1973" y="1340"/>
                </a:cubicBezTo>
                <a:cubicBezTo>
                  <a:pt x="1974" y="1338"/>
                  <a:pt x="1977" y="1338"/>
                  <a:pt x="1977" y="1340"/>
                </a:cubicBezTo>
                <a:cubicBezTo>
                  <a:pt x="1977" y="1341"/>
                  <a:pt x="1978" y="1342"/>
                  <a:pt x="1978" y="1343"/>
                </a:cubicBezTo>
                <a:cubicBezTo>
                  <a:pt x="1979" y="1344"/>
                  <a:pt x="1979" y="1345"/>
                  <a:pt x="1979" y="1345"/>
                </a:cubicBezTo>
                <a:cubicBezTo>
                  <a:pt x="1980" y="1343"/>
                  <a:pt x="1979" y="1342"/>
                  <a:pt x="1979" y="1340"/>
                </a:cubicBezTo>
                <a:cubicBezTo>
                  <a:pt x="1980" y="1339"/>
                  <a:pt x="1982" y="1339"/>
                  <a:pt x="1982" y="1337"/>
                </a:cubicBezTo>
                <a:cubicBezTo>
                  <a:pt x="1982" y="1335"/>
                  <a:pt x="1982" y="1333"/>
                  <a:pt x="1983" y="1332"/>
                </a:cubicBezTo>
                <a:cubicBezTo>
                  <a:pt x="1984" y="1332"/>
                  <a:pt x="1988" y="1335"/>
                  <a:pt x="1987" y="1332"/>
                </a:cubicBezTo>
                <a:cubicBezTo>
                  <a:pt x="1987" y="1332"/>
                  <a:pt x="1986" y="1331"/>
                  <a:pt x="1986" y="1331"/>
                </a:cubicBezTo>
                <a:cubicBezTo>
                  <a:pt x="1986" y="1330"/>
                  <a:pt x="1986" y="1329"/>
                  <a:pt x="1985" y="1328"/>
                </a:cubicBezTo>
                <a:cubicBezTo>
                  <a:pt x="1985" y="1327"/>
                  <a:pt x="1983" y="1326"/>
                  <a:pt x="1983" y="1325"/>
                </a:cubicBezTo>
                <a:cubicBezTo>
                  <a:pt x="1983" y="1323"/>
                  <a:pt x="1985" y="1321"/>
                  <a:pt x="1985" y="1319"/>
                </a:cubicBezTo>
                <a:cubicBezTo>
                  <a:pt x="1986" y="1318"/>
                  <a:pt x="1986" y="1316"/>
                  <a:pt x="1987" y="1314"/>
                </a:cubicBezTo>
                <a:cubicBezTo>
                  <a:pt x="1987" y="1312"/>
                  <a:pt x="1989" y="1311"/>
                  <a:pt x="1990" y="1309"/>
                </a:cubicBezTo>
                <a:cubicBezTo>
                  <a:pt x="1991" y="1307"/>
                  <a:pt x="1991" y="1304"/>
                  <a:pt x="1992" y="1302"/>
                </a:cubicBezTo>
                <a:cubicBezTo>
                  <a:pt x="1993" y="1301"/>
                  <a:pt x="1993" y="1301"/>
                  <a:pt x="1995" y="1300"/>
                </a:cubicBezTo>
                <a:cubicBezTo>
                  <a:pt x="1996" y="1300"/>
                  <a:pt x="1997" y="1300"/>
                  <a:pt x="1998" y="1299"/>
                </a:cubicBezTo>
                <a:cubicBezTo>
                  <a:pt x="1998" y="1299"/>
                  <a:pt x="1999" y="1298"/>
                  <a:pt x="2000" y="1297"/>
                </a:cubicBezTo>
                <a:cubicBezTo>
                  <a:pt x="2001" y="1297"/>
                  <a:pt x="2002" y="1297"/>
                  <a:pt x="2003" y="1297"/>
                </a:cubicBezTo>
                <a:cubicBezTo>
                  <a:pt x="2004" y="1297"/>
                  <a:pt x="2005" y="1297"/>
                  <a:pt x="2006" y="1297"/>
                </a:cubicBezTo>
                <a:cubicBezTo>
                  <a:pt x="2008" y="1298"/>
                  <a:pt x="2009" y="1297"/>
                  <a:pt x="2010" y="1297"/>
                </a:cubicBezTo>
                <a:cubicBezTo>
                  <a:pt x="2012" y="1297"/>
                  <a:pt x="2013" y="1301"/>
                  <a:pt x="2015" y="1301"/>
                </a:cubicBezTo>
                <a:cubicBezTo>
                  <a:pt x="2017" y="1301"/>
                  <a:pt x="2015" y="1300"/>
                  <a:pt x="2015" y="1299"/>
                </a:cubicBezTo>
                <a:cubicBezTo>
                  <a:pt x="2015" y="1298"/>
                  <a:pt x="2015" y="1297"/>
                  <a:pt x="2015" y="1296"/>
                </a:cubicBezTo>
                <a:cubicBezTo>
                  <a:pt x="2015" y="1295"/>
                  <a:pt x="2013" y="1295"/>
                  <a:pt x="2013" y="1295"/>
                </a:cubicBezTo>
                <a:cubicBezTo>
                  <a:pt x="2012" y="1294"/>
                  <a:pt x="2012" y="1293"/>
                  <a:pt x="2011" y="1293"/>
                </a:cubicBezTo>
                <a:cubicBezTo>
                  <a:pt x="2010" y="1291"/>
                  <a:pt x="2008" y="1290"/>
                  <a:pt x="2006" y="1289"/>
                </a:cubicBezTo>
                <a:cubicBezTo>
                  <a:pt x="2005" y="1289"/>
                  <a:pt x="2004" y="1288"/>
                  <a:pt x="2003" y="1288"/>
                </a:cubicBezTo>
                <a:cubicBezTo>
                  <a:pt x="2001" y="1288"/>
                  <a:pt x="1999" y="1289"/>
                  <a:pt x="1997" y="1289"/>
                </a:cubicBezTo>
                <a:cubicBezTo>
                  <a:pt x="1995" y="1288"/>
                  <a:pt x="1993" y="1286"/>
                  <a:pt x="1992" y="1285"/>
                </a:cubicBezTo>
                <a:cubicBezTo>
                  <a:pt x="1990" y="1283"/>
                  <a:pt x="1988" y="1282"/>
                  <a:pt x="1987" y="1280"/>
                </a:cubicBezTo>
                <a:cubicBezTo>
                  <a:pt x="1986" y="1278"/>
                  <a:pt x="1984" y="1276"/>
                  <a:pt x="1983" y="1274"/>
                </a:cubicBezTo>
                <a:cubicBezTo>
                  <a:pt x="1982" y="1272"/>
                  <a:pt x="1981" y="1271"/>
                  <a:pt x="1979" y="1269"/>
                </a:cubicBezTo>
                <a:cubicBezTo>
                  <a:pt x="1978" y="1267"/>
                  <a:pt x="1978" y="1265"/>
                  <a:pt x="1977" y="1262"/>
                </a:cubicBezTo>
                <a:cubicBezTo>
                  <a:pt x="1976" y="1261"/>
                  <a:pt x="1975" y="1259"/>
                  <a:pt x="1974" y="1257"/>
                </a:cubicBezTo>
                <a:cubicBezTo>
                  <a:pt x="1973" y="1255"/>
                  <a:pt x="1971" y="1253"/>
                  <a:pt x="1970" y="1252"/>
                </a:cubicBezTo>
                <a:cubicBezTo>
                  <a:pt x="1968" y="1250"/>
                  <a:pt x="1967" y="1249"/>
                  <a:pt x="1965" y="1247"/>
                </a:cubicBezTo>
                <a:cubicBezTo>
                  <a:pt x="1963" y="1244"/>
                  <a:pt x="1961" y="1241"/>
                  <a:pt x="1958" y="1239"/>
                </a:cubicBezTo>
                <a:cubicBezTo>
                  <a:pt x="1954" y="1236"/>
                  <a:pt x="1952" y="1231"/>
                  <a:pt x="1949" y="1227"/>
                </a:cubicBezTo>
                <a:cubicBezTo>
                  <a:pt x="1948" y="1226"/>
                  <a:pt x="1946" y="1224"/>
                  <a:pt x="1945" y="1222"/>
                </a:cubicBezTo>
                <a:cubicBezTo>
                  <a:pt x="1943" y="1220"/>
                  <a:pt x="1940" y="1219"/>
                  <a:pt x="1939" y="1217"/>
                </a:cubicBezTo>
                <a:cubicBezTo>
                  <a:pt x="1937" y="1215"/>
                  <a:pt x="1938" y="1213"/>
                  <a:pt x="1937" y="1211"/>
                </a:cubicBezTo>
                <a:cubicBezTo>
                  <a:pt x="1937" y="1209"/>
                  <a:pt x="1936" y="1207"/>
                  <a:pt x="1934" y="1206"/>
                </a:cubicBezTo>
                <a:cubicBezTo>
                  <a:pt x="1933" y="1205"/>
                  <a:pt x="1930" y="1205"/>
                  <a:pt x="1931" y="1202"/>
                </a:cubicBezTo>
                <a:cubicBezTo>
                  <a:pt x="1931" y="1201"/>
                  <a:pt x="1932" y="1200"/>
                  <a:pt x="1932" y="1199"/>
                </a:cubicBezTo>
                <a:cubicBezTo>
                  <a:pt x="1932" y="1198"/>
                  <a:pt x="1932" y="1197"/>
                  <a:pt x="1932" y="1195"/>
                </a:cubicBezTo>
                <a:cubicBezTo>
                  <a:pt x="1932" y="1193"/>
                  <a:pt x="1932" y="1191"/>
                  <a:pt x="1932" y="1189"/>
                </a:cubicBezTo>
                <a:cubicBezTo>
                  <a:pt x="1932" y="1187"/>
                  <a:pt x="1933" y="1185"/>
                  <a:pt x="1933" y="1183"/>
                </a:cubicBezTo>
                <a:cubicBezTo>
                  <a:pt x="1933" y="1181"/>
                  <a:pt x="1933" y="1178"/>
                  <a:pt x="1934" y="1176"/>
                </a:cubicBezTo>
                <a:cubicBezTo>
                  <a:pt x="1934" y="1176"/>
                  <a:pt x="1934" y="1175"/>
                  <a:pt x="1934" y="1174"/>
                </a:cubicBezTo>
                <a:cubicBezTo>
                  <a:pt x="1934" y="1174"/>
                  <a:pt x="1935" y="1173"/>
                  <a:pt x="1935" y="1173"/>
                </a:cubicBezTo>
                <a:cubicBezTo>
                  <a:pt x="1936" y="1171"/>
                  <a:pt x="1934" y="1170"/>
                  <a:pt x="1932" y="1171"/>
                </a:cubicBezTo>
                <a:cubicBezTo>
                  <a:pt x="1931" y="1172"/>
                  <a:pt x="1930" y="1174"/>
                  <a:pt x="1929" y="1173"/>
                </a:cubicBezTo>
                <a:cubicBezTo>
                  <a:pt x="1928" y="1173"/>
                  <a:pt x="1928" y="1172"/>
                  <a:pt x="1928" y="1171"/>
                </a:cubicBezTo>
                <a:cubicBezTo>
                  <a:pt x="1928" y="1171"/>
                  <a:pt x="1927" y="1170"/>
                  <a:pt x="1927" y="1170"/>
                </a:cubicBezTo>
                <a:cubicBezTo>
                  <a:pt x="1927" y="1168"/>
                  <a:pt x="1927" y="1167"/>
                  <a:pt x="1926" y="1166"/>
                </a:cubicBezTo>
                <a:cubicBezTo>
                  <a:pt x="1925" y="1164"/>
                  <a:pt x="1924" y="1162"/>
                  <a:pt x="1923" y="1161"/>
                </a:cubicBezTo>
                <a:cubicBezTo>
                  <a:pt x="1922" y="1158"/>
                  <a:pt x="1921" y="1157"/>
                  <a:pt x="1919" y="1156"/>
                </a:cubicBezTo>
                <a:cubicBezTo>
                  <a:pt x="1917" y="1155"/>
                  <a:pt x="1916" y="1154"/>
                  <a:pt x="1914" y="1153"/>
                </a:cubicBezTo>
                <a:cubicBezTo>
                  <a:pt x="1912" y="1152"/>
                  <a:pt x="1910" y="1152"/>
                  <a:pt x="1908" y="1151"/>
                </a:cubicBezTo>
                <a:cubicBezTo>
                  <a:pt x="1906" y="1150"/>
                  <a:pt x="1907" y="1148"/>
                  <a:pt x="1907" y="1146"/>
                </a:cubicBezTo>
                <a:cubicBezTo>
                  <a:pt x="1907" y="1144"/>
                  <a:pt x="1910" y="1143"/>
                  <a:pt x="1911" y="1141"/>
                </a:cubicBezTo>
                <a:cubicBezTo>
                  <a:pt x="1913" y="1140"/>
                  <a:pt x="1914" y="1137"/>
                  <a:pt x="1915" y="1136"/>
                </a:cubicBezTo>
                <a:cubicBezTo>
                  <a:pt x="1918" y="1133"/>
                  <a:pt x="1920" y="1131"/>
                  <a:pt x="1922" y="1128"/>
                </a:cubicBezTo>
                <a:cubicBezTo>
                  <a:pt x="1924" y="1124"/>
                  <a:pt x="1927" y="1120"/>
                  <a:pt x="1928" y="1116"/>
                </a:cubicBezTo>
                <a:cubicBezTo>
                  <a:pt x="1928" y="1114"/>
                  <a:pt x="1929" y="1111"/>
                  <a:pt x="1929" y="1109"/>
                </a:cubicBezTo>
                <a:cubicBezTo>
                  <a:pt x="1929" y="1108"/>
                  <a:pt x="1928" y="1104"/>
                  <a:pt x="1929" y="1104"/>
                </a:cubicBezTo>
                <a:cubicBezTo>
                  <a:pt x="1930" y="1103"/>
                  <a:pt x="1930" y="1105"/>
                  <a:pt x="1931" y="1106"/>
                </a:cubicBezTo>
                <a:cubicBezTo>
                  <a:pt x="1931" y="1107"/>
                  <a:pt x="1932" y="1107"/>
                  <a:pt x="1932" y="1108"/>
                </a:cubicBezTo>
                <a:cubicBezTo>
                  <a:pt x="1933" y="1109"/>
                  <a:pt x="1933" y="1110"/>
                  <a:pt x="1933" y="1111"/>
                </a:cubicBezTo>
                <a:cubicBezTo>
                  <a:pt x="1934" y="1111"/>
                  <a:pt x="1934" y="1110"/>
                  <a:pt x="1934" y="1109"/>
                </a:cubicBezTo>
                <a:cubicBezTo>
                  <a:pt x="1934" y="1107"/>
                  <a:pt x="1934" y="1106"/>
                  <a:pt x="1934" y="1104"/>
                </a:cubicBezTo>
                <a:cubicBezTo>
                  <a:pt x="1935" y="1104"/>
                  <a:pt x="1936" y="1105"/>
                  <a:pt x="1936" y="1105"/>
                </a:cubicBezTo>
                <a:cubicBezTo>
                  <a:pt x="1937" y="1106"/>
                  <a:pt x="1937" y="1106"/>
                  <a:pt x="1937" y="1106"/>
                </a:cubicBezTo>
                <a:cubicBezTo>
                  <a:pt x="1938" y="1107"/>
                  <a:pt x="1938" y="1106"/>
                  <a:pt x="1939" y="1107"/>
                </a:cubicBezTo>
                <a:cubicBezTo>
                  <a:pt x="1939" y="1108"/>
                  <a:pt x="1939" y="1110"/>
                  <a:pt x="1940" y="1109"/>
                </a:cubicBezTo>
                <a:cubicBezTo>
                  <a:pt x="1942" y="1109"/>
                  <a:pt x="1941" y="1107"/>
                  <a:pt x="1941" y="1106"/>
                </a:cubicBezTo>
                <a:cubicBezTo>
                  <a:pt x="1941" y="1104"/>
                  <a:pt x="1943" y="1105"/>
                  <a:pt x="1945" y="1104"/>
                </a:cubicBezTo>
                <a:cubicBezTo>
                  <a:pt x="1946" y="1104"/>
                  <a:pt x="1946" y="1104"/>
                  <a:pt x="1947" y="1104"/>
                </a:cubicBezTo>
                <a:cubicBezTo>
                  <a:pt x="1949" y="1104"/>
                  <a:pt x="1949" y="1105"/>
                  <a:pt x="1950" y="1104"/>
                </a:cubicBezTo>
                <a:cubicBezTo>
                  <a:pt x="1952" y="1104"/>
                  <a:pt x="1953" y="1102"/>
                  <a:pt x="1954" y="1101"/>
                </a:cubicBezTo>
                <a:cubicBezTo>
                  <a:pt x="1955" y="1099"/>
                  <a:pt x="1958" y="1098"/>
                  <a:pt x="1959" y="1096"/>
                </a:cubicBezTo>
                <a:cubicBezTo>
                  <a:pt x="1960" y="1095"/>
                  <a:pt x="1961" y="1094"/>
                  <a:pt x="1962" y="1094"/>
                </a:cubicBezTo>
                <a:cubicBezTo>
                  <a:pt x="1963" y="1094"/>
                  <a:pt x="1963" y="1095"/>
                  <a:pt x="1964" y="1096"/>
                </a:cubicBezTo>
                <a:cubicBezTo>
                  <a:pt x="1965" y="1097"/>
                  <a:pt x="1966" y="1097"/>
                  <a:pt x="1967" y="1098"/>
                </a:cubicBezTo>
                <a:cubicBezTo>
                  <a:pt x="1967" y="1098"/>
                  <a:pt x="1967" y="1099"/>
                  <a:pt x="1968" y="1099"/>
                </a:cubicBezTo>
                <a:cubicBezTo>
                  <a:pt x="1968" y="1099"/>
                  <a:pt x="1969" y="1098"/>
                  <a:pt x="1969" y="1098"/>
                </a:cubicBezTo>
                <a:cubicBezTo>
                  <a:pt x="1968" y="1097"/>
                  <a:pt x="1967" y="1097"/>
                  <a:pt x="1967" y="1096"/>
                </a:cubicBezTo>
                <a:cubicBezTo>
                  <a:pt x="1966" y="1095"/>
                  <a:pt x="1967" y="1094"/>
                  <a:pt x="1966" y="1093"/>
                </a:cubicBezTo>
                <a:cubicBezTo>
                  <a:pt x="1966" y="1092"/>
                  <a:pt x="1965" y="1092"/>
                  <a:pt x="1965" y="1090"/>
                </a:cubicBezTo>
                <a:cubicBezTo>
                  <a:pt x="1965" y="1089"/>
                  <a:pt x="1966" y="1089"/>
                  <a:pt x="1967" y="1089"/>
                </a:cubicBezTo>
                <a:cubicBezTo>
                  <a:pt x="1970" y="1089"/>
                  <a:pt x="1972" y="1087"/>
                  <a:pt x="1974" y="1088"/>
                </a:cubicBezTo>
                <a:cubicBezTo>
                  <a:pt x="1977" y="1088"/>
                  <a:pt x="1979" y="1088"/>
                  <a:pt x="1979" y="1085"/>
                </a:cubicBezTo>
                <a:cubicBezTo>
                  <a:pt x="1979" y="1084"/>
                  <a:pt x="1979" y="1083"/>
                  <a:pt x="1980" y="1083"/>
                </a:cubicBezTo>
                <a:cubicBezTo>
                  <a:pt x="1981" y="1082"/>
                  <a:pt x="1982" y="1083"/>
                  <a:pt x="1983" y="1084"/>
                </a:cubicBezTo>
                <a:cubicBezTo>
                  <a:pt x="1983" y="1084"/>
                  <a:pt x="1983" y="1084"/>
                  <a:pt x="1984" y="1084"/>
                </a:cubicBezTo>
                <a:cubicBezTo>
                  <a:pt x="1985" y="1082"/>
                  <a:pt x="1982" y="1082"/>
                  <a:pt x="1982" y="1081"/>
                </a:cubicBezTo>
                <a:cubicBezTo>
                  <a:pt x="1981" y="1079"/>
                  <a:pt x="1981" y="1077"/>
                  <a:pt x="1982" y="1076"/>
                </a:cubicBezTo>
                <a:cubicBezTo>
                  <a:pt x="1983" y="1076"/>
                  <a:pt x="1984" y="1075"/>
                  <a:pt x="1984" y="1074"/>
                </a:cubicBezTo>
                <a:cubicBezTo>
                  <a:pt x="1984" y="1074"/>
                  <a:pt x="1984" y="1073"/>
                  <a:pt x="1985" y="1072"/>
                </a:cubicBezTo>
                <a:cubicBezTo>
                  <a:pt x="1985" y="1071"/>
                  <a:pt x="1986" y="1071"/>
                  <a:pt x="1988" y="1071"/>
                </a:cubicBezTo>
                <a:cubicBezTo>
                  <a:pt x="1993" y="1071"/>
                  <a:pt x="1997" y="1073"/>
                  <a:pt x="2003" y="1071"/>
                </a:cubicBezTo>
                <a:cubicBezTo>
                  <a:pt x="2006" y="1070"/>
                  <a:pt x="2007" y="1068"/>
                  <a:pt x="2010" y="1066"/>
                </a:cubicBezTo>
                <a:cubicBezTo>
                  <a:pt x="2012" y="1064"/>
                  <a:pt x="2014" y="1062"/>
                  <a:pt x="2017" y="1061"/>
                </a:cubicBezTo>
                <a:cubicBezTo>
                  <a:pt x="2019" y="1060"/>
                  <a:pt x="2020" y="1061"/>
                  <a:pt x="2021" y="1060"/>
                </a:cubicBezTo>
                <a:cubicBezTo>
                  <a:pt x="2023" y="1060"/>
                  <a:pt x="2023" y="1058"/>
                  <a:pt x="2025" y="1057"/>
                </a:cubicBezTo>
                <a:cubicBezTo>
                  <a:pt x="2026" y="1057"/>
                  <a:pt x="2027" y="1058"/>
                  <a:pt x="2029" y="1057"/>
                </a:cubicBezTo>
                <a:cubicBezTo>
                  <a:pt x="2029" y="1057"/>
                  <a:pt x="2030" y="1056"/>
                  <a:pt x="2030" y="1055"/>
                </a:cubicBezTo>
                <a:cubicBezTo>
                  <a:pt x="2032" y="1054"/>
                  <a:pt x="2035" y="1055"/>
                  <a:pt x="2037" y="1054"/>
                </a:cubicBezTo>
                <a:cubicBezTo>
                  <a:pt x="2039" y="1052"/>
                  <a:pt x="2040" y="1050"/>
                  <a:pt x="2042" y="1051"/>
                </a:cubicBezTo>
                <a:cubicBezTo>
                  <a:pt x="2043" y="1051"/>
                  <a:pt x="2044" y="1052"/>
                  <a:pt x="2045" y="1053"/>
                </a:cubicBezTo>
                <a:cubicBezTo>
                  <a:pt x="2046" y="1053"/>
                  <a:pt x="2047" y="1053"/>
                  <a:pt x="2048" y="1053"/>
                </a:cubicBezTo>
                <a:cubicBezTo>
                  <a:pt x="2050" y="1053"/>
                  <a:pt x="2052" y="1054"/>
                  <a:pt x="2055" y="1055"/>
                </a:cubicBezTo>
                <a:cubicBezTo>
                  <a:pt x="2057" y="1056"/>
                  <a:pt x="2059" y="1056"/>
                  <a:pt x="2061" y="1057"/>
                </a:cubicBezTo>
                <a:cubicBezTo>
                  <a:pt x="2063" y="1058"/>
                  <a:pt x="2064" y="1060"/>
                  <a:pt x="2066" y="1060"/>
                </a:cubicBezTo>
                <a:cubicBezTo>
                  <a:pt x="2068" y="1061"/>
                  <a:pt x="2069" y="1064"/>
                  <a:pt x="2072" y="1062"/>
                </a:cubicBezTo>
                <a:cubicBezTo>
                  <a:pt x="2072" y="1061"/>
                  <a:pt x="2072" y="1061"/>
                  <a:pt x="2073" y="1061"/>
                </a:cubicBezTo>
                <a:cubicBezTo>
                  <a:pt x="2075" y="1059"/>
                  <a:pt x="2075" y="1056"/>
                  <a:pt x="2078" y="1055"/>
                </a:cubicBezTo>
                <a:cubicBezTo>
                  <a:pt x="2081" y="1055"/>
                  <a:pt x="2081" y="1058"/>
                  <a:pt x="2083" y="1059"/>
                </a:cubicBezTo>
                <a:cubicBezTo>
                  <a:pt x="2085" y="1059"/>
                  <a:pt x="2087" y="1058"/>
                  <a:pt x="2090" y="1059"/>
                </a:cubicBezTo>
                <a:cubicBezTo>
                  <a:pt x="2092" y="1060"/>
                  <a:pt x="2093" y="1062"/>
                  <a:pt x="2094" y="1064"/>
                </a:cubicBezTo>
                <a:cubicBezTo>
                  <a:pt x="2095" y="1066"/>
                  <a:pt x="2096" y="1067"/>
                  <a:pt x="2097" y="1069"/>
                </a:cubicBezTo>
                <a:cubicBezTo>
                  <a:pt x="2097" y="1070"/>
                  <a:pt x="2097" y="1071"/>
                  <a:pt x="2098" y="1072"/>
                </a:cubicBezTo>
                <a:cubicBezTo>
                  <a:pt x="2098" y="1074"/>
                  <a:pt x="2099" y="1075"/>
                  <a:pt x="2100" y="1077"/>
                </a:cubicBezTo>
                <a:cubicBezTo>
                  <a:pt x="2100" y="1078"/>
                  <a:pt x="2100" y="1080"/>
                  <a:pt x="2100" y="1082"/>
                </a:cubicBezTo>
                <a:cubicBezTo>
                  <a:pt x="2101" y="1086"/>
                  <a:pt x="2101" y="1090"/>
                  <a:pt x="2099" y="1093"/>
                </a:cubicBezTo>
                <a:cubicBezTo>
                  <a:pt x="2097" y="1097"/>
                  <a:pt x="2095" y="1102"/>
                  <a:pt x="2094" y="1107"/>
                </a:cubicBezTo>
                <a:cubicBezTo>
                  <a:pt x="2094" y="1109"/>
                  <a:pt x="2096" y="1113"/>
                  <a:pt x="2098" y="1115"/>
                </a:cubicBezTo>
                <a:cubicBezTo>
                  <a:pt x="2100" y="1116"/>
                  <a:pt x="2103" y="1117"/>
                  <a:pt x="2105" y="1117"/>
                </a:cubicBezTo>
                <a:cubicBezTo>
                  <a:pt x="2107" y="1118"/>
                  <a:pt x="2110" y="1118"/>
                  <a:pt x="2112" y="1118"/>
                </a:cubicBezTo>
                <a:cubicBezTo>
                  <a:pt x="2114" y="1117"/>
                  <a:pt x="2116" y="1117"/>
                  <a:pt x="2118" y="1116"/>
                </a:cubicBezTo>
                <a:cubicBezTo>
                  <a:pt x="2120" y="1115"/>
                  <a:pt x="2121" y="1113"/>
                  <a:pt x="2122" y="1112"/>
                </a:cubicBezTo>
                <a:cubicBezTo>
                  <a:pt x="2123" y="1111"/>
                  <a:pt x="2127" y="1111"/>
                  <a:pt x="2128" y="1113"/>
                </a:cubicBezTo>
                <a:cubicBezTo>
                  <a:pt x="2128" y="1114"/>
                  <a:pt x="2128" y="1115"/>
                  <a:pt x="2128" y="1116"/>
                </a:cubicBezTo>
                <a:cubicBezTo>
                  <a:pt x="2129" y="1117"/>
                  <a:pt x="2129" y="1117"/>
                  <a:pt x="2130" y="1118"/>
                </a:cubicBezTo>
                <a:cubicBezTo>
                  <a:pt x="2130" y="1121"/>
                  <a:pt x="2128" y="1123"/>
                  <a:pt x="2130" y="1124"/>
                </a:cubicBezTo>
                <a:cubicBezTo>
                  <a:pt x="2131" y="1125"/>
                  <a:pt x="2134" y="1128"/>
                  <a:pt x="2132" y="1129"/>
                </a:cubicBezTo>
                <a:cubicBezTo>
                  <a:pt x="2130" y="1129"/>
                  <a:pt x="2127" y="1129"/>
                  <a:pt x="2125" y="1129"/>
                </a:cubicBezTo>
                <a:cubicBezTo>
                  <a:pt x="2123" y="1130"/>
                  <a:pt x="2121" y="1131"/>
                  <a:pt x="2119" y="1132"/>
                </a:cubicBezTo>
                <a:cubicBezTo>
                  <a:pt x="2117" y="1132"/>
                  <a:pt x="2115" y="1131"/>
                  <a:pt x="2113" y="1132"/>
                </a:cubicBezTo>
                <a:cubicBezTo>
                  <a:pt x="2109" y="1134"/>
                  <a:pt x="2107" y="1139"/>
                  <a:pt x="2105" y="1143"/>
                </a:cubicBezTo>
                <a:cubicBezTo>
                  <a:pt x="2104" y="1145"/>
                  <a:pt x="2103" y="1147"/>
                  <a:pt x="2102" y="1149"/>
                </a:cubicBezTo>
                <a:cubicBezTo>
                  <a:pt x="2101" y="1151"/>
                  <a:pt x="2099" y="1151"/>
                  <a:pt x="2100" y="1148"/>
                </a:cubicBezTo>
                <a:cubicBezTo>
                  <a:pt x="2101" y="1147"/>
                  <a:pt x="2102" y="1146"/>
                  <a:pt x="2102" y="1145"/>
                </a:cubicBezTo>
                <a:cubicBezTo>
                  <a:pt x="2103" y="1145"/>
                  <a:pt x="2103" y="1144"/>
                  <a:pt x="2104" y="1143"/>
                </a:cubicBezTo>
                <a:cubicBezTo>
                  <a:pt x="2105" y="1141"/>
                  <a:pt x="2105" y="1139"/>
                  <a:pt x="2106" y="1137"/>
                </a:cubicBezTo>
                <a:cubicBezTo>
                  <a:pt x="2107" y="1133"/>
                  <a:pt x="2111" y="1130"/>
                  <a:pt x="2115" y="1129"/>
                </a:cubicBezTo>
                <a:cubicBezTo>
                  <a:pt x="2116" y="1129"/>
                  <a:pt x="2117" y="1130"/>
                  <a:pt x="2118" y="1130"/>
                </a:cubicBezTo>
                <a:cubicBezTo>
                  <a:pt x="2119" y="1130"/>
                  <a:pt x="2119" y="1129"/>
                  <a:pt x="2120" y="1129"/>
                </a:cubicBezTo>
                <a:cubicBezTo>
                  <a:pt x="2122" y="1128"/>
                  <a:pt x="2123" y="1126"/>
                  <a:pt x="2123" y="1124"/>
                </a:cubicBezTo>
                <a:cubicBezTo>
                  <a:pt x="2123" y="1122"/>
                  <a:pt x="2122" y="1120"/>
                  <a:pt x="2120" y="1120"/>
                </a:cubicBezTo>
                <a:cubicBezTo>
                  <a:pt x="2117" y="1120"/>
                  <a:pt x="2116" y="1123"/>
                  <a:pt x="2114" y="1123"/>
                </a:cubicBezTo>
                <a:cubicBezTo>
                  <a:pt x="2111" y="1124"/>
                  <a:pt x="2110" y="1122"/>
                  <a:pt x="2107" y="1121"/>
                </a:cubicBezTo>
                <a:cubicBezTo>
                  <a:pt x="2105" y="1120"/>
                  <a:pt x="2102" y="1121"/>
                  <a:pt x="2100" y="1121"/>
                </a:cubicBezTo>
                <a:cubicBezTo>
                  <a:pt x="2097" y="1121"/>
                  <a:pt x="2094" y="1121"/>
                  <a:pt x="2092" y="1120"/>
                </a:cubicBezTo>
                <a:cubicBezTo>
                  <a:pt x="2089" y="1120"/>
                  <a:pt x="2087" y="1119"/>
                  <a:pt x="2084" y="1119"/>
                </a:cubicBezTo>
                <a:cubicBezTo>
                  <a:pt x="2080" y="1119"/>
                  <a:pt x="2075" y="1118"/>
                  <a:pt x="2070" y="1118"/>
                </a:cubicBezTo>
                <a:cubicBezTo>
                  <a:pt x="2068" y="1118"/>
                  <a:pt x="2067" y="1117"/>
                  <a:pt x="2065" y="1117"/>
                </a:cubicBezTo>
                <a:cubicBezTo>
                  <a:pt x="2064" y="1116"/>
                  <a:pt x="2061" y="1117"/>
                  <a:pt x="2060" y="1116"/>
                </a:cubicBezTo>
                <a:cubicBezTo>
                  <a:pt x="2058" y="1115"/>
                  <a:pt x="2056" y="1111"/>
                  <a:pt x="2054" y="1114"/>
                </a:cubicBezTo>
                <a:cubicBezTo>
                  <a:pt x="2054" y="1115"/>
                  <a:pt x="2054" y="1116"/>
                  <a:pt x="2052" y="1117"/>
                </a:cubicBezTo>
                <a:cubicBezTo>
                  <a:pt x="2052" y="1117"/>
                  <a:pt x="2051" y="1117"/>
                  <a:pt x="2050" y="1117"/>
                </a:cubicBezTo>
                <a:cubicBezTo>
                  <a:pt x="2049" y="1117"/>
                  <a:pt x="2048" y="1116"/>
                  <a:pt x="2047" y="1116"/>
                </a:cubicBezTo>
                <a:cubicBezTo>
                  <a:pt x="2045" y="1116"/>
                  <a:pt x="2043" y="1119"/>
                  <a:pt x="2042" y="1121"/>
                </a:cubicBezTo>
                <a:cubicBezTo>
                  <a:pt x="2041" y="1123"/>
                  <a:pt x="2041" y="1125"/>
                  <a:pt x="2040" y="1127"/>
                </a:cubicBezTo>
                <a:cubicBezTo>
                  <a:pt x="2039" y="1129"/>
                  <a:pt x="2037" y="1129"/>
                  <a:pt x="2035" y="1130"/>
                </a:cubicBezTo>
                <a:cubicBezTo>
                  <a:pt x="2033" y="1130"/>
                  <a:pt x="2032" y="1132"/>
                  <a:pt x="2033" y="1134"/>
                </a:cubicBezTo>
                <a:cubicBezTo>
                  <a:pt x="2034" y="1135"/>
                  <a:pt x="2035" y="1135"/>
                  <a:pt x="2036" y="1136"/>
                </a:cubicBezTo>
                <a:cubicBezTo>
                  <a:pt x="2037" y="1136"/>
                  <a:pt x="2038" y="1137"/>
                  <a:pt x="2039" y="1138"/>
                </a:cubicBezTo>
                <a:cubicBezTo>
                  <a:pt x="2040" y="1139"/>
                  <a:pt x="2040" y="1140"/>
                  <a:pt x="2041" y="1141"/>
                </a:cubicBezTo>
                <a:cubicBezTo>
                  <a:pt x="2042" y="1142"/>
                  <a:pt x="2041" y="1143"/>
                  <a:pt x="2042" y="1144"/>
                </a:cubicBezTo>
                <a:cubicBezTo>
                  <a:pt x="2043" y="1146"/>
                  <a:pt x="2045" y="1145"/>
                  <a:pt x="2047" y="1145"/>
                </a:cubicBezTo>
                <a:cubicBezTo>
                  <a:pt x="2048" y="1145"/>
                  <a:pt x="2049" y="1145"/>
                  <a:pt x="2049" y="1146"/>
                </a:cubicBezTo>
                <a:cubicBezTo>
                  <a:pt x="2049" y="1147"/>
                  <a:pt x="2047" y="1147"/>
                  <a:pt x="2047" y="1148"/>
                </a:cubicBezTo>
                <a:cubicBezTo>
                  <a:pt x="2046" y="1148"/>
                  <a:pt x="2046" y="1149"/>
                  <a:pt x="2045" y="1148"/>
                </a:cubicBezTo>
                <a:cubicBezTo>
                  <a:pt x="2044" y="1147"/>
                  <a:pt x="2043" y="1146"/>
                  <a:pt x="2042" y="1146"/>
                </a:cubicBezTo>
                <a:cubicBezTo>
                  <a:pt x="2041" y="1146"/>
                  <a:pt x="2041" y="1147"/>
                  <a:pt x="2040" y="1148"/>
                </a:cubicBezTo>
                <a:cubicBezTo>
                  <a:pt x="2039" y="1149"/>
                  <a:pt x="2037" y="1149"/>
                  <a:pt x="2037" y="1148"/>
                </a:cubicBezTo>
                <a:cubicBezTo>
                  <a:pt x="2035" y="1148"/>
                  <a:pt x="2035" y="1146"/>
                  <a:pt x="2034" y="1146"/>
                </a:cubicBezTo>
                <a:cubicBezTo>
                  <a:pt x="2032" y="1144"/>
                  <a:pt x="2030" y="1144"/>
                  <a:pt x="2027" y="1144"/>
                </a:cubicBezTo>
                <a:cubicBezTo>
                  <a:pt x="2025" y="1144"/>
                  <a:pt x="2022" y="1144"/>
                  <a:pt x="2020" y="1143"/>
                </a:cubicBezTo>
                <a:cubicBezTo>
                  <a:pt x="2018" y="1143"/>
                  <a:pt x="2016" y="1141"/>
                  <a:pt x="2014" y="1142"/>
                </a:cubicBezTo>
                <a:cubicBezTo>
                  <a:pt x="2012" y="1143"/>
                  <a:pt x="2011" y="1145"/>
                  <a:pt x="2011" y="1147"/>
                </a:cubicBezTo>
                <a:cubicBezTo>
                  <a:pt x="2010" y="1149"/>
                  <a:pt x="2010" y="1151"/>
                  <a:pt x="2012" y="1153"/>
                </a:cubicBezTo>
                <a:cubicBezTo>
                  <a:pt x="2013" y="1155"/>
                  <a:pt x="2015" y="1155"/>
                  <a:pt x="2017" y="1155"/>
                </a:cubicBezTo>
                <a:cubicBezTo>
                  <a:pt x="2020" y="1155"/>
                  <a:pt x="2022" y="1155"/>
                  <a:pt x="2024" y="1157"/>
                </a:cubicBezTo>
                <a:cubicBezTo>
                  <a:pt x="2026" y="1158"/>
                  <a:pt x="2028" y="1160"/>
                  <a:pt x="2030" y="1162"/>
                </a:cubicBezTo>
                <a:cubicBezTo>
                  <a:pt x="2032" y="1164"/>
                  <a:pt x="2034" y="1168"/>
                  <a:pt x="2035" y="1171"/>
                </a:cubicBezTo>
                <a:cubicBezTo>
                  <a:pt x="2035" y="1173"/>
                  <a:pt x="2035" y="1174"/>
                  <a:pt x="2035" y="1175"/>
                </a:cubicBezTo>
                <a:cubicBezTo>
                  <a:pt x="2036" y="1177"/>
                  <a:pt x="2037" y="1178"/>
                  <a:pt x="2037" y="1179"/>
                </a:cubicBezTo>
                <a:cubicBezTo>
                  <a:pt x="2039" y="1183"/>
                  <a:pt x="2042" y="1188"/>
                  <a:pt x="2042" y="1193"/>
                </a:cubicBezTo>
                <a:cubicBezTo>
                  <a:pt x="2042" y="1194"/>
                  <a:pt x="2041" y="1198"/>
                  <a:pt x="2043" y="1198"/>
                </a:cubicBezTo>
                <a:cubicBezTo>
                  <a:pt x="2044" y="1198"/>
                  <a:pt x="2045" y="1197"/>
                  <a:pt x="2046" y="1197"/>
                </a:cubicBezTo>
                <a:cubicBezTo>
                  <a:pt x="2047" y="1197"/>
                  <a:pt x="2048" y="1197"/>
                  <a:pt x="2049" y="1197"/>
                </a:cubicBezTo>
                <a:cubicBezTo>
                  <a:pt x="2051" y="1197"/>
                  <a:pt x="2053" y="1197"/>
                  <a:pt x="2055" y="1199"/>
                </a:cubicBezTo>
                <a:cubicBezTo>
                  <a:pt x="2056" y="1201"/>
                  <a:pt x="2057" y="1203"/>
                  <a:pt x="2058" y="1204"/>
                </a:cubicBezTo>
                <a:cubicBezTo>
                  <a:pt x="2059" y="1206"/>
                  <a:pt x="2060" y="1208"/>
                  <a:pt x="2062" y="1209"/>
                </a:cubicBezTo>
                <a:cubicBezTo>
                  <a:pt x="2064" y="1209"/>
                  <a:pt x="2066" y="1207"/>
                  <a:pt x="2068" y="1207"/>
                </a:cubicBezTo>
                <a:cubicBezTo>
                  <a:pt x="2070" y="1208"/>
                  <a:pt x="2070" y="1210"/>
                  <a:pt x="2073" y="1210"/>
                </a:cubicBezTo>
                <a:cubicBezTo>
                  <a:pt x="2075" y="1210"/>
                  <a:pt x="2076" y="1208"/>
                  <a:pt x="2079" y="1209"/>
                </a:cubicBezTo>
                <a:cubicBezTo>
                  <a:pt x="2080" y="1210"/>
                  <a:pt x="2083" y="1211"/>
                  <a:pt x="2083" y="1212"/>
                </a:cubicBezTo>
                <a:cubicBezTo>
                  <a:pt x="2083" y="1214"/>
                  <a:pt x="2082" y="1213"/>
                  <a:pt x="2081" y="1214"/>
                </a:cubicBezTo>
                <a:cubicBezTo>
                  <a:pt x="2080" y="1215"/>
                  <a:pt x="2082" y="1215"/>
                  <a:pt x="2082" y="1216"/>
                </a:cubicBezTo>
                <a:cubicBezTo>
                  <a:pt x="2083" y="1217"/>
                  <a:pt x="2083" y="1220"/>
                  <a:pt x="2082" y="1222"/>
                </a:cubicBezTo>
                <a:cubicBezTo>
                  <a:pt x="2081" y="1224"/>
                  <a:pt x="2079" y="1225"/>
                  <a:pt x="2079" y="1228"/>
                </a:cubicBezTo>
                <a:cubicBezTo>
                  <a:pt x="2078" y="1229"/>
                  <a:pt x="2077" y="1230"/>
                  <a:pt x="2076" y="1231"/>
                </a:cubicBezTo>
                <a:cubicBezTo>
                  <a:pt x="2075" y="1233"/>
                  <a:pt x="2076" y="1234"/>
                  <a:pt x="2076" y="1236"/>
                </a:cubicBezTo>
                <a:cubicBezTo>
                  <a:pt x="2076" y="1239"/>
                  <a:pt x="2076" y="1243"/>
                  <a:pt x="2076" y="1246"/>
                </a:cubicBezTo>
                <a:cubicBezTo>
                  <a:pt x="2076" y="1248"/>
                  <a:pt x="2077" y="1250"/>
                  <a:pt x="2078" y="1252"/>
                </a:cubicBezTo>
                <a:cubicBezTo>
                  <a:pt x="2079" y="1253"/>
                  <a:pt x="2080" y="1255"/>
                  <a:pt x="2081" y="1257"/>
                </a:cubicBezTo>
                <a:cubicBezTo>
                  <a:pt x="2081" y="1260"/>
                  <a:pt x="2084" y="1261"/>
                  <a:pt x="2085" y="1264"/>
                </a:cubicBezTo>
                <a:cubicBezTo>
                  <a:pt x="2086" y="1266"/>
                  <a:pt x="2087" y="1269"/>
                  <a:pt x="2089" y="1271"/>
                </a:cubicBezTo>
                <a:cubicBezTo>
                  <a:pt x="2089" y="1271"/>
                  <a:pt x="2089" y="1271"/>
                  <a:pt x="2089" y="1271"/>
                </a:cubicBezTo>
                <a:cubicBezTo>
                  <a:pt x="2089" y="1270"/>
                  <a:pt x="2090" y="1269"/>
                  <a:pt x="2089" y="1268"/>
                </a:cubicBezTo>
                <a:cubicBezTo>
                  <a:pt x="2089" y="1267"/>
                  <a:pt x="2089" y="1266"/>
                  <a:pt x="2088" y="1265"/>
                </a:cubicBezTo>
                <a:cubicBezTo>
                  <a:pt x="2088" y="1263"/>
                  <a:pt x="2088" y="1260"/>
                  <a:pt x="2088" y="1259"/>
                </a:cubicBezTo>
                <a:cubicBezTo>
                  <a:pt x="2088" y="1257"/>
                  <a:pt x="2089" y="1257"/>
                  <a:pt x="2090" y="1256"/>
                </a:cubicBezTo>
                <a:cubicBezTo>
                  <a:pt x="2090" y="1255"/>
                  <a:pt x="2090" y="1254"/>
                  <a:pt x="2090" y="1253"/>
                </a:cubicBezTo>
                <a:cubicBezTo>
                  <a:pt x="2090" y="1251"/>
                  <a:pt x="2091" y="1248"/>
                  <a:pt x="2089" y="1250"/>
                </a:cubicBezTo>
                <a:cubicBezTo>
                  <a:pt x="2088" y="1250"/>
                  <a:pt x="2087" y="1251"/>
                  <a:pt x="2087" y="1250"/>
                </a:cubicBezTo>
                <a:cubicBezTo>
                  <a:pt x="2087" y="1248"/>
                  <a:pt x="2088" y="1248"/>
                  <a:pt x="2089" y="1247"/>
                </a:cubicBezTo>
                <a:cubicBezTo>
                  <a:pt x="2089" y="1246"/>
                  <a:pt x="2089" y="1245"/>
                  <a:pt x="2089" y="1244"/>
                </a:cubicBezTo>
                <a:cubicBezTo>
                  <a:pt x="2090" y="1242"/>
                  <a:pt x="2091" y="1241"/>
                  <a:pt x="2093" y="1239"/>
                </a:cubicBezTo>
                <a:cubicBezTo>
                  <a:pt x="2094" y="1239"/>
                  <a:pt x="2094" y="1238"/>
                  <a:pt x="2096" y="1237"/>
                </a:cubicBezTo>
                <a:cubicBezTo>
                  <a:pt x="2097" y="1236"/>
                  <a:pt x="2100" y="1237"/>
                  <a:pt x="2102" y="1236"/>
                </a:cubicBezTo>
                <a:cubicBezTo>
                  <a:pt x="2103" y="1236"/>
                  <a:pt x="2104" y="1235"/>
                  <a:pt x="2105" y="1235"/>
                </a:cubicBezTo>
                <a:cubicBezTo>
                  <a:pt x="2106" y="1234"/>
                  <a:pt x="2107" y="1234"/>
                  <a:pt x="2108" y="1234"/>
                </a:cubicBezTo>
                <a:cubicBezTo>
                  <a:pt x="2110" y="1234"/>
                  <a:pt x="2112" y="1233"/>
                  <a:pt x="2114" y="1233"/>
                </a:cubicBezTo>
                <a:cubicBezTo>
                  <a:pt x="2115" y="1233"/>
                  <a:pt x="2115" y="1233"/>
                  <a:pt x="2116" y="1234"/>
                </a:cubicBezTo>
                <a:cubicBezTo>
                  <a:pt x="2116" y="1234"/>
                  <a:pt x="2116" y="1234"/>
                  <a:pt x="2116" y="1235"/>
                </a:cubicBezTo>
                <a:cubicBezTo>
                  <a:pt x="2117" y="1236"/>
                  <a:pt x="2118" y="1236"/>
                  <a:pt x="2119" y="1236"/>
                </a:cubicBezTo>
                <a:cubicBezTo>
                  <a:pt x="2121" y="1238"/>
                  <a:pt x="2121" y="1241"/>
                  <a:pt x="2121" y="1243"/>
                </a:cubicBezTo>
                <a:cubicBezTo>
                  <a:pt x="2120" y="1245"/>
                  <a:pt x="2120" y="1246"/>
                  <a:pt x="2121" y="1247"/>
                </a:cubicBezTo>
                <a:cubicBezTo>
                  <a:pt x="2122" y="1248"/>
                  <a:pt x="2123" y="1249"/>
                  <a:pt x="2123" y="1250"/>
                </a:cubicBezTo>
                <a:cubicBezTo>
                  <a:pt x="2124" y="1251"/>
                  <a:pt x="2123" y="1253"/>
                  <a:pt x="2124" y="1254"/>
                </a:cubicBezTo>
                <a:cubicBezTo>
                  <a:pt x="2124" y="1256"/>
                  <a:pt x="2125" y="1257"/>
                  <a:pt x="2126" y="1259"/>
                </a:cubicBezTo>
                <a:cubicBezTo>
                  <a:pt x="2128" y="1261"/>
                  <a:pt x="2129" y="1262"/>
                  <a:pt x="2132" y="1263"/>
                </a:cubicBezTo>
                <a:cubicBezTo>
                  <a:pt x="2134" y="1264"/>
                  <a:pt x="2136" y="1265"/>
                  <a:pt x="2138" y="1267"/>
                </a:cubicBezTo>
                <a:cubicBezTo>
                  <a:pt x="2139" y="1268"/>
                  <a:pt x="2141" y="1270"/>
                  <a:pt x="2143" y="1272"/>
                </a:cubicBezTo>
                <a:cubicBezTo>
                  <a:pt x="2144" y="1273"/>
                  <a:pt x="2145" y="1276"/>
                  <a:pt x="2143" y="1277"/>
                </a:cubicBezTo>
                <a:close/>
                <a:moveTo>
                  <a:pt x="2337" y="1080"/>
                </a:moveTo>
                <a:cubicBezTo>
                  <a:pt x="2335" y="1082"/>
                  <a:pt x="2336" y="1084"/>
                  <a:pt x="2334" y="1086"/>
                </a:cubicBezTo>
                <a:cubicBezTo>
                  <a:pt x="2333" y="1089"/>
                  <a:pt x="2331" y="1088"/>
                  <a:pt x="2328" y="1088"/>
                </a:cubicBezTo>
                <a:cubicBezTo>
                  <a:pt x="2326" y="1088"/>
                  <a:pt x="2325" y="1089"/>
                  <a:pt x="2324" y="1091"/>
                </a:cubicBezTo>
                <a:cubicBezTo>
                  <a:pt x="2323" y="1093"/>
                  <a:pt x="2320" y="1095"/>
                  <a:pt x="2318" y="1096"/>
                </a:cubicBezTo>
                <a:cubicBezTo>
                  <a:pt x="2317" y="1096"/>
                  <a:pt x="2316" y="1096"/>
                  <a:pt x="2314" y="1097"/>
                </a:cubicBezTo>
                <a:cubicBezTo>
                  <a:pt x="2313" y="1098"/>
                  <a:pt x="2313" y="1101"/>
                  <a:pt x="2310" y="1101"/>
                </a:cubicBezTo>
                <a:cubicBezTo>
                  <a:pt x="2308" y="1101"/>
                  <a:pt x="2306" y="1099"/>
                  <a:pt x="2304" y="1099"/>
                </a:cubicBezTo>
                <a:cubicBezTo>
                  <a:pt x="2302" y="1099"/>
                  <a:pt x="2300" y="1099"/>
                  <a:pt x="2299" y="1099"/>
                </a:cubicBezTo>
                <a:cubicBezTo>
                  <a:pt x="2297" y="1099"/>
                  <a:pt x="2296" y="1097"/>
                  <a:pt x="2295" y="1098"/>
                </a:cubicBezTo>
                <a:cubicBezTo>
                  <a:pt x="2291" y="1098"/>
                  <a:pt x="2294" y="1099"/>
                  <a:pt x="2294" y="1100"/>
                </a:cubicBezTo>
                <a:cubicBezTo>
                  <a:pt x="2295" y="1104"/>
                  <a:pt x="2292" y="1101"/>
                  <a:pt x="2291" y="1103"/>
                </a:cubicBezTo>
                <a:cubicBezTo>
                  <a:pt x="2290" y="1104"/>
                  <a:pt x="2292" y="1106"/>
                  <a:pt x="2292" y="1107"/>
                </a:cubicBezTo>
                <a:cubicBezTo>
                  <a:pt x="2292" y="1109"/>
                  <a:pt x="2290" y="1110"/>
                  <a:pt x="2291" y="1112"/>
                </a:cubicBezTo>
                <a:cubicBezTo>
                  <a:pt x="2293" y="1114"/>
                  <a:pt x="2297" y="1111"/>
                  <a:pt x="2300" y="1112"/>
                </a:cubicBezTo>
                <a:cubicBezTo>
                  <a:pt x="2303" y="1113"/>
                  <a:pt x="2304" y="1117"/>
                  <a:pt x="2304" y="1120"/>
                </a:cubicBezTo>
                <a:cubicBezTo>
                  <a:pt x="2303" y="1123"/>
                  <a:pt x="2302" y="1126"/>
                  <a:pt x="2302" y="1129"/>
                </a:cubicBezTo>
                <a:cubicBezTo>
                  <a:pt x="2302" y="1131"/>
                  <a:pt x="2300" y="1133"/>
                  <a:pt x="2300" y="1136"/>
                </a:cubicBezTo>
                <a:cubicBezTo>
                  <a:pt x="2300" y="1138"/>
                  <a:pt x="2301" y="1139"/>
                  <a:pt x="2302" y="1141"/>
                </a:cubicBezTo>
                <a:cubicBezTo>
                  <a:pt x="2303" y="1144"/>
                  <a:pt x="2303" y="1148"/>
                  <a:pt x="2302" y="1151"/>
                </a:cubicBezTo>
                <a:cubicBezTo>
                  <a:pt x="2302" y="1153"/>
                  <a:pt x="2301" y="1154"/>
                  <a:pt x="2300" y="1156"/>
                </a:cubicBezTo>
                <a:cubicBezTo>
                  <a:pt x="2300" y="1158"/>
                  <a:pt x="2300" y="1160"/>
                  <a:pt x="2298" y="1161"/>
                </a:cubicBezTo>
                <a:cubicBezTo>
                  <a:pt x="2297" y="1162"/>
                  <a:pt x="2295" y="1162"/>
                  <a:pt x="2295" y="1163"/>
                </a:cubicBezTo>
                <a:cubicBezTo>
                  <a:pt x="2294" y="1165"/>
                  <a:pt x="2296" y="1167"/>
                  <a:pt x="2294" y="1168"/>
                </a:cubicBezTo>
                <a:cubicBezTo>
                  <a:pt x="2291" y="1169"/>
                  <a:pt x="2292" y="1165"/>
                  <a:pt x="2290" y="1165"/>
                </a:cubicBezTo>
                <a:cubicBezTo>
                  <a:pt x="2289" y="1164"/>
                  <a:pt x="2287" y="1166"/>
                  <a:pt x="2286" y="1166"/>
                </a:cubicBezTo>
                <a:cubicBezTo>
                  <a:pt x="2284" y="1165"/>
                  <a:pt x="2284" y="1164"/>
                  <a:pt x="2283" y="1162"/>
                </a:cubicBezTo>
                <a:cubicBezTo>
                  <a:pt x="2283" y="1160"/>
                  <a:pt x="2282" y="1159"/>
                  <a:pt x="2281" y="1157"/>
                </a:cubicBezTo>
                <a:cubicBezTo>
                  <a:pt x="2279" y="1155"/>
                  <a:pt x="2277" y="1152"/>
                  <a:pt x="2276" y="1149"/>
                </a:cubicBezTo>
                <a:cubicBezTo>
                  <a:pt x="2275" y="1146"/>
                  <a:pt x="2276" y="1143"/>
                  <a:pt x="2277" y="1140"/>
                </a:cubicBezTo>
                <a:cubicBezTo>
                  <a:pt x="2277" y="1137"/>
                  <a:pt x="2277" y="1134"/>
                  <a:pt x="2279" y="1131"/>
                </a:cubicBezTo>
                <a:cubicBezTo>
                  <a:pt x="2280" y="1129"/>
                  <a:pt x="2285" y="1125"/>
                  <a:pt x="2284" y="1123"/>
                </a:cubicBezTo>
                <a:cubicBezTo>
                  <a:pt x="2283" y="1121"/>
                  <a:pt x="2281" y="1122"/>
                  <a:pt x="2281" y="1121"/>
                </a:cubicBezTo>
                <a:cubicBezTo>
                  <a:pt x="2280" y="1119"/>
                  <a:pt x="2281" y="1118"/>
                  <a:pt x="2282" y="1117"/>
                </a:cubicBezTo>
                <a:cubicBezTo>
                  <a:pt x="2283" y="1112"/>
                  <a:pt x="2276" y="1109"/>
                  <a:pt x="2274" y="1105"/>
                </a:cubicBezTo>
                <a:cubicBezTo>
                  <a:pt x="2274" y="1103"/>
                  <a:pt x="2273" y="1100"/>
                  <a:pt x="2271" y="1102"/>
                </a:cubicBezTo>
                <a:cubicBezTo>
                  <a:pt x="2270" y="1104"/>
                  <a:pt x="2272" y="1106"/>
                  <a:pt x="2270" y="1108"/>
                </a:cubicBezTo>
                <a:cubicBezTo>
                  <a:pt x="2270" y="1106"/>
                  <a:pt x="2270" y="1103"/>
                  <a:pt x="2268" y="1104"/>
                </a:cubicBezTo>
                <a:cubicBezTo>
                  <a:pt x="2266" y="1108"/>
                  <a:pt x="2269" y="1110"/>
                  <a:pt x="2264" y="1112"/>
                </a:cubicBezTo>
                <a:cubicBezTo>
                  <a:pt x="2261" y="1114"/>
                  <a:pt x="2260" y="1117"/>
                  <a:pt x="2260" y="1121"/>
                </a:cubicBezTo>
                <a:cubicBezTo>
                  <a:pt x="2261" y="1124"/>
                  <a:pt x="2264" y="1126"/>
                  <a:pt x="2261" y="1130"/>
                </a:cubicBezTo>
                <a:cubicBezTo>
                  <a:pt x="2260" y="1130"/>
                  <a:pt x="2258" y="1132"/>
                  <a:pt x="2259" y="1134"/>
                </a:cubicBezTo>
                <a:cubicBezTo>
                  <a:pt x="2260" y="1136"/>
                  <a:pt x="2262" y="1132"/>
                  <a:pt x="2263" y="1132"/>
                </a:cubicBezTo>
                <a:cubicBezTo>
                  <a:pt x="2266" y="1132"/>
                  <a:pt x="2263" y="1135"/>
                  <a:pt x="2262" y="1135"/>
                </a:cubicBezTo>
                <a:cubicBezTo>
                  <a:pt x="2261" y="1137"/>
                  <a:pt x="2261" y="1138"/>
                  <a:pt x="2262" y="1140"/>
                </a:cubicBezTo>
                <a:cubicBezTo>
                  <a:pt x="2263" y="1141"/>
                  <a:pt x="2265" y="1143"/>
                  <a:pt x="2263" y="1144"/>
                </a:cubicBezTo>
                <a:cubicBezTo>
                  <a:pt x="2261" y="1144"/>
                  <a:pt x="2261" y="1142"/>
                  <a:pt x="2260" y="1141"/>
                </a:cubicBezTo>
                <a:cubicBezTo>
                  <a:pt x="2258" y="1140"/>
                  <a:pt x="2256" y="1141"/>
                  <a:pt x="2257" y="1143"/>
                </a:cubicBezTo>
                <a:cubicBezTo>
                  <a:pt x="2258" y="1144"/>
                  <a:pt x="2260" y="1144"/>
                  <a:pt x="2259" y="1146"/>
                </a:cubicBezTo>
                <a:cubicBezTo>
                  <a:pt x="2259" y="1148"/>
                  <a:pt x="2257" y="1148"/>
                  <a:pt x="2256" y="1150"/>
                </a:cubicBezTo>
                <a:cubicBezTo>
                  <a:pt x="2255" y="1152"/>
                  <a:pt x="2253" y="1154"/>
                  <a:pt x="2250" y="1154"/>
                </a:cubicBezTo>
                <a:cubicBezTo>
                  <a:pt x="2246" y="1154"/>
                  <a:pt x="2246" y="1151"/>
                  <a:pt x="2247" y="1148"/>
                </a:cubicBezTo>
                <a:cubicBezTo>
                  <a:pt x="2248" y="1146"/>
                  <a:pt x="2249" y="1146"/>
                  <a:pt x="2248" y="1144"/>
                </a:cubicBezTo>
                <a:cubicBezTo>
                  <a:pt x="2248" y="1142"/>
                  <a:pt x="2247" y="1141"/>
                  <a:pt x="2246" y="1139"/>
                </a:cubicBezTo>
                <a:cubicBezTo>
                  <a:pt x="2246" y="1136"/>
                  <a:pt x="2249" y="1134"/>
                  <a:pt x="2249" y="1130"/>
                </a:cubicBezTo>
                <a:cubicBezTo>
                  <a:pt x="2249" y="1128"/>
                  <a:pt x="2250" y="1128"/>
                  <a:pt x="2251" y="1126"/>
                </a:cubicBezTo>
                <a:cubicBezTo>
                  <a:pt x="2252" y="1125"/>
                  <a:pt x="2252" y="1123"/>
                  <a:pt x="2252" y="1122"/>
                </a:cubicBezTo>
                <a:cubicBezTo>
                  <a:pt x="2255" y="1116"/>
                  <a:pt x="2260" y="1112"/>
                  <a:pt x="2260" y="1105"/>
                </a:cubicBezTo>
                <a:cubicBezTo>
                  <a:pt x="2260" y="1102"/>
                  <a:pt x="2262" y="1099"/>
                  <a:pt x="2265" y="1099"/>
                </a:cubicBezTo>
                <a:cubicBezTo>
                  <a:pt x="2266" y="1099"/>
                  <a:pt x="2267" y="1099"/>
                  <a:pt x="2268" y="1099"/>
                </a:cubicBezTo>
                <a:cubicBezTo>
                  <a:pt x="2269" y="1099"/>
                  <a:pt x="2269" y="1098"/>
                  <a:pt x="2270" y="1098"/>
                </a:cubicBezTo>
                <a:cubicBezTo>
                  <a:pt x="2272" y="1097"/>
                  <a:pt x="2273" y="1098"/>
                  <a:pt x="2275" y="1098"/>
                </a:cubicBezTo>
                <a:cubicBezTo>
                  <a:pt x="2276" y="1098"/>
                  <a:pt x="2277" y="1097"/>
                  <a:pt x="2278" y="1096"/>
                </a:cubicBezTo>
                <a:cubicBezTo>
                  <a:pt x="2279" y="1099"/>
                  <a:pt x="2275" y="1101"/>
                  <a:pt x="2276" y="1104"/>
                </a:cubicBezTo>
                <a:cubicBezTo>
                  <a:pt x="2276" y="1106"/>
                  <a:pt x="2277" y="1107"/>
                  <a:pt x="2279" y="1106"/>
                </a:cubicBezTo>
                <a:cubicBezTo>
                  <a:pt x="2279" y="1106"/>
                  <a:pt x="2280" y="1105"/>
                  <a:pt x="2280" y="1105"/>
                </a:cubicBezTo>
                <a:cubicBezTo>
                  <a:pt x="2282" y="1105"/>
                  <a:pt x="2281" y="1106"/>
                  <a:pt x="2281" y="1107"/>
                </a:cubicBezTo>
                <a:cubicBezTo>
                  <a:pt x="2282" y="1107"/>
                  <a:pt x="2281" y="1108"/>
                  <a:pt x="2282" y="1108"/>
                </a:cubicBezTo>
                <a:cubicBezTo>
                  <a:pt x="2283" y="1109"/>
                  <a:pt x="2284" y="1107"/>
                  <a:pt x="2284" y="1107"/>
                </a:cubicBezTo>
                <a:cubicBezTo>
                  <a:pt x="2285" y="1106"/>
                  <a:pt x="2284" y="1106"/>
                  <a:pt x="2285" y="1105"/>
                </a:cubicBezTo>
                <a:cubicBezTo>
                  <a:pt x="2286" y="1104"/>
                  <a:pt x="2286" y="1105"/>
                  <a:pt x="2287" y="1105"/>
                </a:cubicBezTo>
                <a:cubicBezTo>
                  <a:pt x="2289" y="1105"/>
                  <a:pt x="2289" y="1104"/>
                  <a:pt x="2288" y="1102"/>
                </a:cubicBezTo>
                <a:cubicBezTo>
                  <a:pt x="2288" y="1100"/>
                  <a:pt x="2288" y="1099"/>
                  <a:pt x="2289" y="1097"/>
                </a:cubicBezTo>
                <a:cubicBezTo>
                  <a:pt x="2292" y="1094"/>
                  <a:pt x="2291" y="1093"/>
                  <a:pt x="2289" y="1090"/>
                </a:cubicBezTo>
                <a:cubicBezTo>
                  <a:pt x="2288" y="1088"/>
                  <a:pt x="2287" y="1087"/>
                  <a:pt x="2286" y="1086"/>
                </a:cubicBezTo>
                <a:cubicBezTo>
                  <a:pt x="2285" y="1085"/>
                  <a:pt x="2285" y="1084"/>
                  <a:pt x="2287" y="1084"/>
                </a:cubicBezTo>
                <a:cubicBezTo>
                  <a:pt x="2291" y="1085"/>
                  <a:pt x="2292" y="1087"/>
                  <a:pt x="2293" y="1090"/>
                </a:cubicBezTo>
                <a:cubicBezTo>
                  <a:pt x="2293" y="1092"/>
                  <a:pt x="2292" y="1094"/>
                  <a:pt x="2294" y="1095"/>
                </a:cubicBezTo>
                <a:cubicBezTo>
                  <a:pt x="2296" y="1095"/>
                  <a:pt x="2297" y="1094"/>
                  <a:pt x="2299" y="1093"/>
                </a:cubicBezTo>
                <a:cubicBezTo>
                  <a:pt x="2300" y="1093"/>
                  <a:pt x="2302" y="1094"/>
                  <a:pt x="2303" y="1094"/>
                </a:cubicBezTo>
                <a:cubicBezTo>
                  <a:pt x="2305" y="1094"/>
                  <a:pt x="2306" y="1093"/>
                  <a:pt x="2307" y="1093"/>
                </a:cubicBezTo>
                <a:cubicBezTo>
                  <a:pt x="2311" y="1091"/>
                  <a:pt x="2314" y="1093"/>
                  <a:pt x="2318" y="1093"/>
                </a:cubicBezTo>
                <a:cubicBezTo>
                  <a:pt x="2319" y="1093"/>
                  <a:pt x="2321" y="1092"/>
                  <a:pt x="2322" y="1091"/>
                </a:cubicBezTo>
                <a:cubicBezTo>
                  <a:pt x="2324" y="1089"/>
                  <a:pt x="2324" y="1086"/>
                  <a:pt x="2322" y="1083"/>
                </a:cubicBezTo>
                <a:cubicBezTo>
                  <a:pt x="2319" y="1079"/>
                  <a:pt x="2318" y="1085"/>
                  <a:pt x="2314" y="1085"/>
                </a:cubicBezTo>
                <a:cubicBezTo>
                  <a:pt x="2313" y="1084"/>
                  <a:pt x="2312" y="1082"/>
                  <a:pt x="2311" y="1081"/>
                </a:cubicBezTo>
                <a:cubicBezTo>
                  <a:pt x="2310" y="1080"/>
                  <a:pt x="2308" y="1081"/>
                  <a:pt x="2306" y="1081"/>
                </a:cubicBezTo>
                <a:cubicBezTo>
                  <a:pt x="2302" y="1083"/>
                  <a:pt x="2300" y="1083"/>
                  <a:pt x="2299" y="1079"/>
                </a:cubicBezTo>
                <a:cubicBezTo>
                  <a:pt x="2298" y="1074"/>
                  <a:pt x="2301" y="1074"/>
                  <a:pt x="2304" y="1072"/>
                </a:cubicBezTo>
                <a:cubicBezTo>
                  <a:pt x="2308" y="1069"/>
                  <a:pt x="2310" y="1072"/>
                  <a:pt x="2310" y="1076"/>
                </a:cubicBezTo>
                <a:cubicBezTo>
                  <a:pt x="2310" y="1078"/>
                  <a:pt x="2311" y="1079"/>
                  <a:pt x="2313" y="1077"/>
                </a:cubicBezTo>
                <a:cubicBezTo>
                  <a:pt x="2314" y="1075"/>
                  <a:pt x="2314" y="1075"/>
                  <a:pt x="2316" y="1075"/>
                </a:cubicBezTo>
                <a:cubicBezTo>
                  <a:pt x="2318" y="1075"/>
                  <a:pt x="2319" y="1076"/>
                  <a:pt x="2321" y="1074"/>
                </a:cubicBezTo>
                <a:cubicBezTo>
                  <a:pt x="2322" y="1072"/>
                  <a:pt x="2320" y="1071"/>
                  <a:pt x="2318" y="1071"/>
                </a:cubicBezTo>
                <a:cubicBezTo>
                  <a:pt x="2317" y="1070"/>
                  <a:pt x="2314" y="1070"/>
                  <a:pt x="2316" y="1068"/>
                </a:cubicBezTo>
                <a:cubicBezTo>
                  <a:pt x="2318" y="1067"/>
                  <a:pt x="2319" y="1069"/>
                  <a:pt x="2320" y="1070"/>
                </a:cubicBezTo>
                <a:cubicBezTo>
                  <a:pt x="2321" y="1071"/>
                  <a:pt x="2323" y="1070"/>
                  <a:pt x="2324" y="1071"/>
                </a:cubicBezTo>
                <a:cubicBezTo>
                  <a:pt x="2325" y="1073"/>
                  <a:pt x="2323" y="1075"/>
                  <a:pt x="2323" y="1076"/>
                </a:cubicBezTo>
                <a:cubicBezTo>
                  <a:pt x="2324" y="1079"/>
                  <a:pt x="2329" y="1080"/>
                  <a:pt x="2331" y="1080"/>
                </a:cubicBezTo>
                <a:cubicBezTo>
                  <a:pt x="2333" y="1080"/>
                  <a:pt x="2335" y="1080"/>
                  <a:pt x="2336" y="1078"/>
                </a:cubicBezTo>
                <a:cubicBezTo>
                  <a:pt x="2337" y="1077"/>
                  <a:pt x="2339" y="1075"/>
                  <a:pt x="2340" y="1075"/>
                </a:cubicBezTo>
                <a:cubicBezTo>
                  <a:pt x="2341" y="1078"/>
                  <a:pt x="2339" y="1078"/>
                  <a:pt x="2337" y="1080"/>
                </a:cubicBezTo>
                <a:close/>
                <a:moveTo>
                  <a:pt x="2138" y="2"/>
                </a:moveTo>
                <a:cubicBezTo>
                  <a:pt x="2138" y="2"/>
                  <a:pt x="2138" y="2"/>
                  <a:pt x="2138" y="3"/>
                </a:cubicBezTo>
                <a:cubicBezTo>
                  <a:pt x="2142" y="3"/>
                  <a:pt x="2142" y="3"/>
                  <a:pt x="2142" y="3"/>
                </a:cubicBezTo>
                <a:cubicBezTo>
                  <a:pt x="2140" y="2"/>
                  <a:pt x="2136" y="0"/>
                  <a:pt x="2138"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pPr lvl="0"/>
            <a:endParaRPr sz="1800">
              <a:solidFill>
                <a:schemeClr val="lt1"/>
              </a:solidFill>
            </a:endParaRPr>
          </a:p>
        </p:txBody>
      </p:sp>
    </p:spTree>
    <p:extLst>
      <p:ext uri="{BB962C8B-B14F-4D97-AF65-F5344CB8AC3E}">
        <p14:creationId xmlns:p14="http://schemas.microsoft.com/office/powerpoint/2010/main" val="925245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baseline="0"/>
            </a:lvl7pPr>
            <a:lvl8pPr>
              <a:defRPr baseline="0"/>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EDF33987-6305-4E2A-BF18-EF013ECE927B}" type="datetimeFigureOut">
              <a:rPr lang="en-US"/>
              <a:t>11/4/2016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2944854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85800"/>
            <a:ext cx="1601153" cy="54864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913448" y="685800"/>
            <a:ext cx="5563552" cy="5486400"/>
          </a:xfrm>
        </p:spPr>
        <p:txBody>
          <a:bodyPr vert="eaVert"/>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EDF33987-6305-4E2A-BF18-EF013ECE927B}" type="datetimeFigureOut">
              <a:rPr lang="en-US"/>
              <a:t>11/4/2016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2829424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EDF33987-6305-4E2A-BF18-EF013ECE927B}" type="datetimeFigureOut">
              <a:rPr lang="en-US"/>
              <a:t>11/4/2016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794642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13449" y="3429001"/>
            <a:ext cx="7317105" cy="2362199"/>
          </a:xfrm>
        </p:spPr>
        <p:txBody>
          <a:bodyPr anchor="b">
            <a:normAutofit/>
          </a:bodyPr>
          <a:lstStyle>
            <a:lvl1pPr algn="l">
              <a:defRPr sz="4400" b="0" cap="all"/>
            </a:lvl1pPr>
          </a:lstStyle>
          <a:p>
            <a:r>
              <a:rPr lang="en-US"/>
              <a:t>Click to edit Master title style</a:t>
            </a:r>
            <a:endParaRPr/>
          </a:p>
        </p:txBody>
      </p:sp>
      <p:sp>
        <p:nvSpPr>
          <p:cNvPr id="3" name="Text Placeholder 2"/>
          <p:cNvSpPr>
            <a:spLocks noGrp="1"/>
          </p:cNvSpPr>
          <p:nvPr>
            <p:ph type="body" idx="1"/>
          </p:nvPr>
        </p:nvSpPr>
        <p:spPr>
          <a:xfrm>
            <a:off x="910100" y="685802"/>
            <a:ext cx="5891331" cy="1142999"/>
          </a:xfrm>
        </p:spPr>
        <p:txBody>
          <a:bodyPr anchor="t"/>
          <a:lstStyle>
            <a:lvl1pPr marL="0" indent="0">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DF33987-6305-4E2A-BF18-EF013ECE927B}" type="datetimeFigureOut">
              <a:rPr lang="en-US"/>
              <a:t>11/4/2016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94569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925200" y="1828800"/>
            <a:ext cx="3532470" cy="4343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baseline="0"/>
            </a:lvl7pPr>
            <a:lvl8pPr>
              <a:defRPr sz="1600" baseline="0"/>
            </a:lvl8pPr>
            <a:lvl9pPr>
              <a:defRPr sz="16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698083" y="1828800"/>
            <a:ext cx="3532470" cy="4343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EDF33987-6305-4E2A-BF18-EF013ECE927B}" type="datetimeFigureOut">
              <a:rPr lang="en-US"/>
              <a:t>11/4/2016</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797784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913448" y="1828800"/>
            <a:ext cx="3532790" cy="838201"/>
          </a:xfrm>
        </p:spPr>
        <p:txBody>
          <a:bodyPr anchor="ctr"/>
          <a:lstStyle>
            <a:lvl1pPr marL="0" indent="0">
              <a:spcBef>
                <a:spcPts val="0"/>
              </a:spcBef>
              <a:buNone/>
              <a:defRPr sz="2400" b="0" cap="all"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13448" y="2743201"/>
            <a:ext cx="3532790" cy="3428999"/>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697764" y="1828800"/>
            <a:ext cx="3532790" cy="838201"/>
          </a:xfrm>
        </p:spPr>
        <p:txBody>
          <a:bodyPr anchor="ctr"/>
          <a:lstStyle>
            <a:lvl1pPr marL="0" indent="0">
              <a:spcBef>
                <a:spcPts val="0"/>
              </a:spcBef>
              <a:buNone/>
              <a:defRPr sz="2400" b="0" cap="all"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97764" y="2743201"/>
            <a:ext cx="3532790" cy="3428999"/>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baseline="0"/>
            </a:lvl8pPr>
            <a:lvl9pPr>
              <a:defRPr sz="14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EDF33987-6305-4E2A-BF18-EF013ECE927B}" type="datetimeFigureOut">
              <a:rPr lang="en-US"/>
              <a:t>11/4/2016</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862447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EDF33987-6305-4E2A-BF18-EF013ECE927B}" type="datetimeFigureOut">
              <a:rPr lang="en-US"/>
              <a:t>11/4/2016</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1336223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F33987-6305-4E2A-BF18-EF013ECE927B}" type="datetimeFigureOut">
              <a:rPr lang="en-US"/>
              <a:t>11/4/2016</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255341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0" y="0"/>
            <a:ext cx="3886022"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sz="1800"/>
          </a:p>
        </p:txBody>
      </p:sp>
      <p:sp>
        <p:nvSpPr>
          <p:cNvPr id="2" name="Title 1"/>
          <p:cNvSpPr>
            <a:spLocks noGrp="1"/>
          </p:cNvSpPr>
          <p:nvPr>
            <p:ph type="title"/>
          </p:nvPr>
        </p:nvSpPr>
        <p:spPr>
          <a:xfrm>
            <a:off x="513294" y="685800"/>
            <a:ext cx="2915409" cy="4038600"/>
          </a:xfrm>
        </p:spPr>
        <p:txBody>
          <a:bodyPr anchor="b">
            <a:noAutofit/>
          </a:bodyPr>
          <a:lstStyle>
            <a:lvl1pPr algn="l">
              <a:defRPr sz="4000" b="0"/>
            </a:lvl1pPr>
          </a:lstStyle>
          <a:p>
            <a:r>
              <a:rPr lang="en-US"/>
              <a:t>Click to edit Master title style</a:t>
            </a:r>
            <a:endParaRPr/>
          </a:p>
        </p:txBody>
      </p:sp>
      <p:sp>
        <p:nvSpPr>
          <p:cNvPr id="3" name="Content Placeholder 2"/>
          <p:cNvSpPr>
            <a:spLocks noGrp="1"/>
          </p:cNvSpPr>
          <p:nvPr>
            <p:ph idx="1"/>
          </p:nvPr>
        </p:nvSpPr>
        <p:spPr>
          <a:xfrm>
            <a:off x="4400506" y="685800"/>
            <a:ext cx="4230202" cy="5486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513294" y="4876800"/>
            <a:ext cx="2915409" cy="1295400"/>
          </a:xfr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DF33987-6305-4E2A-BF18-EF013ECE927B}" type="datetimeFigureOut">
              <a:rPr lang="en-US"/>
              <a:t>11/4/2016</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2658483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0" y="0"/>
            <a:ext cx="3886022"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sz="1800"/>
          </a:p>
        </p:txBody>
      </p:sp>
      <p:sp>
        <p:nvSpPr>
          <p:cNvPr id="2" name="Title 1"/>
          <p:cNvSpPr>
            <a:spLocks noGrp="1"/>
          </p:cNvSpPr>
          <p:nvPr>
            <p:ph type="title"/>
          </p:nvPr>
        </p:nvSpPr>
        <p:spPr>
          <a:xfrm>
            <a:off x="513294" y="685800"/>
            <a:ext cx="2915409" cy="4038600"/>
          </a:xfrm>
        </p:spPr>
        <p:txBody>
          <a:bodyPr anchor="b">
            <a:noAutofit/>
          </a:bodyPr>
          <a:lstStyle>
            <a:lvl1pPr algn="l">
              <a:defRPr sz="4000" b="0"/>
            </a:lvl1pPr>
          </a:lstStyle>
          <a:p>
            <a:r>
              <a:rPr lang="en-US"/>
              <a:t>Click to edit Master title style</a:t>
            </a:r>
            <a:endParaRPr/>
          </a:p>
        </p:txBody>
      </p:sp>
      <p:sp>
        <p:nvSpPr>
          <p:cNvPr id="3" name="Picture Placeholder 2"/>
          <p:cNvSpPr>
            <a:spLocks noGrp="1"/>
          </p:cNvSpPr>
          <p:nvPr>
            <p:ph type="pic" idx="1"/>
          </p:nvPr>
        </p:nvSpPr>
        <p:spPr>
          <a:xfrm>
            <a:off x="4400506" y="685800"/>
            <a:ext cx="4230202" cy="5486400"/>
          </a:xfrm>
          <a:solidFill>
            <a:schemeClr val="bg1">
              <a:lumMod val="95000"/>
            </a:schemeClr>
          </a:solidFill>
          <a:ln w="3175">
            <a:solidFill>
              <a:schemeClr val="bg1">
                <a:lumMod val="75000"/>
              </a:schemeClr>
            </a:solidFill>
            <a:miter lim="800000"/>
          </a:ln>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513294" y="4876800"/>
            <a:ext cx="2915409" cy="1295400"/>
          </a:xfr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DF33987-6305-4E2A-BF18-EF013ECE927B}" type="datetimeFigureOut">
              <a:rPr lang="en-US"/>
              <a:t>11/4/2016</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3192438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48000">
              <a:schemeClr val="bg1"/>
            </a:gs>
            <a:gs pos="28000">
              <a:schemeClr val="bg1"/>
            </a:gs>
            <a:gs pos="10000">
              <a:schemeClr val="bg1">
                <a:lumMod val="95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449" y="274638"/>
            <a:ext cx="7317105" cy="1325562"/>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913449" y="1828800"/>
            <a:ext cx="7317105" cy="4343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6115452" y="6448427"/>
            <a:ext cx="1047467" cy="180974"/>
          </a:xfrm>
          <a:prstGeom prst="rect">
            <a:avLst/>
          </a:prstGeom>
        </p:spPr>
        <p:txBody>
          <a:bodyPr vert="horz" lIns="91440" tIns="45720" rIns="91440" bIns="45720" rtlCol="0" anchor="ctr"/>
          <a:lstStyle>
            <a:lvl1pPr algn="r">
              <a:defRPr sz="1000">
                <a:solidFill>
                  <a:schemeClr val="tx1"/>
                </a:solidFill>
              </a:defRPr>
            </a:lvl1pPr>
          </a:lstStyle>
          <a:p>
            <a:fld id="{EDF33987-6305-4E2A-BF18-EF013ECE927B}" type="datetimeFigureOut">
              <a:rPr lang="en-US"/>
              <a:pPr/>
              <a:t>11/4/2016</a:t>
            </a:fld>
            <a:endParaRPr/>
          </a:p>
        </p:txBody>
      </p:sp>
      <p:sp>
        <p:nvSpPr>
          <p:cNvPr id="5" name="Footer Placeholder 4"/>
          <p:cNvSpPr>
            <a:spLocks noGrp="1"/>
          </p:cNvSpPr>
          <p:nvPr>
            <p:ph type="ftr" sz="quarter" idx="3"/>
          </p:nvPr>
        </p:nvSpPr>
        <p:spPr>
          <a:xfrm>
            <a:off x="906863" y="6448427"/>
            <a:ext cx="4979929" cy="180974"/>
          </a:xfrm>
          <a:prstGeom prst="rect">
            <a:avLst/>
          </a:prstGeom>
        </p:spPr>
        <p:txBody>
          <a:bodyPr vert="horz" lIns="91440" tIns="45720" rIns="91440" bIns="45720" rtlCol="0" anchor="ctr"/>
          <a:lstStyle>
            <a:lvl1pPr algn="l">
              <a:defRPr sz="1000" cap="all" baseline="0">
                <a:solidFill>
                  <a:schemeClr val="tx1"/>
                </a:solidFill>
              </a:defRPr>
            </a:lvl1pPr>
          </a:lstStyle>
          <a:p>
            <a:endParaRPr/>
          </a:p>
        </p:txBody>
      </p:sp>
      <p:sp>
        <p:nvSpPr>
          <p:cNvPr id="6" name="Slide Number Placeholder 5"/>
          <p:cNvSpPr>
            <a:spLocks noGrp="1"/>
          </p:cNvSpPr>
          <p:nvPr>
            <p:ph type="sldNum" sz="quarter" idx="4"/>
          </p:nvPr>
        </p:nvSpPr>
        <p:spPr>
          <a:xfrm>
            <a:off x="7373079" y="6448427"/>
            <a:ext cx="857474" cy="180974"/>
          </a:xfrm>
          <a:prstGeom prst="rect">
            <a:avLst/>
          </a:prstGeom>
        </p:spPr>
        <p:txBody>
          <a:bodyPr vert="horz" lIns="91440" tIns="45720" rIns="91440" bIns="45720" rtlCol="0" anchor="ctr"/>
          <a:lstStyle>
            <a:lvl1pPr algn="r">
              <a:defRPr sz="1000">
                <a:solidFill>
                  <a:schemeClr val="tx1"/>
                </a:solidFill>
              </a:defRPr>
            </a:lvl1pPr>
          </a:lstStyle>
          <a:p>
            <a:fld id="{F36C87F6-986D-49E6-AF40-1B3A1EE8064D}" type="slidenum">
              <a:rPr/>
              <a:pPr/>
              <a:t>‹#›</a:t>
            </a:fld>
            <a:endParaRPr/>
          </a:p>
        </p:txBody>
      </p:sp>
    </p:spTree>
    <p:extLst>
      <p:ext uri="{BB962C8B-B14F-4D97-AF65-F5344CB8AC3E}">
        <p14:creationId xmlns:p14="http://schemas.microsoft.com/office/powerpoint/2010/main" val="1896335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000" kern="1200" cap="all" baseline="0">
          <a:solidFill>
            <a:schemeClr val="tx1">
              <a:lumMod val="50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tx1"/>
        </a:buClr>
        <a:buSzPct val="80000"/>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Clr>
          <a:schemeClr val="tx1"/>
        </a:buClr>
        <a:buSzPct val="80000"/>
        <a:buFont typeface="Arial" pitchFamily="34" charset="0"/>
        <a:buChar char="•"/>
        <a:defRPr sz="2000" kern="1200">
          <a:solidFill>
            <a:schemeClr val="tx1"/>
          </a:solidFill>
          <a:latin typeface="+mn-lt"/>
          <a:ea typeface="+mn-ea"/>
          <a:cs typeface="+mn-cs"/>
        </a:defRPr>
      </a:lvl2pPr>
      <a:lvl3pPr marL="731520" indent="-228600" algn="l" defTabSz="914400" rtl="0" eaLnBrk="1" latinLnBrk="0" hangingPunct="1">
        <a:lnSpc>
          <a:spcPct val="90000"/>
        </a:lnSpc>
        <a:spcBef>
          <a:spcPts val="600"/>
        </a:spcBef>
        <a:buClr>
          <a:schemeClr val="tx1"/>
        </a:buClr>
        <a:buSzPct val="80000"/>
        <a:buFont typeface="Arial" pitchFamily="34" charset="0"/>
        <a:buChar char="•"/>
        <a:defRPr sz="1800" kern="1200">
          <a:solidFill>
            <a:schemeClr val="tx1"/>
          </a:solidFill>
          <a:latin typeface="+mn-lt"/>
          <a:ea typeface="+mn-ea"/>
          <a:cs typeface="+mn-cs"/>
        </a:defRPr>
      </a:lvl3pPr>
      <a:lvl4pPr marL="960120" indent="-228600" algn="l" defTabSz="914400" rtl="0" eaLnBrk="1" latinLnBrk="0" hangingPunct="1">
        <a:lnSpc>
          <a:spcPct val="90000"/>
        </a:lnSpc>
        <a:spcBef>
          <a:spcPts val="600"/>
        </a:spcBef>
        <a:buClr>
          <a:schemeClr val="tx1"/>
        </a:buClr>
        <a:buSzPct val="80000"/>
        <a:buFont typeface="Arial" pitchFamily="34" charset="0"/>
        <a:buChar char="•"/>
        <a:defRPr sz="1600" kern="1200">
          <a:solidFill>
            <a:schemeClr val="tx1"/>
          </a:solidFill>
          <a:latin typeface="+mn-lt"/>
          <a:ea typeface="+mn-ea"/>
          <a:cs typeface="+mn-cs"/>
        </a:defRPr>
      </a:lvl4pPr>
      <a:lvl5pPr marL="1188720" indent="-228600" algn="l" defTabSz="914400" rtl="0" eaLnBrk="1" latinLnBrk="0" hangingPunct="1">
        <a:lnSpc>
          <a:spcPct val="90000"/>
        </a:lnSpc>
        <a:spcBef>
          <a:spcPts val="600"/>
        </a:spcBef>
        <a:buClr>
          <a:schemeClr val="tx1"/>
        </a:buClr>
        <a:buSzPct val="80000"/>
        <a:buFont typeface="Arial" pitchFamily="34" charset="0"/>
        <a:buChar char="•"/>
        <a:defRPr sz="1600" kern="1200">
          <a:solidFill>
            <a:schemeClr val="tx1"/>
          </a:solidFill>
          <a:latin typeface="+mn-lt"/>
          <a:ea typeface="+mn-ea"/>
          <a:cs typeface="+mn-cs"/>
        </a:defRPr>
      </a:lvl5pPr>
      <a:lvl6pPr marL="14173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6pPr>
      <a:lvl7pPr marL="16459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7pPr>
      <a:lvl8pPr marL="18745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8pPr>
      <a:lvl9pPr marL="2103120" indent="-228600" algn="l" defTabSz="914400"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ideo" Target="https://www.youtube.com/embed/C79L3vjKAWQ" TargetMode="External"/><Relationship Id="rId4" Type="http://schemas.openxmlformats.org/officeDocument/2006/relationships/image" Target="../media/image5.jpeg"/></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01.xml"/><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02.xml"/><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03.xml"/><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05.xml"/><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06.xml"/><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07.xml"/><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08.xml"/><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11.xml"/><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13.xml"/><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14.xml"/><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115.xml"/><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17.xml"/><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22.xml"/><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25.xml"/><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127.xml"/><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131.xml"/><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33.xml"/><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34.xml"/><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36.xml"/><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37.xml"/><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38.xml"/><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39.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140.xml"/><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141.xml"/><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143.xml"/><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145.xml"/><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0.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150.xml"/><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52.xml"/><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153.xml"/><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154.xml"/><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55.xml"/><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6.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57.xml"/><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158.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3.xml"/><Relationship Id="rId1" Type="http://schemas.openxmlformats.org/officeDocument/2006/relationships/slideLayout" Target="../slideLayouts/slideLayout1.xml"/><Relationship Id="rId4" Type="http://schemas.openxmlformats.org/officeDocument/2006/relationships/image" Target="../media/image21.jpe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62.xml"/><Relationship Id="rId1" Type="http://schemas.openxmlformats.org/officeDocument/2006/relationships/slideLayout" Target="../slideLayouts/slideLayout1.xml"/><Relationship Id="rId4" Type="http://schemas.openxmlformats.org/officeDocument/2006/relationships/image" Target="../media/image27.jpeg"/></Relationships>
</file>

<file path=ppt/slides/_rels/slide6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86.xml"/><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notesSlide" Target="../notesSlides/notesSlide87.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88.xml"/><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90.xml"/><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91.xml"/><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94.xml"/><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96.xml"/><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97.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98.xml"/><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9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08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7065" y="278337"/>
            <a:ext cx="7317105" cy="1219200"/>
          </a:xfrm>
        </p:spPr>
        <p:txBody>
          <a:bodyPr anchor="t">
            <a:normAutofit/>
          </a:bodyPr>
          <a:lstStyle/>
          <a:p>
            <a:r>
              <a:rPr lang="en-US" sz="6000" b="1" dirty="0">
                <a:latin typeface="Times New Roman" panose="02020603050405020304" pitchFamily="18" charset="0"/>
                <a:cs typeface="Times New Roman" panose="02020603050405020304" pitchFamily="18" charset="0"/>
              </a:rPr>
              <a:t>Welcome!</a:t>
            </a:r>
          </a:p>
        </p:txBody>
      </p:sp>
      <p:sp>
        <p:nvSpPr>
          <p:cNvPr id="3" name="Subtitle 2"/>
          <p:cNvSpPr>
            <a:spLocks noGrp="1"/>
          </p:cNvSpPr>
          <p:nvPr>
            <p:ph type="subTitle" idx="1"/>
          </p:nvPr>
        </p:nvSpPr>
        <p:spPr>
          <a:xfrm>
            <a:off x="304800" y="4953000"/>
            <a:ext cx="5455742" cy="1828800"/>
          </a:xfrm>
        </p:spPr>
        <p:txBody>
          <a:bodyPr>
            <a:normAutofit/>
          </a:bodyPr>
          <a:lstStyle/>
          <a:p>
            <a:pPr>
              <a:tabLst>
                <a:tab pos="457200" algn="l"/>
              </a:tabLst>
            </a:pPr>
            <a:r>
              <a:rPr lang="en-US" sz="2400" b="1" dirty="0">
                <a:latin typeface="Times New Roman" panose="02020603050405020304" pitchFamily="18" charset="0"/>
                <a:cs typeface="Times New Roman" panose="02020603050405020304" pitchFamily="18" charset="0"/>
              </a:rPr>
              <a:t>Housekeeping: Creature comforts   	(Bathrooms, etc.)</a:t>
            </a:r>
          </a:p>
          <a:p>
            <a:r>
              <a:rPr lang="en-US" sz="2400" b="1" dirty="0">
                <a:latin typeface="Times New Roman" panose="02020603050405020304" pitchFamily="18" charset="0"/>
                <a:cs typeface="Times New Roman" panose="02020603050405020304" pitchFamily="18" charset="0"/>
              </a:rPr>
              <a:t>Eat lunch during the seminar</a:t>
            </a:r>
          </a:p>
          <a:p>
            <a:pPr>
              <a:tabLst>
                <a:tab pos="403225" algn="l"/>
              </a:tabLst>
            </a:pPr>
            <a:r>
              <a:rPr lang="en-US" sz="2400" b="1" dirty="0">
                <a:latin typeface="Times New Roman" panose="02020603050405020304" pitchFamily="18" charset="0"/>
                <a:cs typeface="Times New Roman" panose="02020603050405020304" pitchFamily="18" charset="0"/>
              </a:rPr>
              <a:t>Interactive Style: Please feel free to ask 	questions or make comment as we go</a:t>
            </a:r>
          </a:p>
        </p:txBody>
      </p:sp>
      <p:pic>
        <p:nvPicPr>
          <p:cNvPr id="1026" name="Picture 2" descr="Image result for Star of David"/>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5612624" y="4152900"/>
            <a:ext cx="18288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israel"/>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400800" y="4800600"/>
            <a:ext cx="252448" cy="533400"/>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6" descr="Image result for israel land"/>
          <p:cNvSpPr>
            <a:spLocks noChangeAspect="1" noChangeArrowheads="1"/>
          </p:cNvSpPr>
          <p:nvPr/>
        </p:nvSpPr>
        <p:spPr bwMode="auto">
          <a:xfrm>
            <a:off x="155575" y="-1790700"/>
            <a:ext cx="6657975" cy="3743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1034" name="Picture 10" descr="Image result for israel land"/>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4832350" y="1497537"/>
            <a:ext cx="3962400" cy="192249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5013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5">
                <a:lumMod val="20000"/>
                <a:lumOff val="80000"/>
              </a:schemeClr>
            </a:gs>
            <a:gs pos="28000">
              <a:schemeClr val="accent5">
                <a:lumMod val="40000"/>
                <a:lumOff val="60000"/>
              </a:schemeClr>
            </a:gs>
            <a:gs pos="10000">
              <a:schemeClr val="accent5">
                <a:lumMod val="60000"/>
                <a:lumOff val="40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6" name="Rectangle 5"/>
          <p:cNvSpPr/>
          <p:nvPr/>
        </p:nvSpPr>
        <p:spPr>
          <a:xfrm>
            <a:off x="0" y="228600"/>
            <a:ext cx="9135035" cy="1323439"/>
          </a:xfrm>
          <a:prstGeom prst="rect">
            <a:avLst/>
          </a:prstGeom>
        </p:spPr>
        <p:txBody>
          <a:bodyPr wrap="square">
            <a:spAutoFit/>
          </a:bodyPr>
          <a:lstStyle/>
          <a:p>
            <a:pPr algn="ctr"/>
            <a:r>
              <a:rPr lang="en-US" sz="3200" b="1" dirty="0">
                <a:latin typeface="Times New Roman" panose="02020603050405020304" pitchFamily="18" charset="0"/>
                <a:ea typeface="Times New Roman" panose="02020603050405020304" pitchFamily="18" charset="0"/>
              </a:rPr>
              <a:t>Hymn: “Jerusalem”</a:t>
            </a:r>
          </a:p>
          <a:p>
            <a:pPr algn="ctr"/>
            <a:r>
              <a:rPr lang="en-US" sz="2400" b="1" dirty="0">
                <a:latin typeface="Times New Roman" panose="02020603050405020304" pitchFamily="18" charset="0"/>
                <a:ea typeface="Times New Roman" panose="02020603050405020304" pitchFamily="18" charset="0"/>
              </a:rPr>
              <a:t>(Unofficial national anthem of England)</a:t>
            </a:r>
          </a:p>
          <a:p>
            <a:pPr algn="ctr"/>
            <a:r>
              <a:rPr lang="en-US" sz="2400" b="1" i="1" dirty="0">
                <a:latin typeface="Times New Roman" panose="02020603050405020304" pitchFamily="18" charset="0"/>
                <a:ea typeface="Times New Roman" panose="02020603050405020304" pitchFamily="18" charset="0"/>
              </a:rPr>
              <a:t>Text: William Blake, 1804. Music: Sir Hubert Parry, 1916</a:t>
            </a:r>
          </a:p>
        </p:txBody>
      </p:sp>
      <p:pic>
        <p:nvPicPr>
          <p:cNvPr id="4" name="C79L3vjKAWQ"/>
          <p:cNvPicPr>
            <a:picLocks noGrp="1" noRot="1" noChangeAspect="1"/>
          </p:cNvPicPr>
          <p:nvPr>
            <p:ph idx="1"/>
            <a:videoFile r:link="rId1"/>
          </p:nvPr>
        </p:nvPicPr>
        <p:blipFill>
          <a:blip r:embed="rId4"/>
          <a:stretch>
            <a:fillRect/>
          </a:stretch>
        </p:blipFill>
        <p:spPr>
          <a:xfrm>
            <a:off x="237067" y="1676400"/>
            <a:ext cx="8669866" cy="4876800"/>
          </a:xfrm>
          <a:prstGeom prst="rect">
            <a:avLst/>
          </a:prstGeom>
        </p:spPr>
      </p:pic>
    </p:spTree>
    <p:extLst>
      <p:ext uri="{BB962C8B-B14F-4D97-AF65-F5344CB8AC3E}">
        <p14:creationId xmlns:p14="http://schemas.microsoft.com/office/powerpoint/2010/main" val="4267220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5">
                <a:lumMod val="20000"/>
                <a:lumOff val="80000"/>
              </a:schemeClr>
            </a:gs>
            <a:gs pos="28000">
              <a:schemeClr val="accent5">
                <a:lumMod val="40000"/>
                <a:lumOff val="60000"/>
              </a:schemeClr>
            </a:gs>
            <a:gs pos="10000">
              <a:schemeClr val="accent5">
                <a:lumMod val="60000"/>
                <a:lumOff val="40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8" name="Rectangle 7"/>
          <p:cNvSpPr/>
          <p:nvPr/>
        </p:nvSpPr>
        <p:spPr>
          <a:xfrm>
            <a:off x="103414" y="1343085"/>
            <a:ext cx="8926286" cy="5262979"/>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						Dates</a:t>
            </a:r>
          </a:p>
          <a:p>
            <a:r>
              <a:rPr lang="en-US" sz="2400" u="sng" dirty="0">
                <a:latin typeface="Times New Roman" panose="02020603050405020304" pitchFamily="18" charset="0"/>
                <a:cs typeface="Times New Roman" panose="02020603050405020304" pitchFamily="18" charset="0"/>
              </a:rPr>
              <a:t>Prophets:</a:t>
            </a:r>
            <a:r>
              <a:rPr lang="en-US" sz="2400" dirty="0">
                <a:latin typeface="Times New Roman" panose="02020603050405020304" pitchFamily="18" charset="0"/>
                <a:cs typeface="Times New Roman" panose="02020603050405020304" pitchFamily="18" charset="0"/>
              </a:rPr>
              <a:t>		</a:t>
            </a:r>
            <a:r>
              <a:rPr lang="en-US" sz="2400" u="sng" dirty="0">
                <a:latin typeface="Times New Roman" panose="02020603050405020304" pitchFamily="18" charset="0"/>
                <a:cs typeface="Times New Roman" panose="02020603050405020304" pitchFamily="18" charset="0"/>
              </a:rPr>
              <a:t>Kings (</a:t>
            </a:r>
            <a:r>
              <a:rPr lang="en-US" sz="2400" u="sng" dirty="0" err="1">
                <a:latin typeface="Times New Roman" panose="02020603050405020304" pitchFamily="18" charset="0"/>
                <a:cs typeface="Times New Roman" panose="02020603050405020304" pitchFamily="18" charset="0"/>
              </a:rPr>
              <a:t>yrs</a:t>
            </a:r>
            <a:r>
              <a:rPr lang="en-US" sz="2400" u="sng" dirty="0">
                <a:latin typeface="Times New Roman" panose="02020603050405020304" pitchFamily="18" charset="0"/>
                <a:cs typeface="Times New Roman" panose="02020603050405020304" pitchFamily="18" charset="0"/>
              </a:rPr>
              <a:t> ruled):</a:t>
            </a:r>
            <a:r>
              <a:rPr lang="en-US" sz="2400" dirty="0">
                <a:latin typeface="Times New Roman" panose="02020603050405020304" pitchFamily="18" charset="0"/>
                <a:cs typeface="Times New Roman" panose="02020603050405020304" pitchFamily="18" charset="0"/>
              </a:rPr>
              <a:t>	</a:t>
            </a:r>
            <a:r>
              <a:rPr lang="en-US" sz="2400" u="sng" dirty="0">
                <a:latin typeface="Times New Roman" panose="02020603050405020304" pitchFamily="18" charset="0"/>
                <a:cs typeface="Times New Roman" panose="02020603050405020304" pitchFamily="18" charset="0"/>
              </a:rPr>
              <a:t>BCE:</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Eli (c. 1100 - 1060)</a:t>
            </a:r>
          </a:p>
          <a:p>
            <a:r>
              <a:rPr lang="en-US" sz="2400" dirty="0">
                <a:latin typeface="Times New Roman" panose="02020603050405020304" pitchFamily="18" charset="0"/>
                <a:cs typeface="Times New Roman" panose="02020603050405020304" pitchFamily="18" charset="0"/>
              </a:rPr>
              <a:t>Samuel (c. 1050-20)	Saul (40)		1050</a:t>
            </a:r>
          </a:p>
          <a:p>
            <a:r>
              <a:rPr lang="en-US" sz="2400" dirty="0">
                <a:latin typeface="Times New Roman" panose="02020603050405020304" pitchFamily="18" charset="0"/>
                <a:cs typeface="Times New Roman" panose="02020603050405020304" pitchFamily="18" charset="0"/>
              </a:rPr>
              <a:t>Nathan (c. 990-60)	</a:t>
            </a:r>
            <a:r>
              <a:rPr lang="en-US" sz="2400" b="1" dirty="0">
                <a:latin typeface="Times New Roman" panose="02020603050405020304" pitchFamily="18" charset="0"/>
                <a:cs typeface="Times New Roman" panose="02020603050405020304" pitchFamily="18" charset="0"/>
              </a:rPr>
              <a:t>David</a:t>
            </a:r>
            <a:r>
              <a:rPr lang="en-US" sz="2400" dirty="0">
                <a:latin typeface="Times New Roman" panose="02020603050405020304" pitchFamily="18" charset="0"/>
                <a:cs typeface="Times New Roman" panose="02020603050405020304" pitchFamily="18" charset="0"/>
              </a:rPr>
              <a:t> (40)		1010</a:t>
            </a:r>
          </a:p>
          <a:p>
            <a:r>
              <a:rPr lang="en-US" sz="2400" dirty="0">
                <a:latin typeface="Times New Roman" panose="02020603050405020304" pitchFamily="18" charset="0"/>
                <a:cs typeface="Times New Roman" panose="02020603050405020304" pitchFamily="18" charset="0"/>
              </a:rPr>
              <a:t>						1000 </a:t>
            </a:r>
            <a:r>
              <a:rPr lang="en-US" sz="2400" i="1" dirty="0">
                <a:latin typeface="Times New Roman" panose="02020603050405020304" pitchFamily="18" charset="0"/>
                <a:cs typeface="Times New Roman" panose="02020603050405020304" pitchFamily="18" charset="0"/>
              </a:rPr>
              <a:t>	David makes 							        Jerusalem the capital</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Solomon (40)		970</a:t>
            </a:r>
          </a:p>
          <a:p>
            <a:r>
              <a:rPr lang="en-US" sz="2400" dirty="0">
                <a:latin typeface="Times New Roman" panose="02020603050405020304" pitchFamily="18" charset="0"/>
                <a:cs typeface="Times New Roman" panose="02020603050405020304" pitchFamily="18" charset="0"/>
              </a:rPr>
              <a:t>						960 	</a:t>
            </a:r>
            <a:r>
              <a:rPr lang="en-US" sz="2400" i="1" dirty="0">
                <a:latin typeface="Times New Roman" panose="02020603050405020304" pitchFamily="18" charset="0"/>
                <a:cs typeface="Times New Roman" panose="02020603050405020304" pitchFamily="18" charset="0"/>
              </a:rPr>
              <a:t>Solomon 							        completes the Temple</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a:t>
            </a: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Note: </a:t>
            </a:r>
            <a:r>
              <a:rPr lang="en-US" sz="2400" b="1" dirty="0">
                <a:latin typeface="Times New Roman" panose="02020603050405020304" pitchFamily="18" charset="0"/>
                <a:cs typeface="Times New Roman" panose="02020603050405020304" pitchFamily="18" charset="0"/>
              </a:rPr>
              <a:t>Bold</a:t>
            </a:r>
            <a:r>
              <a:rPr lang="en-US" sz="2400" dirty="0">
                <a:latin typeface="Times New Roman" panose="02020603050405020304" pitchFamily="18" charset="0"/>
                <a:cs typeface="Times New Roman" panose="02020603050405020304" pitchFamily="18" charset="0"/>
              </a:rPr>
              <a:t> indicates a king described as “good” in God’s eyes.	</a:t>
            </a:r>
          </a:p>
        </p:txBody>
      </p:sp>
      <p:sp>
        <p:nvSpPr>
          <p:cNvPr id="2" name="Rectangle 1"/>
          <p:cNvSpPr/>
          <p:nvPr/>
        </p:nvSpPr>
        <p:spPr>
          <a:xfrm>
            <a:off x="114300" y="496669"/>
            <a:ext cx="8915400" cy="646331"/>
          </a:xfrm>
          <a:prstGeom prst="rect">
            <a:avLst/>
          </a:prstGeom>
        </p:spPr>
        <p:txBody>
          <a:bodyPr wrap="square">
            <a:spAutoFit/>
          </a:bodyPr>
          <a:lstStyle/>
          <a:p>
            <a:r>
              <a:rPr lang="en-US" sz="3600" b="1" dirty="0">
                <a:latin typeface="Times New Roman" panose="02020603050405020304" pitchFamily="18" charset="0"/>
                <a:ea typeface="Times New Roman" panose="02020603050405020304" pitchFamily="18" charset="0"/>
              </a:rPr>
              <a:t>United Kingdom</a:t>
            </a:r>
            <a:endParaRPr lang="en-US" sz="3600" dirty="0"/>
          </a:p>
        </p:txBody>
      </p:sp>
      <p:sp>
        <p:nvSpPr>
          <p:cNvPr id="3" name="AutoShape 2" descr="Image result for moses speaking to the people"/>
          <p:cNvSpPr>
            <a:spLocks noChangeAspect="1" noChangeArrowheads="1"/>
          </p:cNvSpPr>
          <p:nvPr/>
        </p:nvSpPr>
        <p:spPr bwMode="auto">
          <a:xfrm>
            <a:off x="155575" y="-1943100"/>
            <a:ext cx="3238500" cy="40576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Rectangle 5"/>
          <p:cNvSpPr/>
          <p:nvPr/>
        </p:nvSpPr>
        <p:spPr>
          <a:xfrm>
            <a:off x="6439696" y="244664"/>
            <a:ext cx="2590004" cy="461665"/>
          </a:xfrm>
          <a:prstGeom prst="rect">
            <a:avLst/>
          </a:prstGeom>
        </p:spPr>
        <p:txBody>
          <a:bodyPr wrap="none">
            <a:spAutoFit/>
          </a:bodyPr>
          <a:lstStyle/>
          <a:p>
            <a:pPr marL="457200" marR="0" indent="-457200" algn="just">
              <a:spcBef>
                <a:spcPts val="0"/>
              </a:spcBef>
              <a:spcAft>
                <a:spcPts val="0"/>
              </a:spcAft>
              <a:tabLst>
                <a:tab pos="-914400" algn="l"/>
              </a:tabLst>
            </a:pPr>
            <a:r>
              <a:rPr lang="en-US" sz="2400" b="1" dirty="0">
                <a:solidFill>
                  <a:srgbClr val="FF0000"/>
                </a:solidFill>
                <a:latin typeface="Times New Roman" panose="02020603050405020304" pitchFamily="18" charset="0"/>
                <a:ea typeface="Times New Roman" panose="02020603050405020304" pitchFamily="18" charset="0"/>
              </a:rPr>
              <a:t>Refer to Handout!</a:t>
            </a:r>
            <a:endParaRPr lang="en-US" sz="2400" b="1" dirty="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234842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5">
                <a:lumMod val="20000"/>
                <a:lumOff val="80000"/>
              </a:schemeClr>
            </a:gs>
            <a:gs pos="28000">
              <a:schemeClr val="accent5">
                <a:lumMod val="40000"/>
                <a:lumOff val="60000"/>
              </a:schemeClr>
            </a:gs>
            <a:gs pos="10000">
              <a:schemeClr val="accent5">
                <a:lumMod val="60000"/>
                <a:lumOff val="40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2" name="Rectangle 1"/>
          <p:cNvSpPr/>
          <p:nvPr/>
        </p:nvSpPr>
        <p:spPr>
          <a:xfrm>
            <a:off x="114300" y="228600"/>
            <a:ext cx="8915400" cy="646331"/>
          </a:xfrm>
          <a:prstGeom prst="rect">
            <a:avLst/>
          </a:prstGeom>
        </p:spPr>
        <p:txBody>
          <a:bodyPr wrap="square">
            <a:spAutoFit/>
          </a:bodyPr>
          <a:lstStyle/>
          <a:p>
            <a:r>
              <a:rPr lang="en-US" sz="3600" b="1" dirty="0">
                <a:latin typeface="Times New Roman" panose="02020603050405020304" pitchFamily="18" charset="0"/>
                <a:ea typeface="Times New Roman" panose="02020603050405020304" pitchFamily="18" charset="0"/>
              </a:rPr>
              <a:t>Divided Kingdom</a:t>
            </a:r>
            <a:endParaRPr lang="en-US" sz="3600" dirty="0"/>
          </a:p>
        </p:txBody>
      </p:sp>
      <p:sp>
        <p:nvSpPr>
          <p:cNvPr id="3" name="AutoShape 2" descr="Image result for moses speaking to the people"/>
          <p:cNvSpPr>
            <a:spLocks noChangeAspect="1" noChangeArrowheads="1"/>
          </p:cNvSpPr>
          <p:nvPr/>
        </p:nvSpPr>
        <p:spPr bwMode="auto">
          <a:xfrm>
            <a:off x="155575" y="-1943100"/>
            <a:ext cx="3238500" cy="40576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Rectangle 6"/>
          <p:cNvSpPr/>
          <p:nvPr/>
        </p:nvSpPr>
        <p:spPr>
          <a:xfrm>
            <a:off x="327002" y="6248400"/>
            <a:ext cx="8392024" cy="369332"/>
          </a:xfrm>
          <a:prstGeom prst="rect">
            <a:avLst/>
          </a:prstGeom>
        </p:spPr>
        <p:txBody>
          <a:bodyPr wrap="square">
            <a:spAutoFit/>
          </a:bodyPr>
          <a:lstStyle/>
          <a:p>
            <a:r>
              <a:rPr lang="en-US" dirty="0">
                <a:latin typeface="Times New Roman" panose="02020603050405020304" pitchFamily="18" charset="0"/>
                <a:cs typeface="Times New Roman" panose="02020603050405020304" pitchFamily="18" charset="0"/>
              </a:rPr>
              <a:t>Note: </a:t>
            </a:r>
            <a:r>
              <a:rPr lang="en-US" b="1" dirty="0">
                <a:latin typeface="Times New Roman" panose="02020603050405020304" pitchFamily="18" charset="0"/>
                <a:cs typeface="Times New Roman" panose="02020603050405020304" pitchFamily="18" charset="0"/>
              </a:rPr>
              <a:t>Bold</a:t>
            </a:r>
            <a:r>
              <a:rPr lang="en-US" dirty="0">
                <a:latin typeface="Times New Roman" panose="02020603050405020304" pitchFamily="18" charset="0"/>
                <a:cs typeface="Times New Roman" panose="02020603050405020304" pitchFamily="18" charset="0"/>
              </a:rPr>
              <a:t> indicates a king described as “good” in God’s eyes.	</a:t>
            </a:r>
          </a:p>
        </p:txBody>
      </p:sp>
      <p:pic>
        <p:nvPicPr>
          <p:cNvPr id="9" name="Picture 8"/>
          <p:cNvPicPr>
            <a:picLocks noChangeAspect="1"/>
          </p:cNvPicPr>
          <p:nvPr/>
        </p:nvPicPr>
        <p:blipFill>
          <a:blip r:embed="rId3">
            <a:clrChange>
              <a:clrFrom>
                <a:srgbClr val="FFFFFF"/>
              </a:clrFrom>
              <a:clrTo>
                <a:srgbClr val="FFFFFF">
                  <a:alpha val="0"/>
                </a:srgbClr>
              </a:clrTo>
            </a:clrChange>
          </a:blip>
          <a:stretch>
            <a:fillRect/>
          </a:stretch>
        </p:blipFill>
        <p:spPr>
          <a:xfrm>
            <a:off x="341953" y="1524000"/>
            <a:ext cx="8460093" cy="4038600"/>
          </a:xfrm>
          <a:prstGeom prst="rect">
            <a:avLst/>
          </a:prstGeom>
        </p:spPr>
      </p:pic>
    </p:spTree>
    <p:extLst>
      <p:ext uri="{BB962C8B-B14F-4D97-AF65-F5344CB8AC3E}">
        <p14:creationId xmlns:p14="http://schemas.microsoft.com/office/powerpoint/2010/main" val="225154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5">
                <a:lumMod val="20000"/>
                <a:lumOff val="80000"/>
              </a:schemeClr>
            </a:gs>
            <a:gs pos="28000">
              <a:schemeClr val="accent5">
                <a:lumMod val="40000"/>
                <a:lumOff val="60000"/>
              </a:schemeClr>
            </a:gs>
            <a:gs pos="10000">
              <a:schemeClr val="accent5">
                <a:lumMod val="60000"/>
                <a:lumOff val="40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2" name="Rectangle 1"/>
          <p:cNvSpPr/>
          <p:nvPr/>
        </p:nvSpPr>
        <p:spPr>
          <a:xfrm>
            <a:off x="114300" y="228600"/>
            <a:ext cx="8915400" cy="646331"/>
          </a:xfrm>
          <a:prstGeom prst="rect">
            <a:avLst/>
          </a:prstGeom>
        </p:spPr>
        <p:txBody>
          <a:bodyPr wrap="square">
            <a:spAutoFit/>
          </a:bodyPr>
          <a:lstStyle/>
          <a:p>
            <a:r>
              <a:rPr lang="en-US" sz="3600" b="1" dirty="0">
                <a:latin typeface="Times New Roman" panose="02020603050405020304" pitchFamily="18" charset="0"/>
                <a:ea typeface="Times New Roman" panose="02020603050405020304" pitchFamily="18" charset="0"/>
              </a:rPr>
              <a:t>Divided Kingdom</a:t>
            </a:r>
            <a:endParaRPr lang="en-US" sz="3600" dirty="0"/>
          </a:p>
        </p:txBody>
      </p:sp>
      <p:sp>
        <p:nvSpPr>
          <p:cNvPr id="3" name="AutoShape 2" descr="Image result for moses speaking to the people"/>
          <p:cNvSpPr>
            <a:spLocks noChangeAspect="1" noChangeArrowheads="1"/>
          </p:cNvSpPr>
          <p:nvPr/>
        </p:nvSpPr>
        <p:spPr bwMode="auto">
          <a:xfrm>
            <a:off x="155575" y="-1943100"/>
            <a:ext cx="3238500" cy="40576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Rectangle 6"/>
          <p:cNvSpPr/>
          <p:nvPr/>
        </p:nvSpPr>
        <p:spPr>
          <a:xfrm>
            <a:off x="375988" y="6331803"/>
            <a:ext cx="8392024" cy="369332"/>
          </a:xfrm>
          <a:prstGeom prst="rect">
            <a:avLst/>
          </a:prstGeom>
        </p:spPr>
        <p:txBody>
          <a:bodyPr wrap="square">
            <a:spAutoFit/>
          </a:bodyPr>
          <a:lstStyle/>
          <a:p>
            <a:r>
              <a:rPr lang="en-US" dirty="0">
                <a:latin typeface="Times New Roman" panose="02020603050405020304" pitchFamily="18" charset="0"/>
                <a:cs typeface="Times New Roman" panose="02020603050405020304" pitchFamily="18" charset="0"/>
              </a:rPr>
              <a:t>Note: </a:t>
            </a:r>
            <a:r>
              <a:rPr lang="en-US" b="1" dirty="0">
                <a:latin typeface="Times New Roman" panose="02020603050405020304" pitchFamily="18" charset="0"/>
                <a:cs typeface="Times New Roman" panose="02020603050405020304" pitchFamily="18" charset="0"/>
              </a:rPr>
              <a:t>Bold</a:t>
            </a:r>
            <a:r>
              <a:rPr lang="en-US" dirty="0">
                <a:latin typeface="Times New Roman" panose="02020603050405020304" pitchFamily="18" charset="0"/>
                <a:cs typeface="Times New Roman" panose="02020603050405020304" pitchFamily="18" charset="0"/>
              </a:rPr>
              <a:t> indicates a king described as “good” in God’s eyes.	</a:t>
            </a:r>
          </a:p>
        </p:txBody>
      </p:sp>
      <p:pic>
        <p:nvPicPr>
          <p:cNvPr id="8" name="Picture 7"/>
          <p:cNvPicPr>
            <a:picLocks noChangeAspect="1"/>
          </p:cNvPicPr>
          <p:nvPr/>
        </p:nvPicPr>
        <p:blipFill>
          <a:blip r:embed="rId3">
            <a:clrChange>
              <a:clrFrom>
                <a:srgbClr val="FFFFFF"/>
              </a:clrFrom>
              <a:clrTo>
                <a:srgbClr val="FFFFFF">
                  <a:alpha val="0"/>
                </a:srgbClr>
              </a:clrTo>
            </a:clrChange>
          </a:blip>
          <a:stretch>
            <a:fillRect/>
          </a:stretch>
        </p:blipFill>
        <p:spPr>
          <a:xfrm>
            <a:off x="375988" y="1143000"/>
            <a:ext cx="8392024" cy="5029200"/>
          </a:xfrm>
          <a:prstGeom prst="rect">
            <a:avLst/>
          </a:prstGeom>
        </p:spPr>
      </p:pic>
    </p:spTree>
    <p:extLst>
      <p:ext uri="{BB962C8B-B14F-4D97-AF65-F5344CB8AC3E}">
        <p14:creationId xmlns:p14="http://schemas.microsoft.com/office/powerpoint/2010/main" val="3437447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5">
                <a:lumMod val="20000"/>
                <a:lumOff val="80000"/>
              </a:schemeClr>
            </a:gs>
            <a:gs pos="28000">
              <a:schemeClr val="accent5">
                <a:lumMod val="40000"/>
                <a:lumOff val="60000"/>
              </a:schemeClr>
            </a:gs>
            <a:gs pos="10000">
              <a:schemeClr val="accent5">
                <a:lumMod val="60000"/>
                <a:lumOff val="40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2" name="Rectangle 1"/>
          <p:cNvSpPr/>
          <p:nvPr/>
        </p:nvSpPr>
        <p:spPr>
          <a:xfrm>
            <a:off x="114300" y="228600"/>
            <a:ext cx="8915400" cy="646331"/>
          </a:xfrm>
          <a:prstGeom prst="rect">
            <a:avLst/>
          </a:prstGeom>
        </p:spPr>
        <p:txBody>
          <a:bodyPr wrap="square">
            <a:spAutoFit/>
          </a:bodyPr>
          <a:lstStyle/>
          <a:p>
            <a:r>
              <a:rPr lang="en-US" sz="3600" b="1" dirty="0">
                <a:latin typeface="Times New Roman" panose="02020603050405020304" pitchFamily="18" charset="0"/>
                <a:ea typeface="Times New Roman" panose="02020603050405020304" pitchFamily="18" charset="0"/>
              </a:rPr>
              <a:t>Divided Kingdom</a:t>
            </a:r>
            <a:endParaRPr lang="en-US" sz="3600" dirty="0"/>
          </a:p>
        </p:txBody>
      </p:sp>
      <p:sp>
        <p:nvSpPr>
          <p:cNvPr id="3" name="AutoShape 2" descr="Image result for moses speaking to the people"/>
          <p:cNvSpPr>
            <a:spLocks noChangeAspect="1" noChangeArrowheads="1"/>
          </p:cNvSpPr>
          <p:nvPr/>
        </p:nvSpPr>
        <p:spPr bwMode="auto">
          <a:xfrm>
            <a:off x="155575" y="-1943100"/>
            <a:ext cx="3238500" cy="40576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Rectangle 6"/>
          <p:cNvSpPr/>
          <p:nvPr/>
        </p:nvSpPr>
        <p:spPr>
          <a:xfrm>
            <a:off x="375988" y="6331803"/>
            <a:ext cx="8392024" cy="369332"/>
          </a:xfrm>
          <a:prstGeom prst="rect">
            <a:avLst/>
          </a:prstGeom>
        </p:spPr>
        <p:txBody>
          <a:bodyPr wrap="square">
            <a:spAutoFit/>
          </a:bodyPr>
          <a:lstStyle/>
          <a:p>
            <a:r>
              <a:rPr lang="en-US" dirty="0">
                <a:latin typeface="Times New Roman" panose="02020603050405020304" pitchFamily="18" charset="0"/>
                <a:cs typeface="Times New Roman" panose="02020603050405020304" pitchFamily="18" charset="0"/>
              </a:rPr>
              <a:t>Note: </a:t>
            </a:r>
            <a:r>
              <a:rPr lang="en-US" b="1" dirty="0">
                <a:latin typeface="Times New Roman" panose="02020603050405020304" pitchFamily="18" charset="0"/>
                <a:cs typeface="Times New Roman" panose="02020603050405020304" pitchFamily="18" charset="0"/>
              </a:rPr>
              <a:t>Bold</a:t>
            </a:r>
            <a:r>
              <a:rPr lang="en-US" dirty="0">
                <a:latin typeface="Times New Roman" panose="02020603050405020304" pitchFamily="18" charset="0"/>
                <a:cs typeface="Times New Roman" panose="02020603050405020304" pitchFamily="18" charset="0"/>
              </a:rPr>
              <a:t> indicates a king described as “good” in God’s eyes.	</a:t>
            </a:r>
          </a:p>
        </p:txBody>
      </p:sp>
      <p:pic>
        <p:nvPicPr>
          <p:cNvPr id="4" name="Picture 3"/>
          <p:cNvPicPr>
            <a:picLocks noChangeAspect="1"/>
          </p:cNvPicPr>
          <p:nvPr/>
        </p:nvPicPr>
        <p:blipFill>
          <a:blip r:embed="rId3">
            <a:clrChange>
              <a:clrFrom>
                <a:srgbClr val="FFFFFF"/>
              </a:clrFrom>
              <a:clrTo>
                <a:srgbClr val="FFFFFF">
                  <a:alpha val="0"/>
                </a:srgbClr>
              </a:clrTo>
            </a:clrChange>
          </a:blip>
          <a:stretch>
            <a:fillRect/>
          </a:stretch>
        </p:blipFill>
        <p:spPr>
          <a:xfrm>
            <a:off x="365102" y="990600"/>
            <a:ext cx="8413795" cy="5029200"/>
          </a:xfrm>
          <a:prstGeom prst="rect">
            <a:avLst/>
          </a:prstGeom>
        </p:spPr>
      </p:pic>
    </p:spTree>
    <p:extLst>
      <p:ext uri="{BB962C8B-B14F-4D97-AF65-F5344CB8AC3E}">
        <p14:creationId xmlns:p14="http://schemas.microsoft.com/office/powerpoint/2010/main" val="3968849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5">
                <a:lumMod val="20000"/>
                <a:lumOff val="80000"/>
              </a:schemeClr>
            </a:gs>
            <a:gs pos="28000">
              <a:schemeClr val="accent5">
                <a:lumMod val="40000"/>
                <a:lumOff val="60000"/>
              </a:schemeClr>
            </a:gs>
            <a:gs pos="10000">
              <a:schemeClr val="accent5">
                <a:lumMod val="60000"/>
                <a:lumOff val="40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2" name="Rectangle 1"/>
          <p:cNvSpPr/>
          <p:nvPr/>
        </p:nvSpPr>
        <p:spPr>
          <a:xfrm>
            <a:off x="114300" y="228600"/>
            <a:ext cx="8915400" cy="646331"/>
          </a:xfrm>
          <a:prstGeom prst="rect">
            <a:avLst/>
          </a:prstGeom>
        </p:spPr>
        <p:txBody>
          <a:bodyPr wrap="square">
            <a:spAutoFit/>
          </a:bodyPr>
          <a:lstStyle/>
          <a:p>
            <a:r>
              <a:rPr lang="en-US" sz="3600" b="1" dirty="0">
                <a:latin typeface="Times New Roman" panose="02020603050405020304" pitchFamily="18" charset="0"/>
                <a:ea typeface="Times New Roman" panose="02020603050405020304" pitchFamily="18" charset="0"/>
              </a:rPr>
              <a:t>Divided Kingdom</a:t>
            </a:r>
            <a:endParaRPr lang="en-US" sz="3600" dirty="0"/>
          </a:p>
        </p:txBody>
      </p:sp>
      <p:sp>
        <p:nvSpPr>
          <p:cNvPr id="3" name="AutoShape 2" descr="Image result for moses speaking to the people"/>
          <p:cNvSpPr>
            <a:spLocks noChangeAspect="1" noChangeArrowheads="1"/>
          </p:cNvSpPr>
          <p:nvPr/>
        </p:nvSpPr>
        <p:spPr bwMode="auto">
          <a:xfrm>
            <a:off x="155575" y="-1943100"/>
            <a:ext cx="3238500" cy="40576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Rectangle 6"/>
          <p:cNvSpPr/>
          <p:nvPr/>
        </p:nvSpPr>
        <p:spPr>
          <a:xfrm>
            <a:off x="166460" y="1219200"/>
            <a:ext cx="8748939" cy="5293757"/>
          </a:xfrm>
          <a:prstGeom prst="rect">
            <a:avLst/>
          </a:prstGeom>
        </p:spPr>
        <p:txBody>
          <a:bodyPr wrap="square">
            <a:spAutoFit/>
          </a:bodyPr>
          <a:lstStyle/>
          <a:p>
            <a:r>
              <a:rPr lang="en-US" sz="3200" dirty="0">
                <a:latin typeface="Times New Roman" panose="02020603050405020304" pitchFamily="18" charset="0"/>
                <a:cs typeface="Times New Roman" panose="02020603050405020304" pitchFamily="18" charset="0"/>
              </a:rPr>
              <a:t>	The northern kingdom continued as a nation, but its line of kings (which were no longer a part of the royal line of David), are recorded to all “did evil in the sight of the Lord.” They did not follow their faith strictly, partly due to the fact that they no longer had access to Jerusalem and its temple.</a:t>
            </a:r>
          </a:p>
          <a:p>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Hosea 4:13a “You offer sacrifices on mountain-tops and hills, under oak trees, and wherever good shade is found.”</a:t>
            </a:r>
          </a:p>
          <a:p>
            <a:r>
              <a:rPr lang="en-US"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802219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5.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5">
                <a:lumMod val="20000"/>
                <a:lumOff val="80000"/>
              </a:schemeClr>
            </a:gs>
            <a:gs pos="28000">
              <a:schemeClr val="accent5">
                <a:lumMod val="40000"/>
                <a:lumOff val="60000"/>
              </a:schemeClr>
            </a:gs>
            <a:gs pos="10000">
              <a:schemeClr val="accent5">
                <a:lumMod val="60000"/>
                <a:lumOff val="40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2" name="Rectangle 1"/>
          <p:cNvSpPr/>
          <p:nvPr/>
        </p:nvSpPr>
        <p:spPr>
          <a:xfrm>
            <a:off x="114300" y="228600"/>
            <a:ext cx="8915400" cy="646331"/>
          </a:xfrm>
          <a:prstGeom prst="rect">
            <a:avLst/>
          </a:prstGeom>
        </p:spPr>
        <p:txBody>
          <a:bodyPr wrap="square">
            <a:spAutoFit/>
          </a:bodyPr>
          <a:lstStyle/>
          <a:p>
            <a:r>
              <a:rPr lang="en-US" sz="3600" b="1" dirty="0">
                <a:latin typeface="Times New Roman" panose="02020603050405020304" pitchFamily="18" charset="0"/>
                <a:ea typeface="Times New Roman" panose="02020603050405020304" pitchFamily="18" charset="0"/>
              </a:rPr>
              <a:t>Divided Kingdom</a:t>
            </a:r>
            <a:endParaRPr lang="en-US" sz="3600" dirty="0"/>
          </a:p>
        </p:txBody>
      </p:sp>
      <p:sp>
        <p:nvSpPr>
          <p:cNvPr id="3" name="AutoShape 2" descr="Image result for moses speaking to the people"/>
          <p:cNvSpPr>
            <a:spLocks noChangeAspect="1" noChangeArrowheads="1"/>
          </p:cNvSpPr>
          <p:nvPr/>
        </p:nvSpPr>
        <p:spPr bwMode="auto">
          <a:xfrm>
            <a:off x="155575" y="-1943100"/>
            <a:ext cx="3238500" cy="40576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Rectangle 6"/>
          <p:cNvSpPr/>
          <p:nvPr/>
        </p:nvSpPr>
        <p:spPr>
          <a:xfrm>
            <a:off x="166460" y="1219200"/>
            <a:ext cx="8748939" cy="5016758"/>
          </a:xfrm>
          <a:prstGeom prst="rect">
            <a:avLst/>
          </a:prstGeom>
        </p:spPr>
        <p:txBody>
          <a:bodyPr wrap="square">
            <a:spAutoFit/>
          </a:bodyPr>
          <a:lstStyle/>
          <a:p>
            <a:r>
              <a:rPr lang="en-US" sz="3200" dirty="0">
                <a:latin typeface="Times New Roman" panose="02020603050405020304" pitchFamily="18" charset="0"/>
                <a:cs typeface="Times New Roman" panose="02020603050405020304" pitchFamily="18" charset="0"/>
              </a:rPr>
              <a:t>	Archeologists have found thousands of little terracotta female figurines in tombs, in households, just everywhere throughout Israel, dating from the 10th to the 6th century BCE. They show a nude female glorifying fertility. Although not certain, archeologists suggest they </a:t>
            </a:r>
          </a:p>
          <a:p>
            <a:r>
              <a:rPr lang="en-US" sz="3200" dirty="0">
                <a:latin typeface="Times New Roman" panose="02020603050405020304" pitchFamily="18" charset="0"/>
                <a:cs typeface="Times New Roman" panose="02020603050405020304" pitchFamily="18" charset="0"/>
              </a:rPr>
              <a:t>represent </a:t>
            </a:r>
            <a:r>
              <a:rPr lang="en-US" sz="3200" dirty="0" err="1">
                <a:latin typeface="Times New Roman" panose="02020603050405020304" pitchFamily="18" charset="0"/>
                <a:cs typeface="Times New Roman" panose="02020603050405020304" pitchFamily="18" charset="0"/>
              </a:rPr>
              <a:t>Asherah</a:t>
            </a:r>
            <a:r>
              <a:rPr lang="en-US" sz="3200" dirty="0">
                <a:latin typeface="Times New Roman" panose="02020603050405020304" pitchFamily="18" charset="0"/>
                <a:cs typeface="Times New Roman" panose="02020603050405020304" pitchFamily="18" charset="0"/>
              </a:rPr>
              <a:t>. It does </a:t>
            </a:r>
          </a:p>
          <a:p>
            <a:r>
              <a:rPr lang="en-US" sz="3200" dirty="0">
                <a:latin typeface="Times New Roman" panose="02020603050405020304" pitchFamily="18" charset="0"/>
                <a:cs typeface="Times New Roman" panose="02020603050405020304" pitchFamily="18" charset="0"/>
              </a:rPr>
              <a:t>suggest, however, that the </a:t>
            </a:r>
          </a:p>
          <a:p>
            <a:r>
              <a:rPr lang="en-US" sz="3200" dirty="0">
                <a:latin typeface="Times New Roman" panose="02020603050405020304" pitchFamily="18" charset="0"/>
                <a:cs typeface="Times New Roman" panose="02020603050405020304" pitchFamily="18" charset="0"/>
              </a:rPr>
              <a:t>Israelites struggled to maintain </a:t>
            </a:r>
          </a:p>
          <a:p>
            <a:r>
              <a:rPr lang="en-US" sz="3200" dirty="0">
                <a:latin typeface="Times New Roman" panose="02020603050405020304" pitchFamily="18" charset="0"/>
                <a:cs typeface="Times New Roman" panose="02020603050405020304" pitchFamily="18" charset="0"/>
              </a:rPr>
              <a:t>a pure allegiance to </a:t>
            </a:r>
            <a:r>
              <a:rPr lang="en-US" sz="3200" dirty="0" err="1">
                <a:latin typeface="Times New Roman" panose="02020603050405020304" pitchFamily="18" charset="0"/>
                <a:cs typeface="Times New Roman" panose="02020603050405020304" pitchFamily="18" charset="0"/>
              </a:rPr>
              <a:t>Yehweh</a:t>
            </a:r>
            <a:r>
              <a:rPr lang="en-US" sz="3200"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a:t>
            </a:r>
          </a:p>
        </p:txBody>
      </p:sp>
      <p:pic>
        <p:nvPicPr>
          <p:cNvPr id="29698" name="Picture 2" descr="http://www.pbs.org/wgbh/nova/assets/img/archeology-hebrew-bible/image-01-large.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486400" y="3749350"/>
            <a:ext cx="2770339" cy="28844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6551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6.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5">
                <a:lumMod val="20000"/>
                <a:lumOff val="80000"/>
              </a:schemeClr>
            </a:gs>
            <a:gs pos="28000">
              <a:schemeClr val="accent5">
                <a:lumMod val="40000"/>
                <a:lumOff val="60000"/>
              </a:schemeClr>
            </a:gs>
            <a:gs pos="10000">
              <a:schemeClr val="accent5">
                <a:lumMod val="60000"/>
                <a:lumOff val="40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2" name="Rectangle 1"/>
          <p:cNvSpPr/>
          <p:nvPr/>
        </p:nvSpPr>
        <p:spPr>
          <a:xfrm>
            <a:off x="114300" y="228600"/>
            <a:ext cx="8915400" cy="646331"/>
          </a:xfrm>
          <a:prstGeom prst="rect">
            <a:avLst/>
          </a:prstGeom>
        </p:spPr>
        <p:txBody>
          <a:bodyPr wrap="square">
            <a:spAutoFit/>
          </a:bodyPr>
          <a:lstStyle/>
          <a:p>
            <a:r>
              <a:rPr lang="en-US" sz="3600" b="1" dirty="0">
                <a:latin typeface="Times New Roman" panose="02020603050405020304" pitchFamily="18" charset="0"/>
                <a:ea typeface="Times New Roman" panose="02020603050405020304" pitchFamily="18" charset="0"/>
              </a:rPr>
              <a:t>Divided Kingdom</a:t>
            </a:r>
            <a:endParaRPr lang="en-US" sz="3600" dirty="0"/>
          </a:p>
        </p:txBody>
      </p:sp>
      <p:sp>
        <p:nvSpPr>
          <p:cNvPr id="3" name="AutoShape 2" descr="Image result for moses speaking to the people"/>
          <p:cNvSpPr>
            <a:spLocks noChangeAspect="1" noChangeArrowheads="1"/>
          </p:cNvSpPr>
          <p:nvPr/>
        </p:nvSpPr>
        <p:spPr bwMode="auto">
          <a:xfrm>
            <a:off x="155575" y="-1943100"/>
            <a:ext cx="3238500" cy="40576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Rectangle 6"/>
          <p:cNvSpPr/>
          <p:nvPr/>
        </p:nvSpPr>
        <p:spPr>
          <a:xfrm>
            <a:off x="166460" y="1219200"/>
            <a:ext cx="8748939" cy="1354217"/>
          </a:xfrm>
          <a:prstGeom prst="rect">
            <a:avLst/>
          </a:prstGeom>
        </p:spPr>
        <p:txBody>
          <a:bodyPr wrap="square">
            <a:spAutoFit/>
          </a:bodyPr>
          <a:lstStyle/>
          <a:p>
            <a:r>
              <a:rPr lang="en-US" sz="3200" i="1" dirty="0">
                <a:latin typeface="Times New Roman" panose="02020603050405020304" pitchFamily="18" charset="0"/>
                <a:cs typeface="Times New Roman" panose="02020603050405020304" pitchFamily="18" charset="0"/>
              </a:rPr>
              <a:t>Pagan Altar at Tel Dan</a:t>
            </a:r>
          </a:p>
          <a:p>
            <a:r>
              <a:rPr lang="en-US" sz="3200" dirty="0">
                <a:latin typeface="Times New Roman" panose="02020603050405020304" pitchFamily="18" charset="0"/>
                <a:cs typeface="Times New Roman" panose="02020603050405020304" pitchFamily="18" charset="0"/>
              </a:rPr>
              <a:t>Jeroboam set up a golden calf here in 931 BCE.</a:t>
            </a:r>
          </a:p>
          <a:p>
            <a:r>
              <a:rPr lang="en-US" dirty="0">
                <a:latin typeface="Times New Roman" panose="02020603050405020304" pitchFamily="18" charset="0"/>
                <a:cs typeface="Times New Roman" panose="02020603050405020304" pitchFamily="18" charset="0"/>
              </a:rPr>
              <a:t>	</a:t>
            </a:r>
          </a:p>
        </p:txBody>
      </p:sp>
      <p:pic>
        <p:nvPicPr>
          <p:cNvPr id="35842" name="Picture 2" descr="http://www.bible.ca/archeology/bible-archeology-tel-dan-jeroboams-altar-close.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200" y="2743200"/>
            <a:ext cx="8229600" cy="377139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0317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7.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5">
                <a:lumMod val="20000"/>
                <a:lumOff val="80000"/>
              </a:schemeClr>
            </a:gs>
            <a:gs pos="28000">
              <a:schemeClr val="accent5">
                <a:lumMod val="40000"/>
                <a:lumOff val="60000"/>
              </a:schemeClr>
            </a:gs>
            <a:gs pos="10000">
              <a:schemeClr val="accent5">
                <a:lumMod val="60000"/>
                <a:lumOff val="40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2" name="Rectangle 1"/>
          <p:cNvSpPr/>
          <p:nvPr/>
        </p:nvSpPr>
        <p:spPr>
          <a:xfrm>
            <a:off x="114300" y="228600"/>
            <a:ext cx="8915400" cy="646331"/>
          </a:xfrm>
          <a:prstGeom prst="rect">
            <a:avLst/>
          </a:prstGeom>
        </p:spPr>
        <p:txBody>
          <a:bodyPr wrap="square">
            <a:spAutoFit/>
          </a:bodyPr>
          <a:lstStyle/>
          <a:p>
            <a:r>
              <a:rPr lang="en-US" sz="3600" b="1" dirty="0">
                <a:latin typeface="Times New Roman" panose="02020603050405020304" pitchFamily="18" charset="0"/>
                <a:ea typeface="Times New Roman" panose="02020603050405020304" pitchFamily="18" charset="0"/>
              </a:rPr>
              <a:t>Divided Kingdom</a:t>
            </a:r>
            <a:endParaRPr lang="en-US" sz="3600" dirty="0"/>
          </a:p>
        </p:txBody>
      </p:sp>
      <p:sp>
        <p:nvSpPr>
          <p:cNvPr id="3" name="AutoShape 2" descr="Image result for moses speaking to the people"/>
          <p:cNvSpPr>
            <a:spLocks noChangeAspect="1" noChangeArrowheads="1"/>
          </p:cNvSpPr>
          <p:nvPr/>
        </p:nvSpPr>
        <p:spPr bwMode="auto">
          <a:xfrm>
            <a:off x="155575" y="-1943100"/>
            <a:ext cx="3238500" cy="40576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Rectangle 6"/>
          <p:cNvSpPr/>
          <p:nvPr/>
        </p:nvSpPr>
        <p:spPr>
          <a:xfrm>
            <a:off x="166460" y="1219200"/>
            <a:ext cx="8748939" cy="1846659"/>
          </a:xfrm>
          <a:prstGeom prst="rect">
            <a:avLst/>
          </a:prstGeom>
        </p:spPr>
        <p:txBody>
          <a:bodyPr wrap="square">
            <a:spAutoFit/>
          </a:bodyPr>
          <a:lstStyle/>
          <a:p>
            <a:r>
              <a:rPr lang="en-US" sz="3200" i="1" dirty="0">
                <a:latin typeface="Times New Roman" panose="02020603050405020304" pitchFamily="18" charset="0"/>
                <a:cs typeface="Times New Roman" panose="02020603050405020304" pitchFamily="18" charset="0"/>
              </a:rPr>
              <a:t>Megiddo, built up by King Solomon.</a:t>
            </a:r>
          </a:p>
          <a:p>
            <a:r>
              <a:rPr lang="en-US" sz="3200" dirty="0">
                <a:latin typeface="Times New Roman" panose="02020603050405020304" pitchFamily="18" charset="0"/>
                <a:cs typeface="Times New Roman" panose="02020603050405020304" pitchFamily="18" charset="0"/>
              </a:rPr>
              <a:t>Round pagan altar at Megiddo, among many other pagan altars dating from different times.</a:t>
            </a:r>
          </a:p>
          <a:p>
            <a:r>
              <a:rPr lang="en-US" dirty="0">
                <a:latin typeface="Times New Roman" panose="02020603050405020304" pitchFamily="18" charset="0"/>
                <a:cs typeface="Times New Roman" panose="02020603050405020304" pitchFamily="18" charset="0"/>
              </a:rPr>
              <a:t>	</a:t>
            </a:r>
          </a:p>
        </p:txBody>
      </p:sp>
      <p:sp>
        <p:nvSpPr>
          <p:cNvPr id="4" name="AutoShape 2" descr="Image result for http://yehuditrose.com/wp content/uploads/2015/03/Ahab Eliyahu 034.jpg"/>
          <p:cNvSpPr>
            <a:spLocks noChangeAspect="1" noChangeArrowheads="1"/>
          </p:cNvSpPr>
          <p:nvPr/>
        </p:nvSpPr>
        <p:spPr bwMode="auto">
          <a:xfrm>
            <a:off x="155575" y="-1943100"/>
            <a:ext cx="5410200" cy="40576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78831" y="2895600"/>
            <a:ext cx="4986337" cy="372876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32434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8.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5">
                <a:lumMod val="20000"/>
                <a:lumOff val="80000"/>
              </a:schemeClr>
            </a:gs>
            <a:gs pos="28000">
              <a:schemeClr val="accent5">
                <a:lumMod val="40000"/>
                <a:lumOff val="60000"/>
              </a:schemeClr>
            </a:gs>
            <a:gs pos="10000">
              <a:schemeClr val="accent5">
                <a:lumMod val="60000"/>
                <a:lumOff val="40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2" name="Rectangle 1"/>
          <p:cNvSpPr/>
          <p:nvPr/>
        </p:nvSpPr>
        <p:spPr>
          <a:xfrm>
            <a:off x="114300" y="228600"/>
            <a:ext cx="8915400" cy="646331"/>
          </a:xfrm>
          <a:prstGeom prst="rect">
            <a:avLst/>
          </a:prstGeom>
        </p:spPr>
        <p:txBody>
          <a:bodyPr wrap="square">
            <a:spAutoFit/>
          </a:bodyPr>
          <a:lstStyle/>
          <a:p>
            <a:r>
              <a:rPr lang="en-US" sz="3600" b="1" dirty="0">
                <a:latin typeface="Times New Roman" panose="02020603050405020304" pitchFamily="18" charset="0"/>
                <a:ea typeface="Times New Roman" panose="02020603050405020304" pitchFamily="18" charset="0"/>
              </a:rPr>
              <a:t>Divided Kingdom</a:t>
            </a:r>
            <a:endParaRPr lang="en-US" sz="3600" dirty="0"/>
          </a:p>
        </p:txBody>
      </p:sp>
      <p:sp>
        <p:nvSpPr>
          <p:cNvPr id="3" name="AutoShape 2" descr="Image result for moses speaking to the people"/>
          <p:cNvSpPr>
            <a:spLocks noChangeAspect="1" noChangeArrowheads="1"/>
          </p:cNvSpPr>
          <p:nvPr/>
        </p:nvSpPr>
        <p:spPr bwMode="auto">
          <a:xfrm>
            <a:off x="155575" y="-1943100"/>
            <a:ext cx="3238500" cy="40576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Rectangle 6"/>
          <p:cNvSpPr/>
          <p:nvPr/>
        </p:nvSpPr>
        <p:spPr>
          <a:xfrm>
            <a:off x="166461" y="1219200"/>
            <a:ext cx="6843940" cy="1815882"/>
          </a:xfrm>
          <a:prstGeom prst="rect">
            <a:avLst/>
          </a:prstGeom>
        </p:spPr>
        <p:txBody>
          <a:bodyPr wrap="square">
            <a:spAutoFit/>
          </a:bodyPr>
          <a:lstStyle/>
          <a:p>
            <a:r>
              <a:rPr lang="en-US" sz="2800" dirty="0">
                <a:latin typeface="Times New Roman" panose="02020603050405020304" pitchFamily="18" charset="0"/>
                <a:cs typeface="Times New Roman" panose="02020603050405020304" pitchFamily="18" charset="0"/>
              </a:rPr>
              <a:t>Elijah at Mt. Carmel (near present day Haifa) against King Ahab and Queen </a:t>
            </a:r>
            <a:r>
              <a:rPr lang="en-US" sz="2800" dirty="0" err="1">
                <a:latin typeface="Times New Roman" panose="02020603050405020304" pitchFamily="18" charset="0"/>
                <a:cs typeface="Times New Roman" panose="02020603050405020304" pitchFamily="18" charset="0"/>
              </a:rPr>
              <a:t>Jezebeel’s</a:t>
            </a:r>
            <a:r>
              <a:rPr lang="en-US" sz="2800" dirty="0">
                <a:latin typeface="Times New Roman" panose="02020603050405020304" pitchFamily="18" charset="0"/>
                <a:cs typeface="Times New Roman" panose="02020603050405020304" pitchFamily="18" charset="0"/>
              </a:rPr>
              <a:t> 45 prophets of Baal and 400 prophets of </a:t>
            </a:r>
            <a:r>
              <a:rPr lang="en-US" sz="2800" dirty="0" err="1">
                <a:latin typeface="Times New Roman" panose="02020603050405020304" pitchFamily="18" charset="0"/>
                <a:cs typeface="Times New Roman" panose="02020603050405020304" pitchFamily="18" charset="0"/>
              </a:rPr>
              <a:t>Asherah</a:t>
            </a:r>
            <a:r>
              <a:rPr lang="en-US" sz="2800" dirty="0">
                <a:latin typeface="Times New Roman" panose="02020603050405020304" pitchFamily="18" charset="0"/>
                <a:cs typeface="Times New Roman" panose="02020603050405020304" pitchFamily="18" charset="0"/>
              </a:rPr>
              <a:t>. 1 Kings 18:16-45 </a:t>
            </a:r>
          </a:p>
        </p:txBody>
      </p:sp>
      <p:sp>
        <p:nvSpPr>
          <p:cNvPr id="4" name="AutoShape 2" descr="Image result for http://yehuditrose.com/wp content/uploads/2015/03/Ahab Eliyahu 034.jpg"/>
          <p:cNvSpPr>
            <a:spLocks noChangeAspect="1" noChangeArrowheads="1"/>
          </p:cNvSpPr>
          <p:nvPr/>
        </p:nvSpPr>
        <p:spPr bwMode="auto">
          <a:xfrm>
            <a:off x="155575" y="-1943100"/>
            <a:ext cx="5410200" cy="40576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2" descr="Image result for http://www.standwithisrael.net/images/Mt%20Carmel/DSCN0788.JPG"/>
          <p:cNvSpPr>
            <a:spLocks noChangeAspect="1" noChangeArrowheads="1"/>
          </p:cNvSpPr>
          <p:nvPr/>
        </p:nvSpPr>
        <p:spPr bwMode="auto">
          <a:xfrm>
            <a:off x="155575" y="-1943100"/>
            <a:ext cx="3000375" cy="40576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Picture 7"/>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010401" y="217714"/>
            <a:ext cx="1918214" cy="3605213"/>
          </a:xfrm>
          <a:prstGeom prst="rect">
            <a:avLst/>
          </a:prstGeom>
          <a:ln>
            <a:noFill/>
          </a:ln>
          <a:effectLst>
            <a:outerShdw blurRad="292100" dist="139700" dir="2700000" algn="tl" rotWithShape="0">
              <a:srgbClr val="333333">
                <a:alpha val="65000"/>
              </a:srgbClr>
            </a:outerShdw>
          </a:effectLst>
        </p:spPr>
      </p:pic>
      <p:sp>
        <p:nvSpPr>
          <p:cNvPr id="9" name="Rectangle 8"/>
          <p:cNvSpPr/>
          <p:nvPr/>
        </p:nvSpPr>
        <p:spPr>
          <a:xfrm>
            <a:off x="228600" y="4286250"/>
            <a:ext cx="8801100" cy="2308324"/>
          </a:xfrm>
          <a:prstGeom prst="rect">
            <a:avLst/>
          </a:prstGeom>
        </p:spPr>
        <p:txBody>
          <a:bodyPr wrap="square">
            <a:spAutoFit/>
          </a:bodyPr>
          <a:lstStyle/>
          <a:p>
            <a:r>
              <a:rPr lang="en-US" sz="2400" baseline="30000" dirty="0">
                <a:latin typeface="Times New Roman" panose="02020603050405020304" pitchFamily="18" charset="0"/>
                <a:cs typeface="Times New Roman" panose="02020603050405020304" pitchFamily="18" charset="0"/>
              </a:rPr>
              <a:t>18 </a:t>
            </a:r>
            <a:r>
              <a:rPr lang="en-US" sz="2400" dirty="0">
                <a:latin typeface="Times New Roman" panose="02020603050405020304" pitchFamily="18" charset="0"/>
                <a:cs typeface="Times New Roman" panose="02020603050405020304" pitchFamily="18" charset="0"/>
              </a:rPr>
              <a:t>“I have not made trouble for Israel,” Elijah replied. “But you and your father’s family have. You have abandoned the Lord’s commands and have followed the </a:t>
            </a:r>
            <a:r>
              <a:rPr lang="en-US" sz="2400" dirty="0" err="1">
                <a:latin typeface="Times New Roman" panose="02020603050405020304" pitchFamily="18" charset="0"/>
                <a:cs typeface="Times New Roman" panose="02020603050405020304" pitchFamily="18" charset="0"/>
              </a:rPr>
              <a:t>Baals</a:t>
            </a:r>
            <a:r>
              <a:rPr lang="en-US" sz="2400" dirty="0">
                <a:latin typeface="Times New Roman" panose="02020603050405020304" pitchFamily="18" charset="0"/>
                <a:cs typeface="Times New Roman" panose="02020603050405020304" pitchFamily="18" charset="0"/>
              </a:rPr>
              <a:t>. </a:t>
            </a:r>
            <a:r>
              <a:rPr lang="en-US" sz="2400" baseline="30000" dirty="0">
                <a:latin typeface="Times New Roman" panose="02020603050405020304" pitchFamily="18" charset="0"/>
                <a:cs typeface="Times New Roman" panose="02020603050405020304" pitchFamily="18" charset="0"/>
              </a:rPr>
              <a:t>19 </a:t>
            </a:r>
            <a:r>
              <a:rPr lang="en-US" sz="2400" dirty="0">
                <a:latin typeface="Times New Roman" panose="02020603050405020304" pitchFamily="18" charset="0"/>
                <a:cs typeface="Times New Roman" panose="02020603050405020304" pitchFamily="18" charset="0"/>
              </a:rPr>
              <a:t>Now summon the people from all over Israel to meet me on Mount Carmel. And bring the four hundred and fifty prophets of Baal and the four hundred prophets of </a:t>
            </a:r>
            <a:r>
              <a:rPr lang="en-US" sz="2400" dirty="0" err="1">
                <a:latin typeface="Times New Roman" panose="02020603050405020304" pitchFamily="18" charset="0"/>
                <a:cs typeface="Times New Roman" panose="02020603050405020304" pitchFamily="18" charset="0"/>
              </a:rPr>
              <a:t>Asherah</a:t>
            </a:r>
            <a:r>
              <a:rPr lang="en-US" sz="2400" dirty="0">
                <a:latin typeface="Times New Roman" panose="02020603050405020304" pitchFamily="18" charset="0"/>
                <a:cs typeface="Times New Roman" panose="02020603050405020304" pitchFamily="18" charset="0"/>
              </a:rPr>
              <a:t>, who eat at Jezebel’s table.” (1 Kings 18:18-19)</a:t>
            </a:r>
          </a:p>
        </p:txBody>
      </p:sp>
    </p:spTree>
    <p:extLst>
      <p:ext uri="{BB962C8B-B14F-4D97-AF65-F5344CB8AC3E}">
        <p14:creationId xmlns:p14="http://schemas.microsoft.com/office/powerpoint/2010/main" val="293522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9.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5">
                <a:lumMod val="20000"/>
                <a:lumOff val="80000"/>
              </a:schemeClr>
            </a:gs>
            <a:gs pos="28000">
              <a:schemeClr val="accent5">
                <a:lumMod val="40000"/>
                <a:lumOff val="60000"/>
              </a:schemeClr>
            </a:gs>
            <a:gs pos="10000">
              <a:schemeClr val="accent5">
                <a:lumMod val="60000"/>
                <a:lumOff val="40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2" name="Rectangle 1"/>
          <p:cNvSpPr/>
          <p:nvPr/>
        </p:nvSpPr>
        <p:spPr>
          <a:xfrm>
            <a:off x="114300" y="228600"/>
            <a:ext cx="8915400" cy="646331"/>
          </a:xfrm>
          <a:prstGeom prst="rect">
            <a:avLst/>
          </a:prstGeom>
        </p:spPr>
        <p:txBody>
          <a:bodyPr wrap="square">
            <a:spAutoFit/>
          </a:bodyPr>
          <a:lstStyle/>
          <a:p>
            <a:r>
              <a:rPr lang="en-US" sz="3600" b="1" dirty="0">
                <a:latin typeface="Times New Roman" panose="02020603050405020304" pitchFamily="18" charset="0"/>
                <a:ea typeface="Times New Roman" panose="02020603050405020304" pitchFamily="18" charset="0"/>
              </a:rPr>
              <a:t>Divided Kingdom</a:t>
            </a:r>
            <a:endParaRPr lang="en-US" sz="3600" dirty="0"/>
          </a:p>
        </p:txBody>
      </p:sp>
      <p:sp>
        <p:nvSpPr>
          <p:cNvPr id="3" name="AutoShape 2" descr="Image result for moses speaking to the people"/>
          <p:cNvSpPr>
            <a:spLocks noChangeAspect="1" noChangeArrowheads="1"/>
          </p:cNvSpPr>
          <p:nvPr/>
        </p:nvSpPr>
        <p:spPr bwMode="auto">
          <a:xfrm>
            <a:off x="155575" y="-1943100"/>
            <a:ext cx="3238500" cy="40576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Rectangle 6"/>
          <p:cNvSpPr/>
          <p:nvPr/>
        </p:nvSpPr>
        <p:spPr>
          <a:xfrm>
            <a:off x="197530" y="990600"/>
            <a:ext cx="8748939" cy="5693866"/>
          </a:xfrm>
          <a:prstGeom prst="rect">
            <a:avLst/>
          </a:prstGeom>
        </p:spPr>
        <p:txBody>
          <a:bodyPr wrap="square">
            <a:spAutoFit/>
          </a:bodyPr>
          <a:lstStyle/>
          <a:p>
            <a:r>
              <a:rPr lang="en-US" sz="2800" i="1" dirty="0">
                <a:latin typeface="Times New Roman" panose="02020603050405020304" pitchFamily="18" charset="0"/>
                <a:cs typeface="Times New Roman" panose="02020603050405020304" pitchFamily="18" charset="0"/>
              </a:rPr>
              <a:t>Rise of a Giant: Assyria</a:t>
            </a:r>
          </a:p>
          <a:p>
            <a:r>
              <a:rPr lang="en-US" sz="2800" dirty="0">
                <a:latin typeface="Times New Roman" panose="02020603050405020304" pitchFamily="18" charset="0"/>
                <a:cs typeface="Times New Roman" panose="02020603050405020304" pitchFamily="18" charset="0"/>
              </a:rPr>
              <a:t>	As Israel and Judah were dealing with their internal affairs, a sleeping giant to the northeast was reawakening. Assyria again began expanding under the conquests of </a:t>
            </a:r>
            <a:r>
              <a:rPr lang="en-US" sz="2800" dirty="0" err="1">
                <a:latin typeface="Times New Roman" panose="02020603050405020304" pitchFamily="18" charset="0"/>
                <a:cs typeface="Times New Roman" panose="02020603050405020304" pitchFamily="18" charset="0"/>
              </a:rPr>
              <a:t>Shalmaneser</a:t>
            </a:r>
            <a:r>
              <a:rPr lang="en-US" sz="2800" dirty="0">
                <a:latin typeface="Times New Roman" panose="02020603050405020304" pitchFamily="18" charset="0"/>
                <a:cs typeface="Times New Roman" panose="02020603050405020304" pitchFamily="18" charset="0"/>
              </a:rPr>
              <a:t> V and Sargon II in the 8th century BCE. They conquered Israel and attacked Jerusalem.</a:t>
            </a:r>
          </a:p>
          <a:p>
            <a:r>
              <a:rPr lang="en-US" sz="2800" dirty="0">
                <a:latin typeface="Times New Roman" panose="02020603050405020304" pitchFamily="18" charset="0"/>
                <a:cs typeface="Times New Roman" panose="02020603050405020304" pitchFamily="18" charset="0"/>
              </a:rPr>
              <a:t>	During the three year siege of Samaria by the Assyrians, </a:t>
            </a:r>
            <a:r>
              <a:rPr lang="en-US" sz="2800" dirty="0" err="1">
                <a:latin typeface="Times New Roman" panose="02020603050405020304" pitchFamily="18" charset="0"/>
                <a:cs typeface="Times New Roman" panose="02020603050405020304" pitchFamily="18" charset="0"/>
              </a:rPr>
              <a:t>Shalmaneser</a:t>
            </a:r>
            <a:r>
              <a:rPr lang="en-US" sz="2800" dirty="0">
                <a:latin typeface="Times New Roman" panose="02020603050405020304" pitchFamily="18" charset="0"/>
                <a:cs typeface="Times New Roman" panose="02020603050405020304" pitchFamily="18" charset="0"/>
              </a:rPr>
              <a:t> V died and was succeeded by Sargon II of Assyria, who himself records the capture of that city thus: “Samaria I looked at, I captured; 27,280 men who dwelt in it I carried away” into Assyria. Thus, around 720, after two centuries, the kingdom of the ten tribes came to an end.</a:t>
            </a:r>
          </a:p>
        </p:txBody>
      </p:sp>
      <p:sp>
        <p:nvSpPr>
          <p:cNvPr id="4" name="AutoShape 2" descr="Image result for http://yehuditrose.com/wp content/uploads/2015/03/Ahab Eliyahu 034.jpg"/>
          <p:cNvSpPr>
            <a:spLocks noChangeAspect="1" noChangeArrowheads="1"/>
          </p:cNvSpPr>
          <p:nvPr/>
        </p:nvSpPr>
        <p:spPr bwMode="auto">
          <a:xfrm>
            <a:off x="155575" y="-1943100"/>
            <a:ext cx="5410200" cy="40576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059340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5">
                <a:lumMod val="20000"/>
                <a:lumOff val="80000"/>
              </a:schemeClr>
            </a:gs>
            <a:gs pos="28000">
              <a:schemeClr val="accent5">
                <a:lumMod val="40000"/>
                <a:lumOff val="60000"/>
              </a:schemeClr>
            </a:gs>
            <a:gs pos="10000">
              <a:schemeClr val="accent5">
                <a:lumMod val="60000"/>
                <a:lumOff val="40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6" name="Rectangle 5"/>
          <p:cNvSpPr/>
          <p:nvPr/>
        </p:nvSpPr>
        <p:spPr>
          <a:xfrm>
            <a:off x="0" y="228600"/>
            <a:ext cx="9135035" cy="646331"/>
          </a:xfrm>
          <a:prstGeom prst="rect">
            <a:avLst/>
          </a:prstGeom>
        </p:spPr>
        <p:txBody>
          <a:bodyPr wrap="square">
            <a:spAutoFit/>
          </a:bodyPr>
          <a:lstStyle/>
          <a:p>
            <a:pPr algn="ctr"/>
            <a:r>
              <a:rPr lang="en-US" sz="3600" b="1" dirty="0">
                <a:latin typeface="Times New Roman" panose="02020603050405020304" pitchFamily="18" charset="0"/>
                <a:ea typeface="Times New Roman" panose="02020603050405020304" pitchFamily="18" charset="0"/>
              </a:rPr>
              <a:t>Psalm 125  A song of worship.</a:t>
            </a:r>
            <a:endParaRPr lang="en-US" sz="2800" b="1" i="1" dirty="0">
              <a:latin typeface="Times New Roman" panose="02020603050405020304" pitchFamily="18" charset="0"/>
              <a:ea typeface="Times New Roman" panose="02020603050405020304" pitchFamily="18" charset="0"/>
            </a:endParaRPr>
          </a:p>
        </p:txBody>
      </p:sp>
      <p:sp>
        <p:nvSpPr>
          <p:cNvPr id="8" name="Rectangle 7"/>
          <p:cNvSpPr/>
          <p:nvPr/>
        </p:nvSpPr>
        <p:spPr>
          <a:xfrm>
            <a:off x="76200" y="1447800"/>
            <a:ext cx="9058835" cy="4524315"/>
          </a:xfrm>
          <a:prstGeom prst="rect">
            <a:avLst/>
          </a:prstGeom>
        </p:spPr>
        <p:txBody>
          <a:bodyPr wrap="square">
            <a:spAutoFit/>
          </a:bodyPr>
          <a:lstStyle/>
          <a:p>
            <a:r>
              <a:rPr lang="en-US" sz="2400" baseline="30000" dirty="0">
                <a:latin typeface="Times New Roman" panose="02020603050405020304" pitchFamily="18" charset="0"/>
                <a:cs typeface="Times New Roman" panose="02020603050405020304" pitchFamily="18" charset="0"/>
              </a:rPr>
              <a:t>1 </a:t>
            </a:r>
            <a:r>
              <a:rPr lang="en-US" sz="2400" dirty="0">
                <a:latin typeface="Times New Roman" panose="02020603050405020304" pitchFamily="18" charset="0"/>
                <a:cs typeface="Times New Roman" panose="02020603050405020304" pitchFamily="18" charset="0"/>
              </a:rPr>
              <a:t>Everyone who trusts the Lord is like Mount Zion</a:t>
            </a:r>
          </a:p>
          <a:p>
            <a:pPr lvl="1"/>
            <a:r>
              <a:rPr lang="en-US" sz="2400" b="1" dirty="0">
                <a:latin typeface="Times New Roman" panose="02020603050405020304" pitchFamily="18" charset="0"/>
                <a:cs typeface="Times New Roman" panose="02020603050405020304" pitchFamily="18" charset="0"/>
              </a:rPr>
              <a:t>that cannot be shaken and will stand forever.</a:t>
            </a:r>
            <a:endParaRPr lang="en-US" sz="2400" dirty="0">
              <a:latin typeface="Times New Roman" panose="02020603050405020304" pitchFamily="18" charset="0"/>
              <a:cs typeface="Times New Roman" panose="02020603050405020304" pitchFamily="18" charset="0"/>
            </a:endParaRPr>
          </a:p>
          <a:p>
            <a:r>
              <a:rPr lang="en-US" sz="2400" baseline="30000" dirty="0">
                <a:latin typeface="Times New Roman" panose="02020603050405020304" pitchFamily="18" charset="0"/>
                <a:cs typeface="Times New Roman" panose="02020603050405020304" pitchFamily="18" charset="0"/>
              </a:rPr>
              <a:t>2 </a:t>
            </a:r>
            <a:r>
              <a:rPr lang="en-US" sz="2400" dirty="0">
                <a:latin typeface="Times New Roman" panose="02020603050405020304" pitchFamily="18" charset="0"/>
                <a:cs typeface="Times New Roman" panose="02020603050405020304" pitchFamily="18" charset="0"/>
              </a:rPr>
              <a:t>Just as Jerusalem is protected by mountains on every side,</a:t>
            </a:r>
          </a:p>
          <a:p>
            <a:pPr lvl="1"/>
            <a:r>
              <a:rPr lang="en-US" sz="2400" b="1" dirty="0">
                <a:latin typeface="Times New Roman" panose="02020603050405020304" pitchFamily="18" charset="0"/>
                <a:cs typeface="Times New Roman" panose="02020603050405020304" pitchFamily="18" charset="0"/>
              </a:rPr>
              <a:t>the Lord protects his people by holding them in his arms now and forever.</a:t>
            </a:r>
            <a:endParaRPr lang="en-US" sz="2400" dirty="0">
              <a:latin typeface="Times New Roman" panose="02020603050405020304" pitchFamily="18" charset="0"/>
              <a:cs typeface="Times New Roman" panose="02020603050405020304" pitchFamily="18" charset="0"/>
            </a:endParaRPr>
          </a:p>
          <a:p>
            <a:r>
              <a:rPr lang="en-US" sz="2400" baseline="30000" dirty="0">
                <a:latin typeface="Times New Roman" panose="02020603050405020304" pitchFamily="18" charset="0"/>
                <a:cs typeface="Times New Roman" panose="02020603050405020304" pitchFamily="18" charset="0"/>
              </a:rPr>
              <a:t>3 </a:t>
            </a:r>
            <a:r>
              <a:rPr lang="en-US" sz="2400" dirty="0">
                <a:latin typeface="Times New Roman" panose="02020603050405020304" pitchFamily="18" charset="0"/>
                <a:cs typeface="Times New Roman" panose="02020603050405020304" pitchFamily="18" charset="0"/>
              </a:rPr>
              <a:t>He won’t let the wicked rule His people or lead them to do wrong.</a:t>
            </a:r>
          </a:p>
          <a:p>
            <a:r>
              <a:rPr lang="en-US" sz="2400" b="1" baseline="30000" dirty="0">
                <a:latin typeface="Times New Roman" panose="02020603050405020304" pitchFamily="18" charset="0"/>
                <a:cs typeface="Times New Roman" panose="02020603050405020304" pitchFamily="18" charset="0"/>
              </a:rPr>
              <a:t>4 </a:t>
            </a:r>
            <a:r>
              <a:rPr lang="en-US" sz="2400" b="1" dirty="0">
                <a:latin typeface="Times New Roman" panose="02020603050405020304" pitchFamily="18" charset="0"/>
                <a:cs typeface="Times New Roman" panose="02020603050405020304" pitchFamily="18" charset="0"/>
              </a:rPr>
              <a:t>Let’s ask the Lord to be kind to everyone who is good and completely obeys Him.</a:t>
            </a:r>
            <a:endParaRPr lang="en-US" sz="2400" dirty="0">
              <a:latin typeface="Times New Roman" panose="02020603050405020304" pitchFamily="18" charset="0"/>
              <a:cs typeface="Times New Roman" panose="02020603050405020304" pitchFamily="18" charset="0"/>
            </a:endParaRPr>
          </a:p>
          <a:p>
            <a:r>
              <a:rPr lang="en-US" sz="2400" baseline="30000" dirty="0">
                <a:latin typeface="Times New Roman" panose="02020603050405020304" pitchFamily="18" charset="0"/>
                <a:cs typeface="Times New Roman" panose="02020603050405020304" pitchFamily="18" charset="0"/>
              </a:rPr>
              <a:t>5 </a:t>
            </a:r>
            <a:r>
              <a:rPr lang="en-US" sz="2400" dirty="0">
                <a:latin typeface="Times New Roman" panose="02020603050405020304" pitchFamily="18" charset="0"/>
                <a:cs typeface="Times New Roman" panose="02020603050405020304" pitchFamily="18" charset="0"/>
              </a:rPr>
              <a:t>When the Lord punishes the wicked, He will punish everyone else who lives a crooked life. </a:t>
            </a:r>
          </a:p>
          <a:p>
            <a:endParaRPr lang="en-US" sz="2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Pray for peace in Israel!</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39659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0.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5">
                <a:lumMod val="20000"/>
                <a:lumOff val="80000"/>
              </a:schemeClr>
            </a:gs>
            <a:gs pos="28000">
              <a:schemeClr val="accent5">
                <a:lumMod val="40000"/>
                <a:lumOff val="60000"/>
              </a:schemeClr>
            </a:gs>
            <a:gs pos="10000">
              <a:schemeClr val="accent5">
                <a:lumMod val="60000"/>
                <a:lumOff val="40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2" name="Rectangle 1"/>
          <p:cNvSpPr/>
          <p:nvPr/>
        </p:nvSpPr>
        <p:spPr>
          <a:xfrm>
            <a:off x="114300" y="228600"/>
            <a:ext cx="8915400" cy="646331"/>
          </a:xfrm>
          <a:prstGeom prst="rect">
            <a:avLst/>
          </a:prstGeom>
        </p:spPr>
        <p:txBody>
          <a:bodyPr wrap="square">
            <a:spAutoFit/>
          </a:bodyPr>
          <a:lstStyle/>
          <a:p>
            <a:r>
              <a:rPr lang="en-US" sz="3600" b="1" dirty="0">
                <a:latin typeface="Times New Roman" panose="02020603050405020304" pitchFamily="18" charset="0"/>
                <a:ea typeface="Times New Roman" panose="02020603050405020304" pitchFamily="18" charset="0"/>
              </a:rPr>
              <a:t>Divided Kingdom</a:t>
            </a:r>
            <a:endParaRPr lang="en-US" sz="3600" dirty="0"/>
          </a:p>
        </p:txBody>
      </p:sp>
      <p:sp>
        <p:nvSpPr>
          <p:cNvPr id="3" name="AutoShape 2" descr="Image result for moses speaking to the people"/>
          <p:cNvSpPr>
            <a:spLocks noChangeAspect="1" noChangeArrowheads="1"/>
          </p:cNvSpPr>
          <p:nvPr/>
        </p:nvSpPr>
        <p:spPr bwMode="auto">
          <a:xfrm>
            <a:off x="155575" y="-1943100"/>
            <a:ext cx="3238500" cy="40576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Rectangle 6"/>
          <p:cNvSpPr/>
          <p:nvPr/>
        </p:nvSpPr>
        <p:spPr>
          <a:xfrm>
            <a:off x="197530" y="990600"/>
            <a:ext cx="8748939" cy="5724644"/>
          </a:xfrm>
          <a:prstGeom prst="rect">
            <a:avLst/>
          </a:prstGeom>
        </p:spPr>
        <p:txBody>
          <a:bodyPr wrap="square">
            <a:spAutoFit/>
          </a:bodyPr>
          <a:lstStyle/>
          <a:p>
            <a:r>
              <a:rPr lang="en-US" sz="2800" dirty="0">
                <a:latin typeface="Times New Roman" panose="02020603050405020304" pitchFamily="18" charset="0"/>
                <a:cs typeface="Times New Roman" panose="02020603050405020304" pitchFamily="18" charset="0"/>
              </a:rPr>
              <a:t>	</a:t>
            </a:r>
            <a:r>
              <a:rPr lang="en-US" sz="2600" dirty="0">
                <a:latin typeface="Times New Roman" panose="02020603050405020304" pitchFamily="18" charset="0"/>
                <a:cs typeface="Times New Roman" panose="02020603050405020304" pitchFamily="18" charset="0"/>
              </a:rPr>
              <a:t>According to Scripture, however, Israel was conquered because God stopped defending it.</a:t>
            </a:r>
          </a:p>
          <a:p>
            <a:r>
              <a:rPr lang="en-US" sz="2600" dirty="0">
                <a:latin typeface="Times New Roman" panose="02020603050405020304" pitchFamily="18" charset="0"/>
                <a:cs typeface="Times New Roman" panose="02020603050405020304" pitchFamily="18" charset="0"/>
              </a:rPr>
              <a:t>	2 Kings 17 “</a:t>
            </a:r>
            <a:r>
              <a:rPr lang="en-US" sz="2600" baseline="30000" dirty="0">
                <a:latin typeface="Times New Roman" panose="02020603050405020304" pitchFamily="18" charset="0"/>
                <a:cs typeface="Times New Roman" panose="02020603050405020304" pitchFamily="18" charset="0"/>
              </a:rPr>
              <a:t>16 </a:t>
            </a:r>
            <a:r>
              <a:rPr lang="en-US" sz="2600" dirty="0">
                <a:latin typeface="Times New Roman" panose="02020603050405020304" pitchFamily="18" charset="0"/>
                <a:cs typeface="Times New Roman" panose="02020603050405020304" pitchFamily="18" charset="0"/>
              </a:rPr>
              <a:t>The people of Israel disobeyed all the commands of the Lord their God. They made two gold statues of calves and set up a sacred pole for </a:t>
            </a:r>
            <a:r>
              <a:rPr lang="en-US" sz="2600" dirty="0" err="1">
                <a:latin typeface="Times New Roman" panose="02020603050405020304" pitchFamily="18" charset="0"/>
                <a:cs typeface="Times New Roman" panose="02020603050405020304" pitchFamily="18" charset="0"/>
              </a:rPr>
              <a:t>Asherah</a:t>
            </a:r>
            <a:r>
              <a:rPr lang="en-US" sz="2600" dirty="0">
                <a:latin typeface="Times New Roman" panose="02020603050405020304" pitchFamily="18" charset="0"/>
                <a:cs typeface="Times New Roman" panose="02020603050405020304" pitchFamily="18" charset="0"/>
              </a:rPr>
              <a:t>; they also worshiped the stars and the god Baal. </a:t>
            </a:r>
            <a:r>
              <a:rPr lang="en-US" sz="2600" baseline="30000" dirty="0">
                <a:latin typeface="Times New Roman" panose="02020603050405020304" pitchFamily="18" charset="0"/>
                <a:cs typeface="Times New Roman" panose="02020603050405020304" pitchFamily="18" charset="0"/>
              </a:rPr>
              <a:t>17 </a:t>
            </a:r>
            <a:r>
              <a:rPr lang="en-US" sz="2600" dirty="0">
                <a:latin typeface="Times New Roman" panose="02020603050405020304" pitchFamily="18" charset="0"/>
                <a:cs typeface="Times New Roman" panose="02020603050405020304" pitchFamily="18" charset="0"/>
              </a:rPr>
              <a:t>They used magic and witchcraft and even sacrificed their own children. The Israelites were determined to do whatever the Lord hated. </a:t>
            </a:r>
            <a:r>
              <a:rPr lang="en-US" sz="2600" baseline="30000" dirty="0">
                <a:latin typeface="Times New Roman" panose="02020603050405020304" pitchFamily="18" charset="0"/>
                <a:cs typeface="Times New Roman" panose="02020603050405020304" pitchFamily="18" charset="0"/>
              </a:rPr>
              <a:t>18 </a:t>
            </a:r>
            <a:r>
              <a:rPr lang="en-US" sz="2600" dirty="0">
                <a:latin typeface="Times New Roman" panose="02020603050405020304" pitchFamily="18" charset="0"/>
                <a:cs typeface="Times New Roman" panose="02020603050405020304" pitchFamily="18" charset="0"/>
              </a:rPr>
              <a:t>The Lord became so furious with the people of Israel that He allowed them to be carried away as prisoners. Only the people living in Judah were left, </a:t>
            </a:r>
            <a:r>
              <a:rPr lang="en-US" sz="2600" baseline="30000" dirty="0">
                <a:latin typeface="Times New Roman" panose="02020603050405020304" pitchFamily="18" charset="0"/>
                <a:cs typeface="Times New Roman" panose="02020603050405020304" pitchFamily="18" charset="0"/>
              </a:rPr>
              <a:t>19 </a:t>
            </a:r>
            <a:r>
              <a:rPr lang="en-US" sz="2600" dirty="0">
                <a:latin typeface="Times New Roman" panose="02020603050405020304" pitchFamily="18" charset="0"/>
                <a:cs typeface="Times New Roman" panose="02020603050405020304" pitchFamily="18" charset="0"/>
              </a:rPr>
              <a:t>but they also disobeyed the Lord’s commands and acted like the Israelites. </a:t>
            </a:r>
            <a:r>
              <a:rPr lang="en-US" sz="2600" baseline="30000" dirty="0">
                <a:latin typeface="Times New Roman" panose="02020603050405020304" pitchFamily="18" charset="0"/>
                <a:cs typeface="Times New Roman" panose="02020603050405020304" pitchFamily="18" charset="0"/>
              </a:rPr>
              <a:t>20 </a:t>
            </a:r>
            <a:r>
              <a:rPr lang="en-US" sz="2600" dirty="0">
                <a:latin typeface="Times New Roman" panose="02020603050405020304" pitchFamily="18" charset="0"/>
                <a:cs typeface="Times New Roman" panose="02020603050405020304" pitchFamily="18" charset="0"/>
              </a:rPr>
              <a:t>So the Lord turned his back on everyone in Israel and Judah and let them be punished and defeated until no one was left.”	</a:t>
            </a:r>
          </a:p>
        </p:txBody>
      </p:sp>
      <p:sp>
        <p:nvSpPr>
          <p:cNvPr id="4" name="AutoShape 2" descr="Image result for http://yehuditrose.com/wp content/uploads/2015/03/Ahab Eliyahu 034.jpg"/>
          <p:cNvSpPr>
            <a:spLocks noChangeAspect="1" noChangeArrowheads="1"/>
          </p:cNvSpPr>
          <p:nvPr/>
        </p:nvSpPr>
        <p:spPr bwMode="auto">
          <a:xfrm>
            <a:off x="155575" y="-1943100"/>
            <a:ext cx="5410200" cy="40576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27271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1.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5">
                <a:lumMod val="20000"/>
                <a:lumOff val="80000"/>
              </a:schemeClr>
            </a:gs>
            <a:gs pos="28000">
              <a:schemeClr val="accent5">
                <a:lumMod val="40000"/>
                <a:lumOff val="60000"/>
              </a:schemeClr>
            </a:gs>
            <a:gs pos="10000">
              <a:schemeClr val="accent5">
                <a:lumMod val="60000"/>
                <a:lumOff val="40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2" name="Rectangle 1"/>
          <p:cNvSpPr/>
          <p:nvPr/>
        </p:nvSpPr>
        <p:spPr>
          <a:xfrm>
            <a:off x="114300" y="152400"/>
            <a:ext cx="8915400" cy="646331"/>
          </a:xfrm>
          <a:prstGeom prst="rect">
            <a:avLst/>
          </a:prstGeom>
        </p:spPr>
        <p:txBody>
          <a:bodyPr wrap="square">
            <a:spAutoFit/>
          </a:bodyPr>
          <a:lstStyle/>
          <a:p>
            <a:r>
              <a:rPr lang="en-US" sz="3600" b="1" dirty="0">
                <a:latin typeface="Times New Roman" panose="02020603050405020304" pitchFamily="18" charset="0"/>
                <a:ea typeface="Times New Roman" panose="02020603050405020304" pitchFamily="18" charset="0"/>
              </a:rPr>
              <a:t>Divided Kingdom</a:t>
            </a:r>
            <a:endParaRPr lang="en-US" sz="3600" dirty="0"/>
          </a:p>
        </p:txBody>
      </p:sp>
      <p:sp>
        <p:nvSpPr>
          <p:cNvPr id="3" name="AutoShape 2" descr="Image result for moses speaking to the people"/>
          <p:cNvSpPr>
            <a:spLocks noChangeAspect="1" noChangeArrowheads="1"/>
          </p:cNvSpPr>
          <p:nvPr/>
        </p:nvSpPr>
        <p:spPr bwMode="auto">
          <a:xfrm>
            <a:off x="155575" y="-1943100"/>
            <a:ext cx="3238500" cy="40576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Rectangle 6"/>
          <p:cNvSpPr/>
          <p:nvPr/>
        </p:nvSpPr>
        <p:spPr>
          <a:xfrm>
            <a:off x="197530" y="914400"/>
            <a:ext cx="8748939" cy="954107"/>
          </a:xfrm>
          <a:prstGeom prst="rect">
            <a:avLst/>
          </a:prstGeom>
        </p:spPr>
        <p:txBody>
          <a:bodyPr wrap="square">
            <a:spAutoFit/>
          </a:bodyPr>
          <a:lstStyle/>
          <a:p>
            <a:r>
              <a:rPr lang="en-US" sz="2800" dirty="0">
                <a:latin typeface="Times New Roman" panose="02020603050405020304" pitchFamily="18" charset="0"/>
                <a:cs typeface="Times New Roman" panose="02020603050405020304" pitchFamily="18" charset="0"/>
              </a:rPr>
              <a:t>	Judah and Jerusalem were spared, but made a vassal kingdom paying annual tribute to Assyria. </a:t>
            </a:r>
          </a:p>
        </p:txBody>
      </p:sp>
      <p:sp>
        <p:nvSpPr>
          <p:cNvPr id="4" name="AutoShape 2" descr="Image result for http://yehuditrose.com/wp content/uploads/2015/03/Ahab Eliyahu 034.jpg"/>
          <p:cNvSpPr>
            <a:spLocks noChangeAspect="1" noChangeArrowheads="1"/>
          </p:cNvSpPr>
          <p:nvPr/>
        </p:nvSpPr>
        <p:spPr bwMode="auto">
          <a:xfrm>
            <a:off x="155575" y="-1943100"/>
            <a:ext cx="5410200" cy="40576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8914" name="Picture 2" descr="https://upload.wikimedia.org/wikipedia/commons/thumb/c/c1/Map_of_Assyria.png/1024px-Map_of_Assyria.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72810" y="1944707"/>
            <a:ext cx="6998380" cy="481653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5375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2.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5">
                <a:lumMod val="20000"/>
                <a:lumOff val="80000"/>
              </a:schemeClr>
            </a:gs>
            <a:gs pos="28000">
              <a:schemeClr val="accent5">
                <a:lumMod val="40000"/>
                <a:lumOff val="60000"/>
              </a:schemeClr>
            </a:gs>
            <a:gs pos="10000">
              <a:schemeClr val="accent5">
                <a:lumMod val="60000"/>
                <a:lumOff val="40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2" name="Rectangle 1"/>
          <p:cNvSpPr/>
          <p:nvPr/>
        </p:nvSpPr>
        <p:spPr>
          <a:xfrm>
            <a:off x="114300" y="399395"/>
            <a:ext cx="8915400" cy="646331"/>
          </a:xfrm>
          <a:prstGeom prst="rect">
            <a:avLst/>
          </a:prstGeom>
        </p:spPr>
        <p:txBody>
          <a:bodyPr wrap="square">
            <a:spAutoFit/>
          </a:bodyPr>
          <a:lstStyle/>
          <a:p>
            <a:r>
              <a:rPr lang="en-US" sz="3600" b="1" dirty="0">
                <a:latin typeface="Times New Roman" panose="02020603050405020304" pitchFamily="18" charset="0"/>
                <a:ea typeface="Times New Roman" panose="02020603050405020304" pitchFamily="18" charset="0"/>
              </a:rPr>
              <a:t>Divided Kingdom</a:t>
            </a:r>
            <a:endParaRPr lang="en-US" sz="3600" dirty="0"/>
          </a:p>
        </p:txBody>
      </p:sp>
      <p:sp>
        <p:nvSpPr>
          <p:cNvPr id="3" name="AutoShape 2" descr="Image result for moses speaking to the people"/>
          <p:cNvSpPr>
            <a:spLocks noChangeAspect="1" noChangeArrowheads="1"/>
          </p:cNvSpPr>
          <p:nvPr/>
        </p:nvSpPr>
        <p:spPr bwMode="auto">
          <a:xfrm>
            <a:off x="155575" y="-1943100"/>
            <a:ext cx="3238500" cy="40576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Rectangle 6"/>
          <p:cNvSpPr/>
          <p:nvPr/>
        </p:nvSpPr>
        <p:spPr>
          <a:xfrm>
            <a:off x="197530" y="1466195"/>
            <a:ext cx="8748939" cy="4401205"/>
          </a:xfrm>
          <a:prstGeom prst="rect">
            <a:avLst/>
          </a:prstGeom>
        </p:spPr>
        <p:txBody>
          <a:bodyPr wrap="square">
            <a:spAutoFit/>
          </a:bodyPr>
          <a:lstStyle/>
          <a:p>
            <a:r>
              <a:rPr lang="en-US" sz="2800" dirty="0">
                <a:latin typeface="Times New Roman" panose="02020603050405020304" pitchFamily="18" charset="0"/>
                <a:cs typeface="Times New Roman" panose="02020603050405020304" pitchFamily="18" charset="0"/>
              </a:rPr>
              <a:t>	Assyria exported the upper classes of the Israelites, scattered all over the Assyrian empire. Likewise, they imported Assyrians into Israel, controlling the country and the lower classes. </a:t>
            </a:r>
          </a:p>
          <a:p>
            <a:r>
              <a:rPr lang="en-US" sz="2800" dirty="0">
                <a:latin typeface="Times New Roman" panose="02020603050405020304" pitchFamily="18" charset="0"/>
                <a:cs typeface="Times New Roman" panose="02020603050405020304" pitchFamily="18" charset="0"/>
              </a:rPr>
              <a:t>	For this exile, think “Event” (happened “all of a sudden”). The Israelites intermarried and were assimilated into their local areas, never to again return to their homeland.</a:t>
            </a:r>
          </a:p>
          <a:p>
            <a:r>
              <a:rPr lang="en-US" sz="2800" dirty="0">
                <a:latin typeface="Times New Roman" panose="02020603050405020304" pitchFamily="18" charset="0"/>
                <a:cs typeface="Times New Roman" panose="02020603050405020304" pitchFamily="18" charset="0"/>
              </a:rPr>
              <a:t>	These are what have been called “The Ten lost tribes of Israel.”</a:t>
            </a:r>
          </a:p>
        </p:txBody>
      </p:sp>
      <p:sp>
        <p:nvSpPr>
          <p:cNvPr id="4" name="AutoShape 2" descr="Image result for http://yehuditrose.com/wp content/uploads/2015/03/Ahab Eliyahu 034.jpg"/>
          <p:cNvSpPr>
            <a:spLocks noChangeAspect="1" noChangeArrowheads="1"/>
          </p:cNvSpPr>
          <p:nvPr/>
        </p:nvSpPr>
        <p:spPr bwMode="auto">
          <a:xfrm>
            <a:off x="155575" y="-1943100"/>
            <a:ext cx="5410200" cy="40576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860784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3.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5">
                <a:lumMod val="20000"/>
                <a:lumOff val="80000"/>
              </a:schemeClr>
            </a:gs>
            <a:gs pos="28000">
              <a:schemeClr val="accent5">
                <a:lumMod val="40000"/>
                <a:lumOff val="60000"/>
              </a:schemeClr>
            </a:gs>
            <a:gs pos="10000">
              <a:schemeClr val="accent5">
                <a:lumMod val="60000"/>
                <a:lumOff val="40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2" name="Rectangle 1"/>
          <p:cNvSpPr/>
          <p:nvPr/>
        </p:nvSpPr>
        <p:spPr>
          <a:xfrm>
            <a:off x="114300" y="228600"/>
            <a:ext cx="8915400" cy="646331"/>
          </a:xfrm>
          <a:prstGeom prst="rect">
            <a:avLst/>
          </a:prstGeom>
        </p:spPr>
        <p:txBody>
          <a:bodyPr wrap="square">
            <a:spAutoFit/>
          </a:bodyPr>
          <a:lstStyle/>
          <a:p>
            <a:r>
              <a:rPr lang="en-US" sz="3600" b="1" dirty="0">
                <a:latin typeface="Times New Roman" panose="02020603050405020304" pitchFamily="18" charset="0"/>
                <a:ea typeface="Times New Roman" panose="02020603050405020304" pitchFamily="18" charset="0"/>
              </a:rPr>
              <a:t>Timeline of the Middle East</a:t>
            </a:r>
            <a:endParaRPr lang="en-US" sz="3600" dirty="0"/>
          </a:p>
        </p:txBody>
      </p:sp>
      <p:sp>
        <p:nvSpPr>
          <p:cNvPr id="3" name="AutoShape 2" descr="Image result for moses speaking to the people"/>
          <p:cNvSpPr>
            <a:spLocks noChangeAspect="1" noChangeArrowheads="1"/>
          </p:cNvSpPr>
          <p:nvPr/>
        </p:nvSpPr>
        <p:spPr bwMode="auto">
          <a:xfrm>
            <a:off x="155575" y="-1943100"/>
            <a:ext cx="3238500" cy="40576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Picture 7"/>
          <p:cNvPicPr>
            <a:picLocks noChangeAspect="1"/>
          </p:cNvPicPr>
          <p:nvPr/>
        </p:nvPicPr>
        <p:blipFill>
          <a:blip r:embed="rId3">
            <a:clrChange>
              <a:clrFrom>
                <a:srgbClr val="FFFFFF"/>
              </a:clrFrom>
              <a:clrTo>
                <a:srgbClr val="FFFFFF">
                  <a:alpha val="0"/>
                </a:srgbClr>
              </a:clrTo>
            </a:clrChange>
          </a:blip>
          <a:stretch>
            <a:fillRect/>
          </a:stretch>
        </p:blipFill>
        <p:spPr>
          <a:xfrm>
            <a:off x="375988" y="1752600"/>
            <a:ext cx="8517194" cy="1752600"/>
          </a:xfrm>
          <a:prstGeom prst="rect">
            <a:avLst/>
          </a:prstGeom>
        </p:spPr>
      </p:pic>
    </p:spTree>
    <p:extLst>
      <p:ext uri="{BB962C8B-B14F-4D97-AF65-F5344CB8AC3E}">
        <p14:creationId xmlns:p14="http://schemas.microsoft.com/office/powerpoint/2010/main" val="110636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4.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5">
                <a:lumMod val="20000"/>
                <a:lumOff val="80000"/>
              </a:schemeClr>
            </a:gs>
            <a:gs pos="28000">
              <a:schemeClr val="accent5">
                <a:lumMod val="40000"/>
                <a:lumOff val="60000"/>
              </a:schemeClr>
            </a:gs>
            <a:gs pos="10000">
              <a:schemeClr val="accent5">
                <a:lumMod val="60000"/>
                <a:lumOff val="40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2" name="Rectangle 1"/>
          <p:cNvSpPr/>
          <p:nvPr/>
        </p:nvSpPr>
        <p:spPr>
          <a:xfrm>
            <a:off x="114300" y="228600"/>
            <a:ext cx="8915400" cy="646331"/>
          </a:xfrm>
          <a:prstGeom prst="rect">
            <a:avLst/>
          </a:prstGeom>
        </p:spPr>
        <p:txBody>
          <a:bodyPr wrap="square">
            <a:spAutoFit/>
          </a:bodyPr>
          <a:lstStyle/>
          <a:p>
            <a:r>
              <a:rPr lang="en-US" sz="3600" b="1" dirty="0">
                <a:latin typeface="Times New Roman" panose="02020603050405020304" pitchFamily="18" charset="0"/>
                <a:ea typeface="Times New Roman" panose="02020603050405020304" pitchFamily="18" charset="0"/>
              </a:rPr>
              <a:t>The Divided Kingdom</a:t>
            </a:r>
            <a:endParaRPr lang="en-US" sz="3600" dirty="0"/>
          </a:p>
        </p:txBody>
      </p:sp>
      <p:sp>
        <p:nvSpPr>
          <p:cNvPr id="3" name="AutoShape 2" descr="Image result for moses speaking to the people"/>
          <p:cNvSpPr>
            <a:spLocks noChangeAspect="1" noChangeArrowheads="1"/>
          </p:cNvSpPr>
          <p:nvPr/>
        </p:nvSpPr>
        <p:spPr bwMode="auto">
          <a:xfrm>
            <a:off x="155575" y="-1943100"/>
            <a:ext cx="3238500" cy="40576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Rectangle 6"/>
          <p:cNvSpPr/>
          <p:nvPr/>
        </p:nvSpPr>
        <p:spPr>
          <a:xfrm>
            <a:off x="375988" y="6331803"/>
            <a:ext cx="8392024" cy="369332"/>
          </a:xfrm>
          <a:prstGeom prst="rect">
            <a:avLst/>
          </a:prstGeom>
        </p:spPr>
        <p:txBody>
          <a:bodyPr wrap="square">
            <a:spAutoFit/>
          </a:bodyPr>
          <a:lstStyle/>
          <a:p>
            <a:r>
              <a:rPr lang="en-US" dirty="0">
                <a:latin typeface="Times New Roman" panose="02020603050405020304" pitchFamily="18" charset="0"/>
                <a:cs typeface="Times New Roman" panose="02020603050405020304" pitchFamily="18" charset="0"/>
              </a:rPr>
              <a:t>Note: </a:t>
            </a:r>
            <a:r>
              <a:rPr lang="en-US" b="1" dirty="0">
                <a:latin typeface="Times New Roman" panose="02020603050405020304" pitchFamily="18" charset="0"/>
                <a:cs typeface="Times New Roman" panose="02020603050405020304" pitchFamily="18" charset="0"/>
              </a:rPr>
              <a:t>Bold</a:t>
            </a:r>
            <a:r>
              <a:rPr lang="en-US" dirty="0">
                <a:latin typeface="Times New Roman" panose="02020603050405020304" pitchFamily="18" charset="0"/>
                <a:cs typeface="Times New Roman" panose="02020603050405020304" pitchFamily="18" charset="0"/>
              </a:rPr>
              <a:t> indicates a king described as “good” in God’s eyes.	</a:t>
            </a:r>
          </a:p>
        </p:txBody>
      </p:sp>
      <p:pic>
        <p:nvPicPr>
          <p:cNvPr id="4" name="Picture 3"/>
          <p:cNvPicPr>
            <a:picLocks noChangeAspect="1"/>
          </p:cNvPicPr>
          <p:nvPr/>
        </p:nvPicPr>
        <p:blipFill>
          <a:blip r:embed="rId3">
            <a:clrChange>
              <a:clrFrom>
                <a:srgbClr val="FFFFFF"/>
              </a:clrFrom>
              <a:clrTo>
                <a:srgbClr val="FFFFFF">
                  <a:alpha val="0"/>
                </a:srgbClr>
              </a:clrTo>
            </a:clrChange>
          </a:blip>
          <a:stretch>
            <a:fillRect/>
          </a:stretch>
        </p:blipFill>
        <p:spPr>
          <a:xfrm>
            <a:off x="292470" y="1066800"/>
            <a:ext cx="8559060" cy="4876800"/>
          </a:xfrm>
          <a:prstGeom prst="rect">
            <a:avLst/>
          </a:prstGeom>
        </p:spPr>
      </p:pic>
    </p:spTree>
    <p:extLst>
      <p:ext uri="{BB962C8B-B14F-4D97-AF65-F5344CB8AC3E}">
        <p14:creationId xmlns:p14="http://schemas.microsoft.com/office/powerpoint/2010/main" val="2710880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5.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5">
                <a:lumMod val="20000"/>
                <a:lumOff val="80000"/>
              </a:schemeClr>
            </a:gs>
            <a:gs pos="28000">
              <a:schemeClr val="accent5">
                <a:lumMod val="40000"/>
                <a:lumOff val="60000"/>
              </a:schemeClr>
            </a:gs>
            <a:gs pos="10000">
              <a:schemeClr val="accent5">
                <a:lumMod val="60000"/>
                <a:lumOff val="40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2" name="Rectangle 1"/>
          <p:cNvSpPr/>
          <p:nvPr/>
        </p:nvSpPr>
        <p:spPr>
          <a:xfrm>
            <a:off x="114299" y="118382"/>
            <a:ext cx="8915400" cy="646331"/>
          </a:xfrm>
          <a:prstGeom prst="rect">
            <a:avLst/>
          </a:prstGeom>
        </p:spPr>
        <p:txBody>
          <a:bodyPr wrap="square">
            <a:spAutoFit/>
          </a:bodyPr>
          <a:lstStyle/>
          <a:p>
            <a:r>
              <a:rPr lang="en-US" sz="3600" b="1" dirty="0">
                <a:latin typeface="Times New Roman" panose="02020603050405020304" pitchFamily="18" charset="0"/>
                <a:ea typeface="Times New Roman" panose="02020603050405020304" pitchFamily="18" charset="0"/>
              </a:rPr>
              <a:t>Southern Kingdom: Judah</a:t>
            </a:r>
            <a:endParaRPr lang="en-US" sz="3600" dirty="0"/>
          </a:p>
        </p:txBody>
      </p:sp>
      <p:sp>
        <p:nvSpPr>
          <p:cNvPr id="3" name="AutoShape 2" descr="Image result for moses speaking to the people"/>
          <p:cNvSpPr>
            <a:spLocks noChangeAspect="1" noChangeArrowheads="1"/>
          </p:cNvSpPr>
          <p:nvPr/>
        </p:nvSpPr>
        <p:spPr bwMode="auto">
          <a:xfrm>
            <a:off x="155575" y="-1943100"/>
            <a:ext cx="3238500" cy="40576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Rectangle 6"/>
          <p:cNvSpPr/>
          <p:nvPr/>
        </p:nvSpPr>
        <p:spPr>
          <a:xfrm>
            <a:off x="197530" y="841036"/>
            <a:ext cx="8748939" cy="4401205"/>
          </a:xfrm>
          <a:prstGeom prst="rect">
            <a:avLst/>
          </a:prstGeom>
        </p:spPr>
        <p:txBody>
          <a:bodyPr wrap="square">
            <a:spAutoFit/>
          </a:bodyPr>
          <a:lstStyle/>
          <a:p>
            <a:r>
              <a:rPr lang="en-US" sz="2800" i="1" dirty="0">
                <a:latin typeface="Times New Roman" panose="02020603050405020304" pitchFamily="18" charset="0"/>
                <a:cs typeface="Times New Roman" panose="02020603050405020304" pitchFamily="18" charset="0"/>
              </a:rPr>
              <a:t>Siege of Jerusalem, 701 BCE</a:t>
            </a:r>
          </a:p>
          <a:p>
            <a:r>
              <a:rPr lang="en-US" sz="2800" dirty="0">
                <a:latin typeface="Times New Roman" panose="02020603050405020304" pitchFamily="18" charset="0"/>
                <a:cs typeface="Times New Roman" panose="02020603050405020304" pitchFamily="18" charset="0"/>
              </a:rPr>
              <a:t>	As the two superpowers of Assyria and Egypt fought, King Hezekiah initiated religious reform in Judah. He aligned Judah with Egypt, and then refused to pay tribute to Assyria. Hezekiah made preparations for a siege by blocking the water springs outside of Jerusalem and digging a 1,750 foot tunnel to the Spring of Gihon </a:t>
            </a:r>
          </a:p>
          <a:p>
            <a:r>
              <a:rPr lang="en-US" sz="2800" dirty="0">
                <a:latin typeface="Times New Roman" panose="02020603050405020304" pitchFamily="18" charset="0"/>
                <a:cs typeface="Times New Roman" panose="02020603050405020304" pitchFamily="18" charset="0"/>
              </a:rPr>
              <a:t>to provide Jerusalem with fresh water. He </a:t>
            </a:r>
          </a:p>
          <a:p>
            <a:r>
              <a:rPr lang="en-US" sz="2800" dirty="0">
                <a:latin typeface="Times New Roman" panose="02020603050405020304" pitchFamily="18" charset="0"/>
                <a:cs typeface="Times New Roman" panose="02020603050405020304" pitchFamily="18" charset="0"/>
              </a:rPr>
              <a:t>also fortified the city and called on the </a:t>
            </a:r>
          </a:p>
          <a:p>
            <a:r>
              <a:rPr lang="en-US" sz="2800" dirty="0">
                <a:latin typeface="Times New Roman" panose="02020603050405020304" pitchFamily="18" charset="0"/>
                <a:cs typeface="Times New Roman" panose="02020603050405020304" pitchFamily="18" charset="0"/>
              </a:rPr>
              <a:t>people to pray to </a:t>
            </a:r>
            <a:r>
              <a:rPr lang="en-US" sz="2800" dirty="0" err="1">
                <a:latin typeface="Times New Roman" panose="02020603050405020304" pitchFamily="18" charset="0"/>
                <a:cs typeface="Times New Roman" panose="02020603050405020304" pitchFamily="18" charset="0"/>
              </a:rPr>
              <a:t>Yehweh</a:t>
            </a:r>
            <a:r>
              <a:rPr lang="en-US" sz="2800" dirty="0">
                <a:latin typeface="Times New Roman" panose="02020603050405020304" pitchFamily="18" charset="0"/>
                <a:cs typeface="Times New Roman" panose="02020603050405020304" pitchFamily="18" charset="0"/>
              </a:rPr>
              <a:t>.</a:t>
            </a:r>
          </a:p>
        </p:txBody>
      </p:sp>
      <p:sp>
        <p:nvSpPr>
          <p:cNvPr id="4" name="AutoShape 2" descr="Image result for http://yehuditrose.com/wp content/uploads/2015/03/Ahab Eliyahu 034.jpg"/>
          <p:cNvSpPr>
            <a:spLocks noChangeAspect="1" noChangeArrowheads="1"/>
          </p:cNvSpPr>
          <p:nvPr/>
        </p:nvSpPr>
        <p:spPr bwMode="auto">
          <a:xfrm>
            <a:off x="155575" y="-1943100"/>
            <a:ext cx="5410200" cy="40576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0962" name="Picture 2" descr="https://upload.wikimedia.org/wikipedia/commons/thumb/5/58/Siloam22.jpg/250px-Siloam22.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565219" y="3505200"/>
            <a:ext cx="2381250" cy="317182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0420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6.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5">
                <a:lumMod val="20000"/>
                <a:lumOff val="80000"/>
              </a:schemeClr>
            </a:gs>
            <a:gs pos="28000">
              <a:schemeClr val="accent5">
                <a:lumMod val="40000"/>
                <a:lumOff val="60000"/>
              </a:schemeClr>
            </a:gs>
            <a:gs pos="10000">
              <a:schemeClr val="accent5">
                <a:lumMod val="60000"/>
                <a:lumOff val="40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2" name="Rectangle 1"/>
          <p:cNvSpPr/>
          <p:nvPr/>
        </p:nvSpPr>
        <p:spPr>
          <a:xfrm>
            <a:off x="114300" y="304800"/>
            <a:ext cx="8915400" cy="646331"/>
          </a:xfrm>
          <a:prstGeom prst="rect">
            <a:avLst/>
          </a:prstGeom>
        </p:spPr>
        <p:txBody>
          <a:bodyPr wrap="square">
            <a:spAutoFit/>
          </a:bodyPr>
          <a:lstStyle/>
          <a:p>
            <a:r>
              <a:rPr lang="en-US" sz="3600" b="1" dirty="0">
                <a:latin typeface="Times New Roman" panose="02020603050405020304" pitchFamily="18" charset="0"/>
                <a:ea typeface="Times New Roman" panose="02020603050405020304" pitchFamily="18" charset="0"/>
              </a:rPr>
              <a:t>Southern Kingdom: Judah</a:t>
            </a:r>
            <a:endParaRPr lang="en-US" sz="3600" dirty="0"/>
          </a:p>
        </p:txBody>
      </p:sp>
      <p:sp>
        <p:nvSpPr>
          <p:cNvPr id="3" name="AutoShape 2" descr="Image result for moses speaking to the people"/>
          <p:cNvSpPr>
            <a:spLocks noChangeAspect="1" noChangeArrowheads="1"/>
          </p:cNvSpPr>
          <p:nvPr/>
        </p:nvSpPr>
        <p:spPr bwMode="auto">
          <a:xfrm>
            <a:off x="155575" y="-1943100"/>
            <a:ext cx="3238500" cy="40576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Rectangle 6"/>
          <p:cNvSpPr/>
          <p:nvPr/>
        </p:nvSpPr>
        <p:spPr>
          <a:xfrm>
            <a:off x="197530" y="1295400"/>
            <a:ext cx="8748939" cy="4832092"/>
          </a:xfrm>
          <a:prstGeom prst="rect">
            <a:avLst/>
          </a:prstGeom>
        </p:spPr>
        <p:txBody>
          <a:bodyPr wrap="square">
            <a:spAutoFit/>
          </a:bodyPr>
          <a:lstStyle/>
          <a:p>
            <a:r>
              <a:rPr lang="en-US" sz="2800" i="1" dirty="0">
                <a:latin typeface="Times New Roman" panose="02020603050405020304" pitchFamily="18" charset="0"/>
                <a:cs typeface="Times New Roman" panose="02020603050405020304" pitchFamily="18" charset="0"/>
              </a:rPr>
              <a:t>Sennacherib attacked Judah, conquering some cities and laying siege to Jerusalem.</a:t>
            </a:r>
          </a:p>
          <a:p>
            <a:r>
              <a:rPr lang="en-US" sz="2800" dirty="0">
                <a:latin typeface="Times New Roman" panose="02020603050405020304" pitchFamily="18" charset="0"/>
                <a:cs typeface="Times New Roman" panose="02020603050405020304" pitchFamily="18" charset="0"/>
              </a:rPr>
              <a:t>	The siege is told in the books of 2 Chronicles, 2 Kings and Isaiah (who was the active prophet at the time). </a:t>
            </a:r>
          </a:p>
          <a:p>
            <a:r>
              <a:rPr lang="en-US" sz="2800" dirty="0">
                <a:latin typeface="Times New Roman" panose="02020603050405020304" pitchFamily="18" charset="0"/>
                <a:cs typeface="Times New Roman" panose="02020603050405020304" pitchFamily="18" charset="0"/>
              </a:rPr>
              <a:t>	Further, 2 Kings 18 says that Hezekiah paid a tribute in exchange for Assyrian withdrawal.  He paid three hundred talents of silver and thirty talents of gold to Assyria, so vast that he was forced to empty the temple and royal treasury of silver and strip the gold from the doorposts of Solomon’s temple. Nevertheless, Sennacherib marched on Jerusalem with a large army.</a:t>
            </a:r>
          </a:p>
        </p:txBody>
      </p:sp>
      <p:sp>
        <p:nvSpPr>
          <p:cNvPr id="4" name="AutoShape 2" descr="Image result for http://yehuditrose.com/wp content/uploads/2015/03/Ahab Eliyahu 034.jpg"/>
          <p:cNvSpPr>
            <a:spLocks noChangeAspect="1" noChangeArrowheads="1"/>
          </p:cNvSpPr>
          <p:nvPr/>
        </p:nvSpPr>
        <p:spPr bwMode="auto">
          <a:xfrm>
            <a:off x="155575" y="-1943100"/>
            <a:ext cx="5410200" cy="40576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963697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7.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5">
                <a:lumMod val="20000"/>
                <a:lumOff val="80000"/>
              </a:schemeClr>
            </a:gs>
            <a:gs pos="28000">
              <a:schemeClr val="accent5">
                <a:lumMod val="40000"/>
                <a:lumOff val="60000"/>
              </a:schemeClr>
            </a:gs>
            <a:gs pos="10000">
              <a:schemeClr val="accent5">
                <a:lumMod val="60000"/>
                <a:lumOff val="40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2" name="Rectangle 1"/>
          <p:cNvSpPr/>
          <p:nvPr/>
        </p:nvSpPr>
        <p:spPr>
          <a:xfrm>
            <a:off x="114300" y="304800"/>
            <a:ext cx="8915400" cy="646331"/>
          </a:xfrm>
          <a:prstGeom prst="rect">
            <a:avLst/>
          </a:prstGeom>
        </p:spPr>
        <p:txBody>
          <a:bodyPr wrap="square">
            <a:spAutoFit/>
          </a:bodyPr>
          <a:lstStyle/>
          <a:p>
            <a:r>
              <a:rPr lang="en-US" sz="3600" b="1" dirty="0">
                <a:latin typeface="Times New Roman" panose="02020603050405020304" pitchFamily="18" charset="0"/>
                <a:ea typeface="Times New Roman" panose="02020603050405020304" pitchFamily="18" charset="0"/>
              </a:rPr>
              <a:t>Southern Kingdom: Judah</a:t>
            </a:r>
            <a:endParaRPr lang="en-US" sz="3600" dirty="0"/>
          </a:p>
        </p:txBody>
      </p:sp>
      <p:sp>
        <p:nvSpPr>
          <p:cNvPr id="3" name="AutoShape 2" descr="Image result for moses speaking to the people"/>
          <p:cNvSpPr>
            <a:spLocks noChangeAspect="1" noChangeArrowheads="1"/>
          </p:cNvSpPr>
          <p:nvPr/>
        </p:nvSpPr>
        <p:spPr bwMode="auto">
          <a:xfrm>
            <a:off x="155575" y="-1943100"/>
            <a:ext cx="3238500" cy="40576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Rectangle 6"/>
          <p:cNvSpPr/>
          <p:nvPr/>
        </p:nvSpPr>
        <p:spPr>
          <a:xfrm>
            <a:off x="133804" y="1066800"/>
            <a:ext cx="8748939" cy="5693866"/>
          </a:xfrm>
          <a:prstGeom prst="rect">
            <a:avLst/>
          </a:prstGeom>
        </p:spPr>
        <p:txBody>
          <a:bodyPr wrap="square">
            <a:spAutoFit/>
          </a:bodyPr>
          <a:lstStyle/>
          <a:p>
            <a:r>
              <a:rPr lang="en-US" sz="2800" dirty="0">
                <a:latin typeface="Times New Roman" panose="02020603050405020304" pitchFamily="18" charset="0"/>
                <a:cs typeface="Times New Roman" panose="02020603050405020304" pitchFamily="18" charset="0"/>
              </a:rPr>
              <a:t>	According to the biblical account, God came to the rescue of Jerusalem. 180,000 Assyrian soldiers mysteriously died. (Some scholars suggest an outbreak of disease, such as cholera, due to the lack of </a:t>
            </a:r>
          </a:p>
          <a:p>
            <a:r>
              <a:rPr lang="en-US" sz="2800" dirty="0">
                <a:latin typeface="Times New Roman" panose="02020603050405020304" pitchFamily="18" charset="0"/>
                <a:cs typeface="Times New Roman" panose="02020603050405020304" pitchFamily="18" charset="0"/>
              </a:rPr>
              <a:t>good water supply.)</a:t>
            </a:r>
          </a:p>
          <a:p>
            <a:r>
              <a:rPr lang="en-US" sz="2800" dirty="0">
                <a:latin typeface="Times New Roman" panose="02020603050405020304" pitchFamily="18" charset="0"/>
                <a:cs typeface="Times New Roman" panose="02020603050405020304" pitchFamily="18" charset="0"/>
              </a:rPr>
              <a:t>	Sennacherib’s prism, discovered in </a:t>
            </a:r>
          </a:p>
          <a:p>
            <a:r>
              <a:rPr lang="en-US" sz="2800" dirty="0">
                <a:latin typeface="Times New Roman" panose="02020603050405020304" pitchFamily="18" charset="0"/>
                <a:cs typeface="Times New Roman" panose="02020603050405020304" pitchFamily="18" charset="0"/>
              </a:rPr>
              <a:t>Nineveh 1830, tells of Sennacherib’s conquest </a:t>
            </a:r>
          </a:p>
          <a:p>
            <a:r>
              <a:rPr lang="en-US" sz="2800" dirty="0">
                <a:latin typeface="Times New Roman" panose="02020603050405020304" pitchFamily="18" charset="0"/>
                <a:cs typeface="Times New Roman" panose="02020603050405020304" pitchFamily="18" charset="0"/>
              </a:rPr>
              <a:t>of Judah. It brags that he conquered many </a:t>
            </a:r>
          </a:p>
          <a:p>
            <a:r>
              <a:rPr lang="en-US" sz="2800" dirty="0">
                <a:latin typeface="Times New Roman" panose="02020603050405020304" pitchFamily="18" charset="0"/>
                <a:cs typeface="Times New Roman" panose="02020603050405020304" pitchFamily="18" charset="0"/>
              </a:rPr>
              <a:t>Judean towns and besieged Jerusalem, locking </a:t>
            </a:r>
          </a:p>
          <a:p>
            <a:r>
              <a:rPr lang="en-US" sz="2800" dirty="0">
                <a:latin typeface="Times New Roman" panose="02020603050405020304" pitchFamily="18" charset="0"/>
                <a:cs typeface="Times New Roman" panose="02020603050405020304" pitchFamily="18" charset="0"/>
              </a:rPr>
              <a:t>up King Hezekiah “like a caged bird.” It then </a:t>
            </a:r>
          </a:p>
          <a:p>
            <a:r>
              <a:rPr lang="en-US" sz="2800" dirty="0">
                <a:latin typeface="Times New Roman" panose="02020603050405020304" pitchFamily="18" charset="0"/>
                <a:cs typeface="Times New Roman" panose="02020603050405020304" pitchFamily="18" charset="0"/>
              </a:rPr>
              <a:t>says that Judah paid a huge tribute. Notice, </a:t>
            </a:r>
          </a:p>
          <a:p>
            <a:r>
              <a:rPr lang="en-US" sz="2800" dirty="0">
                <a:latin typeface="Times New Roman" panose="02020603050405020304" pitchFamily="18" charset="0"/>
                <a:cs typeface="Times New Roman" panose="02020603050405020304" pitchFamily="18" charset="0"/>
              </a:rPr>
              <a:t>however, that it did NOT say that they were </a:t>
            </a:r>
          </a:p>
          <a:p>
            <a:r>
              <a:rPr lang="en-US" sz="2800" dirty="0">
                <a:latin typeface="Times New Roman" panose="02020603050405020304" pitchFamily="18" charset="0"/>
                <a:cs typeface="Times New Roman" panose="02020603050405020304" pitchFamily="18" charset="0"/>
              </a:rPr>
              <a:t>able to conquer Jerusalem!</a:t>
            </a:r>
          </a:p>
        </p:txBody>
      </p:sp>
      <p:sp>
        <p:nvSpPr>
          <p:cNvPr id="4" name="AutoShape 2" descr="Image result for http://yehuditrose.com/wp content/uploads/2015/03/Ahab Eliyahu 034.jpg"/>
          <p:cNvSpPr>
            <a:spLocks noChangeAspect="1" noChangeArrowheads="1"/>
          </p:cNvSpPr>
          <p:nvPr/>
        </p:nvSpPr>
        <p:spPr bwMode="auto">
          <a:xfrm>
            <a:off x="155575" y="-1943100"/>
            <a:ext cx="5410200" cy="40576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2" descr="Image result for https://upload.wikimedia.org/wikipedia/commons/d/de/Taylor_Prism 1.jpg"/>
          <p:cNvSpPr>
            <a:spLocks noChangeAspect="1" noChangeArrowheads="1"/>
          </p:cNvSpPr>
          <p:nvPr/>
        </p:nvSpPr>
        <p:spPr bwMode="auto">
          <a:xfrm>
            <a:off x="155575" y="-1943100"/>
            <a:ext cx="1952625" cy="40576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98301" y="2667000"/>
            <a:ext cx="1851785" cy="390525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810076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8.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5">
                <a:lumMod val="20000"/>
                <a:lumOff val="80000"/>
              </a:schemeClr>
            </a:gs>
            <a:gs pos="28000">
              <a:schemeClr val="accent5">
                <a:lumMod val="40000"/>
                <a:lumOff val="60000"/>
              </a:schemeClr>
            </a:gs>
            <a:gs pos="10000">
              <a:schemeClr val="accent5">
                <a:lumMod val="60000"/>
                <a:lumOff val="40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2" name="Rectangle 1"/>
          <p:cNvSpPr/>
          <p:nvPr/>
        </p:nvSpPr>
        <p:spPr>
          <a:xfrm>
            <a:off x="155575" y="96611"/>
            <a:ext cx="8915400" cy="646331"/>
          </a:xfrm>
          <a:prstGeom prst="rect">
            <a:avLst/>
          </a:prstGeom>
        </p:spPr>
        <p:txBody>
          <a:bodyPr wrap="square">
            <a:spAutoFit/>
          </a:bodyPr>
          <a:lstStyle/>
          <a:p>
            <a:r>
              <a:rPr lang="en-US" sz="3600" b="1" dirty="0">
                <a:latin typeface="Times New Roman" panose="02020603050405020304" pitchFamily="18" charset="0"/>
                <a:ea typeface="Times New Roman" panose="02020603050405020304" pitchFamily="18" charset="0"/>
              </a:rPr>
              <a:t>Southern Kingdom: Judah</a:t>
            </a:r>
            <a:endParaRPr lang="en-US" sz="3600" dirty="0"/>
          </a:p>
        </p:txBody>
      </p:sp>
      <p:sp>
        <p:nvSpPr>
          <p:cNvPr id="3" name="AutoShape 2" descr="Image result for moses speaking to the people"/>
          <p:cNvSpPr>
            <a:spLocks noChangeAspect="1" noChangeArrowheads="1"/>
          </p:cNvSpPr>
          <p:nvPr/>
        </p:nvSpPr>
        <p:spPr bwMode="auto">
          <a:xfrm>
            <a:off x="155575" y="-1943100"/>
            <a:ext cx="3238500" cy="40576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Rectangle 6"/>
          <p:cNvSpPr/>
          <p:nvPr/>
        </p:nvSpPr>
        <p:spPr>
          <a:xfrm>
            <a:off x="197530" y="753828"/>
            <a:ext cx="8748939" cy="6124754"/>
          </a:xfrm>
          <a:prstGeom prst="rect">
            <a:avLst/>
          </a:prstGeom>
        </p:spPr>
        <p:txBody>
          <a:bodyPr wrap="square">
            <a:spAutoFit/>
          </a:bodyPr>
          <a:lstStyle/>
          <a:p>
            <a:r>
              <a:rPr lang="en-US" sz="2800" dirty="0">
                <a:latin typeface="Times New Roman" panose="02020603050405020304" pitchFamily="18" charset="0"/>
                <a:cs typeface="Times New Roman" panose="02020603050405020304" pitchFamily="18" charset="0"/>
              </a:rPr>
              <a:t>	Jerusalem, and Judah, was spared, because of the faithfulness of </a:t>
            </a:r>
            <a:r>
              <a:rPr lang="en-US" sz="2800" dirty="0" err="1">
                <a:latin typeface="Times New Roman" panose="02020603050405020304" pitchFamily="18" charset="0"/>
                <a:cs typeface="Times New Roman" panose="02020603050405020304" pitchFamily="18" charset="0"/>
              </a:rPr>
              <a:t>Hezekah</a:t>
            </a:r>
            <a:r>
              <a:rPr lang="en-US" sz="2800" dirty="0">
                <a:latin typeface="Times New Roman" panose="02020603050405020304" pitchFamily="18" charset="0"/>
                <a:cs typeface="Times New Roman" panose="02020603050405020304" pitchFamily="18" charset="0"/>
              </a:rPr>
              <a:t> and the people.</a:t>
            </a:r>
          </a:p>
          <a:p>
            <a:r>
              <a:rPr lang="en-US" sz="2800" dirty="0">
                <a:latin typeface="Times New Roman" panose="02020603050405020304" pitchFamily="18" charset="0"/>
                <a:cs typeface="Times New Roman" panose="02020603050405020304" pitchFamily="18" charset="0"/>
              </a:rPr>
              <a:t>	Judah was able to survive longer than Israel, according to the Bible, because Judah (unlike Israel) had periods of reform back to true worship, and had some godly kings. </a:t>
            </a:r>
          </a:p>
          <a:p>
            <a:r>
              <a:rPr lang="en-US" sz="2800" dirty="0">
                <a:latin typeface="Times New Roman" panose="02020603050405020304" pitchFamily="18" charset="0"/>
                <a:cs typeface="Times New Roman" panose="02020603050405020304" pitchFamily="18" charset="0"/>
              </a:rPr>
              <a:t>	For example, 2 Kings 23:10 says, “Josiah sent some men to </a:t>
            </a:r>
            <a:r>
              <a:rPr lang="en-US" sz="2800" dirty="0" err="1">
                <a:latin typeface="Times New Roman" panose="02020603050405020304" pitchFamily="18" charset="0"/>
                <a:cs typeface="Times New Roman" panose="02020603050405020304" pitchFamily="18" charset="0"/>
              </a:rPr>
              <a:t>Hinnom</a:t>
            </a:r>
            <a:r>
              <a:rPr lang="en-US" sz="2800" dirty="0">
                <a:latin typeface="Times New Roman" panose="02020603050405020304" pitchFamily="18" charset="0"/>
                <a:cs typeface="Times New Roman" panose="02020603050405020304" pitchFamily="18" charset="0"/>
              </a:rPr>
              <a:t> Valley just outside Jerusalem with orders to make the altar there unfit for worship. That way, people could no longer use it for sacrificing their children to the god </a:t>
            </a:r>
            <a:r>
              <a:rPr lang="en-US" sz="2800" dirty="0" err="1">
                <a:latin typeface="Times New Roman" panose="02020603050405020304" pitchFamily="18" charset="0"/>
                <a:cs typeface="Times New Roman" panose="02020603050405020304" pitchFamily="18" charset="0"/>
              </a:rPr>
              <a:t>Molech</a:t>
            </a:r>
            <a:r>
              <a:rPr lang="en-US" sz="2800" dirty="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	Even so, the people and kings adopted more and more pagan worship. This led, the prophets say, to Jerusalem also being destroyed.</a:t>
            </a:r>
          </a:p>
        </p:txBody>
      </p:sp>
      <p:sp>
        <p:nvSpPr>
          <p:cNvPr id="4" name="AutoShape 2" descr="Image result for http://yehuditrose.com/wp content/uploads/2015/03/Ahab Eliyahu 034.jpg"/>
          <p:cNvSpPr>
            <a:spLocks noChangeAspect="1" noChangeArrowheads="1"/>
          </p:cNvSpPr>
          <p:nvPr/>
        </p:nvSpPr>
        <p:spPr bwMode="auto">
          <a:xfrm>
            <a:off x="155575" y="-1943100"/>
            <a:ext cx="5410200" cy="40576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804353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9.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5">
                <a:lumMod val="20000"/>
                <a:lumOff val="80000"/>
              </a:schemeClr>
            </a:gs>
            <a:gs pos="28000">
              <a:schemeClr val="accent5">
                <a:lumMod val="40000"/>
                <a:lumOff val="60000"/>
              </a:schemeClr>
            </a:gs>
            <a:gs pos="10000">
              <a:schemeClr val="accent5">
                <a:lumMod val="60000"/>
                <a:lumOff val="40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2" name="Rectangle 1"/>
          <p:cNvSpPr/>
          <p:nvPr/>
        </p:nvSpPr>
        <p:spPr>
          <a:xfrm>
            <a:off x="155575" y="228600"/>
            <a:ext cx="8915400" cy="646331"/>
          </a:xfrm>
          <a:prstGeom prst="rect">
            <a:avLst/>
          </a:prstGeom>
        </p:spPr>
        <p:txBody>
          <a:bodyPr wrap="square">
            <a:spAutoFit/>
          </a:bodyPr>
          <a:lstStyle/>
          <a:p>
            <a:r>
              <a:rPr lang="en-US" sz="3600" b="1" dirty="0">
                <a:latin typeface="Times New Roman" panose="02020603050405020304" pitchFamily="18" charset="0"/>
                <a:ea typeface="Times New Roman" panose="02020603050405020304" pitchFamily="18" charset="0"/>
              </a:rPr>
              <a:t>Southern Kingdom: Judah</a:t>
            </a:r>
            <a:endParaRPr lang="en-US" sz="3600" dirty="0"/>
          </a:p>
        </p:txBody>
      </p:sp>
      <p:sp>
        <p:nvSpPr>
          <p:cNvPr id="3" name="AutoShape 2" descr="Image result for moses speaking to the people"/>
          <p:cNvSpPr>
            <a:spLocks noChangeAspect="1" noChangeArrowheads="1"/>
          </p:cNvSpPr>
          <p:nvPr/>
        </p:nvSpPr>
        <p:spPr bwMode="auto">
          <a:xfrm>
            <a:off x="155575" y="-1943100"/>
            <a:ext cx="3238500" cy="40576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Rectangle 6"/>
          <p:cNvSpPr/>
          <p:nvPr/>
        </p:nvSpPr>
        <p:spPr>
          <a:xfrm>
            <a:off x="197530" y="990600"/>
            <a:ext cx="8748939" cy="4524315"/>
          </a:xfrm>
          <a:prstGeom prst="rect">
            <a:avLst/>
          </a:prstGeom>
        </p:spPr>
        <p:txBody>
          <a:bodyPr wrap="square">
            <a:spAutoFit/>
          </a:bodyPr>
          <a:lstStyle/>
          <a:p>
            <a:r>
              <a:rPr lang="en-US" sz="3200" dirty="0">
                <a:latin typeface="Times New Roman" panose="02020603050405020304" pitchFamily="18" charset="0"/>
                <a:cs typeface="Times New Roman" panose="02020603050405020304" pitchFamily="18" charset="0"/>
              </a:rPr>
              <a:t>	Ezekiel 23:37 “For they have committed adultery, and blood is on their hands. Thus they have committed adultery with their idols and even caused their sons, whom they bore to Me, to pass through the fire to them as food.”</a:t>
            </a:r>
          </a:p>
          <a:p>
            <a:r>
              <a:rPr lang="en-US" sz="3200" dirty="0">
                <a:latin typeface="Times New Roman" panose="02020603050405020304" pitchFamily="18" charset="0"/>
                <a:cs typeface="Times New Roman" panose="02020603050405020304" pitchFamily="18" charset="0"/>
              </a:rPr>
              <a:t>	Jeremiah 17:1-2 “Judah’s sin is engraved ... on the tablets of their hearts ... Even their children remember their altars and </a:t>
            </a:r>
            <a:r>
              <a:rPr lang="en-US" sz="3200" dirty="0" err="1">
                <a:latin typeface="Times New Roman" panose="02020603050405020304" pitchFamily="18" charset="0"/>
                <a:cs typeface="Times New Roman" panose="02020603050405020304" pitchFamily="18" charset="0"/>
              </a:rPr>
              <a:t>Asherah</a:t>
            </a:r>
            <a:r>
              <a:rPr lang="en-US" sz="3200" dirty="0">
                <a:latin typeface="Times New Roman" panose="02020603050405020304" pitchFamily="18" charset="0"/>
                <a:cs typeface="Times New Roman" panose="02020603050405020304" pitchFamily="18" charset="0"/>
              </a:rPr>
              <a:t> poles beside the spreading trees and on the high hills.”</a:t>
            </a:r>
          </a:p>
        </p:txBody>
      </p:sp>
      <p:sp>
        <p:nvSpPr>
          <p:cNvPr id="4" name="AutoShape 2" descr="Image result for http://yehuditrose.com/wp content/uploads/2015/03/Ahab Eliyahu 034.jpg"/>
          <p:cNvSpPr>
            <a:spLocks noChangeAspect="1" noChangeArrowheads="1"/>
          </p:cNvSpPr>
          <p:nvPr/>
        </p:nvSpPr>
        <p:spPr bwMode="auto">
          <a:xfrm>
            <a:off x="155575" y="-1943100"/>
            <a:ext cx="5410200" cy="40576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546142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08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5575" y="4191000"/>
            <a:ext cx="4416425" cy="2209800"/>
          </a:xfrm>
        </p:spPr>
        <p:txBody>
          <a:bodyPr anchor="t">
            <a:normAutofit/>
          </a:bodyPr>
          <a:lstStyle/>
          <a:p>
            <a:r>
              <a:rPr lang="en-US" sz="5400" b="1" dirty="0">
                <a:latin typeface="Times New Roman" panose="02020603050405020304" pitchFamily="18" charset="0"/>
                <a:cs typeface="Times New Roman" panose="02020603050405020304" pitchFamily="18" charset="0"/>
              </a:rPr>
              <a:t>Opening prayer</a:t>
            </a:r>
          </a:p>
        </p:txBody>
      </p:sp>
      <p:pic>
        <p:nvPicPr>
          <p:cNvPr id="1026" name="Picture 2" descr="Image result for Star of David"/>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5612624" y="4152900"/>
            <a:ext cx="18288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israel"/>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400800" y="4800600"/>
            <a:ext cx="252448" cy="533400"/>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6" descr="Image result for israel land"/>
          <p:cNvSpPr>
            <a:spLocks noChangeAspect="1" noChangeArrowheads="1"/>
          </p:cNvSpPr>
          <p:nvPr/>
        </p:nvSpPr>
        <p:spPr bwMode="auto">
          <a:xfrm>
            <a:off x="155575" y="-1790700"/>
            <a:ext cx="6657975" cy="3743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4" name="Picture 10" descr="Image result for israel land"/>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4832350" y="1497537"/>
            <a:ext cx="3962400" cy="192249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797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0.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5">
                <a:lumMod val="20000"/>
                <a:lumOff val="80000"/>
              </a:schemeClr>
            </a:gs>
            <a:gs pos="28000">
              <a:schemeClr val="accent5">
                <a:lumMod val="40000"/>
                <a:lumOff val="60000"/>
              </a:schemeClr>
            </a:gs>
            <a:gs pos="10000">
              <a:schemeClr val="accent5">
                <a:lumMod val="60000"/>
                <a:lumOff val="40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2" name="Rectangle 1"/>
          <p:cNvSpPr/>
          <p:nvPr/>
        </p:nvSpPr>
        <p:spPr>
          <a:xfrm>
            <a:off x="155575" y="228600"/>
            <a:ext cx="8915400" cy="646331"/>
          </a:xfrm>
          <a:prstGeom prst="rect">
            <a:avLst/>
          </a:prstGeom>
        </p:spPr>
        <p:txBody>
          <a:bodyPr wrap="square">
            <a:spAutoFit/>
          </a:bodyPr>
          <a:lstStyle/>
          <a:p>
            <a:r>
              <a:rPr lang="en-US" sz="3600" b="1" dirty="0">
                <a:latin typeface="Times New Roman" panose="02020603050405020304" pitchFamily="18" charset="0"/>
                <a:ea typeface="Times New Roman" panose="02020603050405020304" pitchFamily="18" charset="0"/>
              </a:rPr>
              <a:t>Southern Kingdom: Judah</a:t>
            </a:r>
            <a:endParaRPr lang="en-US" sz="3600" dirty="0"/>
          </a:p>
        </p:txBody>
      </p:sp>
      <p:sp>
        <p:nvSpPr>
          <p:cNvPr id="3" name="AutoShape 2" descr="Image result for moses speaking to the people"/>
          <p:cNvSpPr>
            <a:spLocks noChangeAspect="1" noChangeArrowheads="1"/>
          </p:cNvSpPr>
          <p:nvPr/>
        </p:nvSpPr>
        <p:spPr bwMode="auto">
          <a:xfrm>
            <a:off x="155575" y="-1943100"/>
            <a:ext cx="3238500" cy="40576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Rectangle 6"/>
          <p:cNvSpPr/>
          <p:nvPr/>
        </p:nvSpPr>
        <p:spPr>
          <a:xfrm>
            <a:off x="197530" y="990600"/>
            <a:ext cx="8748939" cy="5693866"/>
          </a:xfrm>
          <a:prstGeom prst="rect">
            <a:avLst/>
          </a:prstGeom>
        </p:spPr>
        <p:txBody>
          <a:bodyPr wrap="square">
            <a:spAutoFit/>
          </a:bodyPr>
          <a:lstStyle/>
          <a:p>
            <a:r>
              <a:rPr lang="en-US" sz="2600" dirty="0">
                <a:latin typeface="Times New Roman" panose="02020603050405020304" pitchFamily="18" charset="0"/>
                <a:cs typeface="Times New Roman" panose="02020603050405020304" pitchFamily="18" charset="0"/>
              </a:rPr>
              <a:t>	Jeremiah 32:35 “And they led Judah into sin by building places to worship Baal in </a:t>
            </a:r>
            <a:r>
              <a:rPr lang="en-US" sz="2600" dirty="0" err="1">
                <a:latin typeface="Times New Roman" panose="02020603050405020304" pitchFamily="18" charset="0"/>
                <a:cs typeface="Times New Roman" panose="02020603050405020304" pitchFamily="18" charset="0"/>
              </a:rPr>
              <a:t>Hinnom</a:t>
            </a:r>
            <a:r>
              <a:rPr lang="en-US" sz="2600" dirty="0">
                <a:latin typeface="Times New Roman" panose="02020603050405020304" pitchFamily="18" charset="0"/>
                <a:cs typeface="Times New Roman" panose="02020603050405020304" pitchFamily="18" charset="0"/>
              </a:rPr>
              <a:t> Valley, where they also sacrificed their sons and daughters to the god </a:t>
            </a:r>
            <a:r>
              <a:rPr lang="en-US" sz="2600" dirty="0" err="1">
                <a:latin typeface="Times New Roman" panose="02020603050405020304" pitchFamily="18" charset="0"/>
                <a:cs typeface="Times New Roman" panose="02020603050405020304" pitchFamily="18" charset="0"/>
              </a:rPr>
              <a:t>Molech</a:t>
            </a:r>
            <a:r>
              <a:rPr lang="en-US" sz="2600" dirty="0">
                <a:latin typeface="Times New Roman" panose="02020603050405020304" pitchFamily="18" charset="0"/>
                <a:cs typeface="Times New Roman" panose="02020603050405020304" pitchFamily="18" charset="0"/>
              </a:rPr>
              <a:t>. I have never even thought of telling them to commit such disgusting sins.” </a:t>
            </a:r>
          </a:p>
          <a:p>
            <a:r>
              <a:rPr lang="en-US" sz="2600" dirty="0">
                <a:latin typeface="Times New Roman" panose="02020603050405020304" pitchFamily="18" charset="0"/>
                <a:cs typeface="Times New Roman" panose="02020603050405020304" pitchFamily="18" charset="0"/>
              </a:rPr>
              <a:t>	2 Chronicles 28:1-4 “</a:t>
            </a:r>
            <a:r>
              <a:rPr lang="en-US" sz="2600" baseline="30000" dirty="0">
                <a:latin typeface="Times New Roman" panose="02020603050405020304" pitchFamily="18" charset="0"/>
                <a:cs typeface="Times New Roman" panose="02020603050405020304" pitchFamily="18" charset="0"/>
              </a:rPr>
              <a:t>1 </a:t>
            </a:r>
            <a:r>
              <a:rPr lang="en-US" sz="2600" dirty="0">
                <a:latin typeface="Times New Roman" panose="02020603050405020304" pitchFamily="18" charset="0"/>
                <a:cs typeface="Times New Roman" panose="02020603050405020304" pitchFamily="18" charset="0"/>
              </a:rPr>
              <a:t>Ahaz was twenty years old when he became king of Judah, and he ruled from Jerusalem for sixteen years. Ahaz was nothing like his ancestor David. Ahaz disobeyed the Lord </a:t>
            </a:r>
            <a:r>
              <a:rPr lang="en-US" sz="2600" baseline="30000" dirty="0">
                <a:latin typeface="Times New Roman" panose="02020603050405020304" pitchFamily="18" charset="0"/>
                <a:cs typeface="Times New Roman" panose="02020603050405020304" pitchFamily="18" charset="0"/>
              </a:rPr>
              <a:t>2 </a:t>
            </a:r>
            <a:r>
              <a:rPr lang="en-US" sz="2600" dirty="0">
                <a:latin typeface="Times New Roman" panose="02020603050405020304" pitchFamily="18" charset="0"/>
                <a:cs typeface="Times New Roman" panose="02020603050405020304" pitchFamily="18" charset="0"/>
              </a:rPr>
              <a:t>and was as sinful as the kings of Israel. He made idols of the god </a:t>
            </a:r>
            <a:r>
              <a:rPr lang="en-US" sz="2600" dirty="0" err="1">
                <a:latin typeface="Times New Roman" panose="02020603050405020304" pitchFamily="18" charset="0"/>
                <a:cs typeface="Times New Roman" panose="02020603050405020304" pitchFamily="18" charset="0"/>
              </a:rPr>
              <a:t>Ba’al</a:t>
            </a:r>
            <a:r>
              <a:rPr lang="en-US" sz="2600" dirty="0">
                <a:latin typeface="Times New Roman" panose="02020603050405020304" pitchFamily="18" charset="0"/>
                <a:cs typeface="Times New Roman" panose="02020603050405020304" pitchFamily="18" charset="0"/>
              </a:rPr>
              <a:t>, </a:t>
            </a:r>
            <a:r>
              <a:rPr lang="en-US" sz="2600" baseline="30000" dirty="0">
                <a:latin typeface="Times New Roman" panose="02020603050405020304" pitchFamily="18" charset="0"/>
                <a:cs typeface="Times New Roman" panose="02020603050405020304" pitchFamily="18" charset="0"/>
              </a:rPr>
              <a:t>3 </a:t>
            </a:r>
            <a:r>
              <a:rPr lang="en-US" sz="2600" dirty="0">
                <a:latin typeface="Times New Roman" panose="02020603050405020304" pitchFamily="18" charset="0"/>
                <a:cs typeface="Times New Roman" panose="02020603050405020304" pitchFamily="18" charset="0"/>
              </a:rPr>
              <a:t>and he offered sacrifices in </a:t>
            </a:r>
            <a:r>
              <a:rPr lang="en-US" sz="2600" dirty="0" err="1">
                <a:latin typeface="Times New Roman" panose="02020603050405020304" pitchFamily="18" charset="0"/>
                <a:cs typeface="Times New Roman" panose="02020603050405020304" pitchFamily="18" charset="0"/>
              </a:rPr>
              <a:t>Hinnom</a:t>
            </a:r>
            <a:r>
              <a:rPr lang="en-US" sz="2600" dirty="0">
                <a:latin typeface="Times New Roman" panose="02020603050405020304" pitchFamily="18" charset="0"/>
                <a:cs typeface="Times New Roman" panose="02020603050405020304" pitchFamily="18" charset="0"/>
              </a:rPr>
              <a:t> Valley. Worst of all, Ahaz sacrificed his own sons, which was a disgusting custom of the nations that the Lord had forced out of Israel. </a:t>
            </a:r>
            <a:r>
              <a:rPr lang="en-US" sz="2600" baseline="30000" dirty="0">
                <a:latin typeface="Times New Roman" panose="02020603050405020304" pitchFamily="18" charset="0"/>
                <a:cs typeface="Times New Roman" panose="02020603050405020304" pitchFamily="18" charset="0"/>
              </a:rPr>
              <a:t>4 </a:t>
            </a:r>
            <a:r>
              <a:rPr lang="en-US" sz="2600" dirty="0">
                <a:latin typeface="Times New Roman" panose="02020603050405020304" pitchFamily="18" charset="0"/>
                <a:cs typeface="Times New Roman" panose="02020603050405020304" pitchFamily="18" charset="0"/>
              </a:rPr>
              <a:t>Ahaz offered sacrifices at the local shrines, as well as on every hill and in the shade of large trees.”</a:t>
            </a:r>
          </a:p>
        </p:txBody>
      </p:sp>
      <p:sp>
        <p:nvSpPr>
          <p:cNvPr id="4" name="AutoShape 2" descr="Image result for http://yehuditrose.com/wp content/uploads/2015/03/Ahab Eliyahu 034.jpg"/>
          <p:cNvSpPr>
            <a:spLocks noChangeAspect="1" noChangeArrowheads="1"/>
          </p:cNvSpPr>
          <p:nvPr/>
        </p:nvSpPr>
        <p:spPr bwMode="auto">
          <a:xfrm>
            <a:off x="155575" y="-1943100"/>
            <a:ext cx="5410200" cy="40576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601492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1.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5">
                <a:lumMod val="20000"/>
                <a:lumOff val="80000"/>
              </a:schemeClr>
            </a:gs>
            <a:gs pos="28000">
              <a:schemeClr val="accent5">
                <a:lumMod val="40000"/>
                <a:lumOff val="60000"/>
              </a:schemeClr>
            </a:gs>
            <a:gs pos="10000">
              <a:schemeClr val="accent5">
                <a:lumMod val="60000"/>
                <a:lumOff val="40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2" name="Rectangle 1"/>
          <p:cNvSpPr/>
          <p:nvPr/>
        </p:nvSpPr>
        <p:spPr>
          <a:xfrm>
            <a:off x="155575" y="228600"/>
            <a:ext cx="8915400" cy="646331"/>
          </a:xfrm>
          <a:prstGeom prst="rect">
            <a:avLst/>
          </a:prstGeom>
        </p:spPr>
        <p:txBody>
          <a:bodyPr wrap="square">
            <a:spAutoFit/>
          </a:bodyPr>
          <a:lstStyle/>
          <a:p>
            <a:r>
              <a:rPr lang="en-US" sz="3600" b="1" dirty="0">
                <a:latin typeface="Times New Roman" panose="02020603050405020304" pitchFamily="18" charset="0"/>
                <a:ea typeface="Times New Roman" panose="02020603050405020304" pitchFamily="18" charset="0"/>
              </a:rPr>
              <a:t>Southern Kingdom: Judah</a:t>
            </a:r>
            <a:endParaRPr lang="en-US" sz="3600" dirty="0"/>
          </a:p>
        </p:txBody>
      </p:sp>
      <p:sp>
        <p:nvSpPr>
          <p:cNvPr id="3" name="AutoShape 2" descr="Image result for moses speaking to the people"/>
          <p:cNvSpPr>
            <a:spLocks noChangeAspect="1" noChangeArrowheads="1"/>
          </p:cNvSpPr>
          <p:nvPr/>
        </p:nvSpPr>
        <p:spPr bwMode="auto">
          <a:xfrm>
            <a:off x="155575" y="-1943100"/>
            <a:ext cx="3238500" cy="40576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Rectangle 6"/>
          <p:cNvSpPr/>
          <p:nvPr/>
        </p:nvSpPr>
        <p:spPr>
          <a:xfrm>
            <a:off x="155575" y="1295400"/>
            <a:ext cx="8748939" cy="5016758"/>
          </a:xfrm>
          <a:prstGeom prst="rect">
            <a:avLst/>
          </a:prstGeom>
        </p:spPr>
        <p:txBody>
          <a:bodyPr wrap="square">
            <a:spAutoFit/>
          </a:bodyPr>
          <a:lstStyle/>
          <a:p>
            <a:r>
              <a:rPr lang="en-US" sz="3200" dirty="0">
                <a:latin typeface="Times New Roman" panose="02020603050405020304" pitchFamily="18" charset="0"/>
                <a:cs typeface="Times New Roman" panose="02020603050405020304" pitchFamily="18" charset="0"/>
              </a:rPr>
              <a:t>	2 Kings 21:6 “[King] Manasseh sacrificed his own son in the fire, practiced divination, sought omens, and consulted mediums and </a:t>
            </a:r>
            <a:r>
              <a:rPr lang="en-US" sz="3200" dirty="0" err="1">
                <a:latin typeface="Times New Roman" panose="02020603050405020304" pitchFamily="18" charset="0"/>
                <a:cs typeface="Times New Roman" panose="02020603050405020304" pitchFamily="18" charset="0"/>
              </a:rPr>
              <a:t>spiritists</a:t>
            </a:r>
            <a:r>
              <a:rPr lang="en-US" sz="3200" dirty="0">
                <a:latin typeface="Times New Roman" panose="02020603050405020304" pitchFamily="18" charset="0"/>
                <a:cs typeface="Times New Roman" panose="02020603050405020304" pitchFamily="18" charset="0"/>
              </a:rPr>
              <a:t>. He did much evil in the eyes of the LORD, arousing his anger.”</a:t>
            </a:r>
          </a:p>
          <a:p>
            <a:r>
              <a:rPr lang="en-US" sz="3200" dirty="0">
                <a:latin typeface="Times New Roman" panose="02020603050405020304" pitchFamily="18" charset="0"/>
                <a:cs typeface="Times New Roman" panose="02020603050405020304" pitchFamily="18" charset="0"/>
              </a:rPr>
              <a:t>	2 Chronicles 33:3 “[King Manasseh of Judah] rebuilt the local shrines that his father Hezekiah had torn down. He built altars for the god </a:t>
            </a:r>
            <a:r>
              <a:rPr lang="en-US" sz="3200" dirty="0" err="1">
                <a:latin typeface="Times New Roman" panose="02020603050405020304" pitchFamily="18" charset="0"/>
                <a:cs typeface="Times New Roman" panose="02020603050405020304" pitchFamily="18" charset="0"/>
              </a:rPr>
              <a:t>Ba’al</a:t>
            </a:r>
            <a:r>
              <a:rPr lang="en-US" sz="3200" dirty="0">
                <a:latin typeface="Times New Roman" panose="02020603050405020304" pitchFamily="18" charset="0"/>
                <a:cs typeface="Times New Roman" panose="02020603050405020304" pitchFamily="18" charset="0"/>
              </a:rPr>
              <a:t> and set up sacred poles for worshiping the goddess </a:t>
            </a:r>
            <a:r>
              <a:rPr lang="en-US" sz="3200" dirty="0" err="1">
                <a:latin typeface="Times New Roman" panose="02020603050405020304" pitchFamily="18" charset="0"/>
                <a:cs typeface="Times New Roman" panose="02020603050405020304" pitchFamily="18" charset="0"/>
              </a:rPr>
              <a:t>Asherah</a:t>
            </a:r>
            <a:r>
              <a:rPr lang="en-US" sz="3200" dirty="0">
                <a:latin typeface="Times New Roman" panose="02020603050405020304" pitchFamily="18" charset="0"/>
                <a:cs typeface="Times New Roman" panose="02020603050405020304" pitchFamily="18" charset="0"/>
              </a:rPr>
              <a:t>. And he faithfully worshiped the stars in the sky.”</a:t>
            </a:r>
          </a:p>
        </p:txBody>
      </p:sp>
      <p:sp>
        <p:nvSpPr>
          <p:cNvPr id="4" name="AutoShape 2" descr="Image result for http://yehuditrose.com/wp content/uploads/2015/03/Ahab Eliyahu 034.jpg"/>
          <p:cNvSpPr>
            <a:spLocks noChangeAspect="1" noChangeArrowheads="1"/>
          </p:cNvSpPr>
          <p:nvPr/>
        </p:nvSpPr>
        <p:spPr bwMode="auto">
          <a:xfrm>
            <a:off x="155575" y="-1943100"/>
            <a:ext cx="5410200" cy="40576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221572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2.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5">
                <a:lumMod val="20000"/>
                <a:lumOff val="80000"/>
              </a:schemeClr>
            </a:gs>
            <a:gs pos="28000">
              <a:schemeClr val="accent5">
                <a:lumMod val="40000"/>
                <a:lumOff val="60000"/>
              </a:schemeClr>
            </a:gs>
            <a:gs pos="10000">
              <a:schemeClr val="accent5">
                <a:lumMod val="60000"/>
                <a:lumOff val="40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2" name="Rectangle 1"/>
          <p:cNvSpPr/>
          <p:nvPr/>
        </p:nvSpPr>
        <p:spPr>
          <a:xfrm>
            <a:off x="155575" y="76200"/>
            <a:ext cx="8915400" cy="646331"/>
          </a:xfrm>
          <a:prstGeom prst="rect">
            <a:avLst/>
          </a:prstGeom>
        </p:spPr>
        <p:txBody>
          <a:bodyPr wrap="square">
            <a:spAutoFit/>
          </a:bodyPr>
          <a:lstStyle/>
          <a:p>
            <a:r>
              <a:rPr lang="en-US" sz="3600" b="1" dirty="0">
                <a:latin typeface="Times New Roman" panose="02020603050405020304" pitchFamily="18" charset="0"/>
                <a:ea typeface="Times New Roman" panose="02020603050405020304" pitchFamily="18" charset="0"/>
              </a:rPr>
              <a:t>Southern Kingdom: Judah</a:t>
            </a:r>
            <a:endParaRPr lang="en-US" sz="3600" dirty="0"/>
          </a:p>
        </p:txBody>
      </p:sp>
      <p:sp>
        <p:nvSpPr>
          <p:cNvPr id="3" name="AutoShape 2" descr="Image result for moses speaking to the people"/>
          <p:cNvSpPr>
            <a:spLocks noChangeAspect="1" noChangeArrowheads="1"/>
          </p:cNvSpPr>
          <p:nvPr/>
        </p:nvSpPr>
        <p:spPr bwMode="auto">
          <a:xfrm>
            <a:off x="155575" y="-1943100"/>
            <a:ext cx="3238500" cy="40576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Rectangle 6"/>
          <p:cNvSpPr/>
          <p:nvPr/>
        </p:nvSpPr>
        <p:spPr>
          <a:xfrm>
            <a:off x="155575" y="762000"/>
            <a:ext cx="8748939" cy="6124754"/>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In 1968, a stone inscription of the 8th century BCE was discovered in a cemetery west of Hebron, at the site of Khirbet el </a:t>
            </a:r>
            <a:r>
              <a:rPr lang="en-US" sz="2800" dirty="0" err="1">
                <a:latin typeface="Times New Roman" panose="02020603050405020304" pitchFamily="18" charset="0"/>
                <a:cs typeface="Times New Roman" panose="02020603050405020304" pitchFamily="18" charset="0"/>
              </a:rPr>
              <a:t>Qí´m</a:t>
            </a:r>
            <a:r>
              <a:rPr lang="en-US" sz="2800" dirty="0">
                <a:latin typeface="Times New Roman" panose="02020603050405020304" pitchFamily="18" charset="0"/>
                <a:cs typeface="Times New Roman" panose="02020603050405020304" pitchFamily="18" charset="0"/>
              </a:rPr>
              <a:t>. It gives the name of the deceased, and it says “blessed may he be by Yahweh and his </a:t>
            </a:r>
            <a:r>
              <a:rPr lang="en-US" sz="2800" dirty="0" err="1">
                <a:latin typeface="Times New Roman" panose="02020603050405020304" pitchFamily="18" charset="0"/>
                <a:cs typeface="Times New Roman" panose="02020603050405020304" pitchFamily="18" charset="0"/>
              </a:rPr>
              <a:t>Asherah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Asherah</a:t>
            </a:r>
            <a:r>
              <a:rPr lang="en-US" sz="2800" dirty="0">
                <a:latin typeface="Times New Roman" panose="02020603050405020304" pitchFamily="18" charset="0"/>
                <a:cs typeface="Times New Roman" panose="02020603050405020304" pitchFamily="18" charset="0"/>
              </a:rPr>
              <a:t> is the name of the old Canaanite Mother Goddess, the consort of El or </a:t>
            </a:r>
            <a:r>
              <a:rPr lang="en-US" sz="2800" dirty="0" err="1">
                <a:latin typeface="Times New Roman" panose="02020603050405020304" pitchFamily="18" charset="0"/>
                <a:cs typeface="Times New Roman" panose="02020603050405020304" pitchFamily="18" charset="0"/>
              </a:rPr>
              <a:t>Ba’al</a:t>
            </a:r>
            <a:r>
              <a:rPr lang="en-US" sz="2800" dirty="0">
                <a:latin typeface="Times New Roman" panose="02020603050405020304" pitchFamily="18" charset="0"/>
                <a:cs typeface="Times New Roman" panose="02020603050405020304" pitchFamily="18" charset="0"/>
              </a:rPr>
              <a:t>. So it seems that for some, at least, the two were believed to be a pair! The Bible even mentions in 2 Kings 23, which </a:t>
            </a:r>
          </a:p>
          <a:p>
            <a:r>
              <a:rPr lang="en-US" sz="2800" dirty="0">
                <a:latin typeface="Times New Roman" panose="02020603050405020304" pitchFamily="18" charset="0"/>
                <a:cs typeface="Times New Roman" panose="02020603050405020304" pitchFamily="18" charset="0"/>
              </a:rPr>
              <a:t>describes the reforms of King Josiah </a:t>
            </a:r>
          </a:p>
          <a:p>
            <a:r>
              <a:rPr lang="en-US" sz="2800" dirty="0">
                <a:latin typeface="Times New Roman" panose="02020603050405020304" pitchFamily="18" charset="0"/>
                <a:cs typeface="Times New Roman" panose="02020603050405020304" pitchFamily="18" charset="0"/>
              </a:rPr>
              <a:t>in the late 7th century, the purging </a:t>
            </a:r>
          </a:p>
          <a:p>
            <a:r>
              <a:rPr lang="en-US" sz="2800" dirty="0">
                <a:latin typeface="Times New Roman" panose="02020603050405020304" pitchFamily="18" charset="0"/>
                <a:cs typeface="Times New Roman" panose="02020603050405020304" pitchFamily="18" charset="0"/>
              </a:rPr>
              <a:t>the Temple of all the cult </a:t>
            </a:r>
          </a:p>
          <a:p>
            <a:r>
              <a:rPr lang="en-US" sz="2800" dirty="0">
                <a:latin typeface="Times New Roman" panose="02020603050405020304" pitchFamily="18" charset="0"/>
                <a:cs typeface="Times New Roman" panose="02020603050405020304" pitchFamily="18" charset="0"/>
              </a:rPr>
              <a:t>paraphernalia of </a:t>
            </a:r>
            <a:r>
              <a:rPr lang="en-US" sz="2800" dirty="0" err="1">
                <a:latin typeface="Times New Roman" panose="02020603050405020304" pitchFamily="18" charset="0"/>
                <a:cs typeface="Times New Roman" panose="02020603050405020304" pitchFamily="18" charset="0"/>
              </a:rPr>
              <a:t>Asherah</a:t>
            </a:r>
            <a:r>
              <a:rPr lang="en-US" sz="2800" dirty="0">
                <a:latin typeface="Times New Roman" panose="02020603050405020304" pitchFamily="18" charset="0"/>
                <a:cs typeface="Times New Roman" panose="02020603050405020304" pitchFamily="18" charset="0"/>
              </a:rPr>
              <a:t>. So this </a:t>
            </a:r>
          </a:p>
          <a:p>
            <a:r>
              <a:rPr lang="en-US" sz="2800" dirty="0">
                <a:latin typeface="Times New Roman" panose="02020603050405020304" pitchFamily="18" charset="0"/>
                <a:cs typeface="Times New Roman" panose="02020603050405020304" pitchFamily="18" charset="0"/>
              </a:rPr>
              <a:t>pagan religion even penetrated the </a:t>
            </a:r>
          </a:p>
          <a:p>
            <a:r>
              <a:rPr lang="en-US" sz="2800" dirty="0">
                <a:latin typeface="Times New Roman" panose="02020603050405020304" pitchFamily="18" charset="0"/>
                <a:cs typeface="Times New Roman" panose="02020603050405020304" pitchFamily="18" charset="0"/>
              </a:rPr>
              <a:t>Temple in Jerusalem.</a:t>
            </a:r>
          </a:p>
        </p:txBody>
      </p:sp>
      <p:sp>
        <p:nvSpPr>
          <p:cNvPr id="4" name="AutoShape 2" descr="Image result for http://yehuditrose.com/wp content/uploads/2015/03/Ahab Eliyahu 034.jpg"/>
          <p:cNvSpPr>
            <a:spLocks noChangeAspect="1" noChangeArrowheads="1"/>
          </p:cNvSpPr>
          <p:nvPr/>
        </p:nvSpPr>
        <p:spPr bwMode="auto">
          <a:xfrm>
            <a:off x="155575" y="-1943100"/>
            <a:ext cx="5410200" cy="40576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8130" name="Picture 2" descr="Image result for http://www.pbs.org/wgbh/nova/ancient/archeology hebrew bible.html"/>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791200" y="3924155"/>
            <a:ext cx="3113314" cy="272622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8790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3.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5">
                <a:lumMod val="20000"/>
                <a:lumOff val="80000"/>
              </a:schemeClr>
            </a:gs>
            <a:gs pos="28000">
              <a:schemeClr val="accent5">
                <a:lumMod val="40000"/>
                <a:lumOff val="60000"/>
              </a:schemeClr>
            </a:gs>
            <a:gs pos="10000">
              <a:schemeClr val="accent5">
                <a:lumMod val="60000"/>
                <a:lumOff val="40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2" name="Rectangle 1"/>
          <p:cNvSpPr/>
          <p:nvPr/>
        </p:nvSpPr>
        <p:spPr>
          <a:xfrm>
            <a:off x="155575" y="304800"/>
            <a:ext cx="8915400" cy="646331"/>
          </a:xfrm>
          <a:prstGeom prst="rect">
            <a:avLst/>
          </a:prstGeom>
        </p:spPr>
        <p:txBody>
          <a:bodyPr wrap="square">
            <a:spAutoFit/>
          </a:bodyPr>
          <a:lstStyle/>
          <a:p>
            <a:r>
              <a:rPr lang="en-US" sz="3600" b="1" dirty="0">
                <a:latin typeface="Times New Roman" panose="02020603050405020304" pitchFamily="18" charset="0"/>
                <a:ea typeface="Times New Roman" panose="02020603050405020304" pitchFamily="18" charset="0"/>
              </a:rPr>
              <a:t>Southern Kingdom: Judah</a:t>
            </a:r>
            <a:endParaRPr lang="en-US" sz="3600" dirty="0"/>
          </a:p>
        </p:txBody>
      </p:sp>
      <p:sp>
        <p:nvSpPr>
          <p:cNvPr id="3" name="AutoShape 2" descr="Image result for moses speaking to the people"/>
          <p:cNvSpPr>
            <a:spLocks noChangeAspect="1" noChangeArrowheads="1"/>
          </p:cNvSpPr>
          <p:nvPr/>
        </p:nvSpPr>
        <p:spPr bwMode="auto">
          <a:xfrm>
            <a:off x="155575" y="-1943100"/>
            <a:ext cx="3238500" cy="40576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Rectangle 6"/>
          <p:cNvSpPr/>
          <p:nvPr/>
        </p:nvSpPr>
        <p:spPr>
          <a:xfrm>
            <a:off x="155575" y="1216819"/>
            <a:ext cx="8748939" cy="4031873"/>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In 1978, Israeli archaeologists excavating at an 8th century BCE site in the eastern Sinai desert found several Hebrew (?!?!) inscriptions mentioning </a:t>
            </a:r>
            <a:r>
              <a:rPr lang="en-US" sz="3200" dirty="0" err="1">
                <a:latin typeface="Times New Roman" panose="02020603050405020304" pitchFamily="18" charset="0"/>
                <a:cs typeface="Times New Roman" panose="02020603050405020304" pitchFamily="18" charset="0"/>
              </a:rPr>
              <a:t>Ba’al</a:t>
            </a:r>
            <a:r>
              <a:rPr lang="en-US" sz="3200" dirty="0">
                <a:latin typeface="Times New Roman" panose="02020603050405020304" pitchFamily="18" charset="0"/>
                <a:cs typeface="Times New Roman" panose="02020603050405020304" pitchFamily="18" charset="0"/>
              </a:rPr>
              <a:t> and El (in the form of “Elohim”). Evidently Hebrew people were still worshipping </a:t>
            </a:r>
            <a:r>
              <a:rPr lang="en-US" sz="3200" dirty="0" err="1">
                <a:latin typeface="Times New Roman" panose="02020603050405020304" pitchFamily="18" charset="0"/>
                <a:cs typeface="Times New Roman" panose="02020603050405020304" pitchFamily="18" charset="0"/>
              </a:rPr>
              <a:t>Ba’al</a:t>
            </a:r>
            <a:r>
              <a:rPr lang="en-US" sz="3200" dirty="0">
                <a:latin typeface="Times New Roman" panose="02020603050405020304" pitchFamily="18" charset="0"/>
                <a:cs typeface="Times New Roman" panose="02020603050405020304" pitchFamily="18" charset="0"/>
              </a:rPr>
              <a:t> and El in the 8th century!</a:t>
            </a:r>
          </a:p>
          <a:p>
            <a:r>
              <a:rPr lang="en-US" sz="3200" dirty="0">
                <a:latin typeface="Times New Roman" panose="02020603050405020304" pitchFamily="18" charset="0"/>
                <a:cs typeface="Times New Roman" panose="02020603050405020304" pitchFamily="18" charset="0"/>
              </a:rPr>
              <a:t>	So, the struggle continued with the ancient Canaanite religion!</a:t>
            </a:r>
          </a:p>
        </p:txBody>
      </p:sp>
      <p:sp>
        <p:nvSpPr>
          <p:cNvPr id="4" name="AutoShape 2" descr="Image result for http://yehuditrose.com/wp content/uploads/2015/03/Ahab Eliyahu 034.jpg"/>
          <p:cNvSpPr>
            <a:spLocks noChangeAspect="1" noChangeArrowheads="1"/>
          </p:cNvSpPr>
          <p:nvPr/>
        </p:nvSpPr>
        <p:spPr bwMode="auto">
          <a:xfrm>
            <a:off x="155575" y="-1943100"/>
            <a:ext cx="5410200" cy="40576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034723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4.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5">
                <a:lumMod val="20000"/>
                <a:lumOff val="80000"/>
              </a:schemeClr>
            </a:gs>
            <a:gs pos="28000">
              <a:schemeClr val="accent5">
                <a:lumMod val="40000"/>
                <a:lumOff val="60000"/>
              </a:schemeClr>
            </a:gs>
            <a:gs pos="10000">
              <a:schemeClr val="accent5">
                <a:lumMod val="60000"/>
                <a:lumOff val="40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2" name="Rectangle 1"/>
          <p:cNvSpPr/>
          <p:nvPr/>
        </p:nvSpPr>
        <p:spPr>
          <a:xfrm>
            <a:off x="155575" y="304800"/>
            <a:ext cx="8915400" cy="646331"/>
          </a:xfrm>
          <a:prstGeom prst="rect">
            <a:avLst/>
          </a:prstGeom>
        </p:spPr>
        <p:txBody>
          <a:bodyPr wrap="square">
            <a:spAutoFit/>
          </a:bodyPr>
          <a:lstStyle/>
          <a:p>
            <a:r>
              <a:rPr lang="en-US" sz="3600" b="1" dirty="0">
                <a:latin typeface="Times New Roman" panose="02020603050405020304" pitchFamily="18" charset="0"/>
                <a:ea typeface="Times New Roman" panose="02020603050405020304" pitchFamily="18" charset="0"/>
              </a:rPr>
              <a:t>Southern Kingdom: Judah</a:t>
            </a:r>
            <a:endParaRPr lang="en-US" sz="3600" dirty="0"/>
          </a:p>
        </p:txBody>
      </p:sp>
      <p:sp>
        <p:nvSpPr>
          <p:cNvPr id="7" name="Rectangle 6"/>
          <p:cNvSpPr/>
          <p:nvPr/>
        </p:nvSpPr>
        <p:spPr>
          <a:xfrm>
            <a:off x="155575" y="1216819"/>
            <a:ext cx="8748939" cy="4832092"/>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The Jew’s official rejection of the </a:t>
            </a:r>
            <a:r>
              <a:rPr lang="en-US" sz="2800" dirty="0" err="1">
                <a:latin typeface="Times New Roman" panose="02020603050405020304" pitchFamily="18" charset="0"/>
                <a:cs typeface="Times New Roman" panose="02020603050405020304" pitchFamily="18" charset="0"/>
              </a:rPr>
              <a:t>Ba’al</a:t>
            </a:r>
            <a:r>
              <a:rPr lang="en-US" sz="2800" dirty="0">
                <a:latin typeface="Times New Roman" panose="02020603050405020304" pitchFamily="18" charset="0"/>
                <a:cs typeface="Times New Roman" panose="02020603050405020304" pitchFamily="18" charset="0"/>
              </a:rPr>
              <a:t> cult probably explains the change of certain names that incorporated the name “Baal.” </a:t>
            </a:r>
            <a:r>
              <a:rPr lang="en-US" sz="2800" dirty="0" err="1">
                <a:latin typeface="Times New Roman" panose="02020603050405020304" pitchFamily="18" charset="0"/>
                <a:cs typeface="Times New Roman" panose="02020603050405020304" pitchFamily="18" charset="0"/>
              </a:rPr>
              <a:t>Esh-baal</a:t>
            </a:r>
            <a:r>
              <a:rPr lang="en-US" sz="2800" dirty="0">
                <a:latin typeface="Times New Roman" panose="02020603050405020304" pitchFamily="18" charset="0"/>
                <a:cs typeface="Times New Roman" panose="02020603050405020304" pitchFamily="18" charset="0"/>
              </a:rPr>
              <a:t> was changed to </a:t>
            </a:r>
            <a:r>
              <a:rPr lang="en-US" sz="2800" dirty="0" err="1">
                <a:latin typeface="Times New Roman" panose="02020603050405020304" pitchFamily="18" charset="0"/>
                <a:cs typeface="Times New Roman" panose="02020603050405020304" pitchFamily="18" charset="0"/>
              </a:rPr>
              <a:t>Ish-bosheth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Jerubbaal</a:t>
            </a:r>
            <a:r>
              <a:rPr lang="en-US" sz="2800" dirty="0">
                <a:latin typeface="Times New Roman" panose="02020603050405020304" pitchFamily="18" charset="0"/>
                <a:cs typeface="Times New Roman" panose="02020603050405020304" pitchFamily="18" charset="0"/>
              </a:rPr>
              <a:t> (a name of Gideon) was changed to </a:t>
            </a:r>
            <a:r>
              <a:rPr lang="en-US" sz="2800" dirty="0" err="1">
                <a:latin typeface="Times New Roman" panose="02020603050405020304" pitchFamily="18" charset="0"/>
                <a:cs typeface="Times New Roman" panose="02020603050405020304" pitchFamily="18" charset="0"/>
              </a:rPr>
              <a:t>Jerubbesheth</a:t>
            </a:r>
            <a:r>
              <a:rPr lang="en-US" sz="2800" dirty="0">
                <a:latin typeface="Times New Roman" panose="02020603050405020304" pitchFamily="18" charset="0"/>
                <a:cs typeface="Times New Roman" panose="02020603050405020304" pitchFamily="18" charset="0"/>
              </a:rPr>
              <a:t>, and </a:t>
            </a:r>
            <a:r>
              <a:rPr lang="en-US" sz="2800" dirty="0" err="1">
                <a:latin typeface="Times New Roman" panose="02020603050405020304" pitchFamily="18" charset="0"/>
                <a:cs typeface="Times New Roman" panose="02020603050405020304" pitchFamily="18" charset="0"/>
              </a:rPr>
              <a:t>Merib-baal</a:t>
            </a:r>
            <a:r>
              <a:rPr lang="en-US" sz="2800" dirty="0">
                <a:latin typeface="Times New Roman" panose="02020603050405020304" pitchFamily="18" charset="0"/>
                <a:cs typeface="Times New Roman" panose="02020603050405020304" pitchFamily="18" charset="0"/>
              </a:rPr>
              <a:t> was changed to Mephibosheth. </a:t>
            </a:r>
          </a:p>
          <a:p>
            <a:r>
              <a:rPr lang="en-US" sz="2800" dirty="0">
                <a:latin typeface="Times New Roman" panose="02020603050405020304" pitchFamily="18" charset="0"/>
                <a:cs typeface="Times New Roman" panose="02020603050405020304" pitchFamily="18" charset="0"/>
              </a:rPr>
              <a:t>	The link can be again seen in the name Beelzebub (one of Satan’s name), as a form of the Canaanite “Baal-</a:t>
            </a:r>
            <a:r>
              <a:rPr lang="en-US" sz="2800" dirty="0" err="1">
                <a:latin typeface="Times New Roman" panose="02020603050405020304" pitchFamily="18" charset="0"/>
                <a:cs typeface="Times New Roman" panose="02020603050405020304" pitchFamily="18" charset="0"/>
              </a:rPr>
              <a:t>zebub</a:t>
            </a:r>
            <a:r>
              <a:rPr lang="en-US" sz="2800" dirty="0">
                <a:latin typeface="Times New Roman" panose="02020603050405020304" pitchFamily="18" charset="0"/>
                <a:cs typeface="Times New Roman" panose="02020603050405020304" pitchFamily="18" charset="0"/>
              </a:rPr>
              <a:t>.” 1 Kings 11:4 8 and 2 Kings 1.</a:t>
            </a: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Ba’al</a:t>
            </a:r>
            <a:r>
              <a:rPr lang="en-US" sz="2800" dirty="0">
                <a:latin typeface="Times New Roman" panose="02020603050405020304" pitchFamily="18" charset="0"/>
                <a:cs typeface="Times New Roman" panose="02020603050405020304" pitchFamily="18" charset="0"/>
              </a:rPr>
              <a:t> is </a:t>
            </a:r>
            <a:r>
              <a:rPr lang="en-US" sz="2800" dirty="0" err="1">
                <a:latin typeface="Times New Roman" panose="02020603050405020304" pitchFamily="18" charset="0"/>
                <a:cs typeface="Times New Roman" panose="02020603050405020304" pitchFamily="18" charset="0"/>
              </a:rPr>
              <a:t>cognated</a:t>
            </a:r>
            <a:r>
              <a:rPr lang="en-US" sz="2800" dirty="0">
                <a:latin typeface="Times New Roman" panose="02020603050405020304" pitchFamily="18" charset="0"/>
                <a:cs typeface="Times New Roman" panose="02020603050405020304" pitchFamily="18" charset="0"/>
              </a:rPr>
              <a:t> in other Semitic languages there as “Bal” and “Bel.” This gives an interesting insight into the persons of </a:t>
            </a:r>
            <a:r>
              <a:rPr lang="en-US" sz="2800" dirty="0" err="1">
                <a:latin typeface="Times New Roman" panose="02020603050405020304" pitchFamily="18" charset="0"/>
                <a:cs typeface="Times New Roman" panose="02020603050405020304" pitchFamily="18" charset="0"/>
              </a:rPr>
              <a:t>Jeze</a:t>
            </a:r>
            <a:r>
              <a:rPr lang="en-US" sz="2800" dirty="0">
                <a:latin typeface="Times New Roman" panose="02020603050405020304" pitchFamily="18" charset="0"/>
                <a:cs typeface="Times New Roman" panose="02020603050405020304" pitchFamily="18" charset="0"/>
              </a:rPr>
              <a:t>-bel, </a:t>
            </a:r>
            <a:r>
              <a:rPr lang="en-US" sz="2800" dirty="0" err="1">
                <a:latin typeface="Times New Roman" panose="02020603050405020304" pitchFamily="18" charset="0"/>
                <a:cs typeface="Times New Roman" panose="02020603050405020304" pitchFamily="18" charset="0"/>
              </a:rPr>
              <a:t>Hasdru-bal</a:t>
            </a:r>
            <a:r>
              <a:rPr lang="en-US" sz="2800" dirty="0">
                <a:latin typeface="Times New Roman" panose="02020603050405020304" pitchFamily="18" charset="0"/>
                <a:cs typeface="Times New Roman" panose="02020603050405020304" pitchFamily="18" charset="0"/>
              </a:rPr>
              <a:t>, and </a:t>
            </a:r>
            <a:r>
              <a:rPr lang="en-US" sz="2800" dirty="0" err="1">
                <a:latin typeface="Times New Roman" panose="02020603050405020304" pitchFamily="18" charset="0"/>
                <a:cs typeface="Times New Roman" panose="02020603050405020304" pitchFamily="18" charset="0"/>
              </a:rPr>
              <a:t>Hanni-bal</a:t>
            </a:r>
            <a:r>
              <a:rPr lang="en-US" sz="2800" dirty="0">
                <a:latin typeface="Times New Roman" panose="02020603050405020304" pitchFamily="18" charset="0"/>
                <a:cs typeface="Times New Roman" panose="02020603050405020304" pitchFamily="18" charset="0"/>
              </a:rPr>
              <a:t>!</a:t>
            </a:r>
          </a:p>
        </p:txBody>
      </p:sp>
      <p:sp>
        <p:nvSpPr>
          <p:cNvPr id="4" name="AutoShape 2" descr="Image result for http://yehuditrose.com/wp content/uploads/2015/03/Ahab Eliyahu 034.jpg"/>
          <p:cNvSpPr>
            <a:spLocks noChangeAspect="1" noChangeArrowheads="1"/>
          </p:cNvSpPr>
          <p:nvPr/>
        </p:nvSpPr>
        <p:spPr bwMode="auto">
          <a:xfrm>
            <a:off x="155575" y="-1943100"/>
            <a:ext cx="5410200" cy="40576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41407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5.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5">
                <a:lumMod val="20000"/>
                <a:lumOff val="80000"/>
              </a:schemeClr>
            </a:gs>
            <a:gs pos="28000">
              <a:schemeClr val="accent5">
                <a:lumMod val="40000"/>
                <a:lumOff val="60000"/>
              </a:schemeClr>
            </a:gs>
            <a:gs pos="10000">
              <a:schemeClr val="accent5">
                <a:lumMod val="60000"/>
                <a:lumOff val="40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2" name="Rectangle 1"/>
          <p:cNvSpPr/>
          <p:nvPr/>
        </p:nvSpPr>
        <p:spPr>
          <a:xfrm>
            <a:off x="166461" y="85725"/>
            <a:ext cx="8915400" cy="646331"/>
          </a:xfrm>
          <a:prstGeom prst="rect">
            <a:avLst/>
          </a:prstGeom>
        </p:spPr>
        <p:txBody>
          <a:bodyPr wrap="square">
            <a:spAutoFit/>
          </a:bodyPr>
          <a:lstStyle/>
          <a:p>
            <a:r>
              <a:rPr lang="en-US" sz="3600" b="1" dirty="0">
                <a:latin typeface="Times New Roman" panose="02020603050405020304" pitchFamily="18" charset="0"/>
                <a:ea typeface="Times New Roman" panose="02020603050405020304" pitchFamily="18" charset="0"/>
              </a:rPr>
              <a:t>Southern Kingdom: Judah</a:t>
            </a:r>
            <a:endParaRPr lang="en-US" sz="3600" dirty="0"/>
          </a:p>
        </p:txBody>
      </p:sp>
      <p:sp>
        <p:nvSpPr>
          <p:cNvPr id="3" name="AutoShape 2" descr="Image result for moses speaking to the people"/>
          <p:cNvSpPr>
            <a:spLocks noChangeAspect="1" noChangeArrowheads="1"/>
          </p:cNvSpPr>
          <p:nvPr/>
        </p:nvSpPr>
        <p:spPr bwMode="auto">
          <a:xfrm>
            <a:off x="155575" y="-1943100"/>
            <a:ext cx="3238500" cy="40576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Rectangle 6"/>
          <p:cNvSpPr/>
          <p:nvPr/>
        </p:nvSpPr>
        <p:spPr>
          <a:xfrm>
            <a:off x="166461" y="782369"/>
            <a:ext cx="8748939" cy="2677656"/>
          </a:xfrm>
          <a:prstGeom prst="rect">
            <a:avLst/>
          </a:prstGeom>
        </p:spPr>
        <p:txBody>
          <a:bodyPr wrap="square">
            <a:spAutoFit/>
          </a:bodyPr>
          <a:lstStyle/>
          <a:p>
            <a:r>
              <a:rPr lang="en-US" sz="2400" i="1" dirty="0">
                <a:latin typeface="Times New Roman" panose="02020603050405020304" pitchFamily="18" charset="0"/>
                <a:cs typeface="Times New Roman" panose="02020603050405020304" pitchFamily="18" charset="0"/>
              </a:rPr>
              <a:t>Clash of Titans!</a:t>
            </a:r>
          </a:p>
          <a:p>
            <a:r>
              <a:rPr lang="en-US" sz="2400" dirty="0">
                <a:latin typeface="Times New Roman" panose="02020603050405020304" pitchFamily="18" charset="0"/>
                <a:cs typeface="Times New Roman" panose="02020603050405020304" pitchFamily="18" charset="0"/>
              </a:rPr>
              <a:t>	Assyria had been fighting with Egypt for dominance in the Middle East. Suddenly, almost out of nowhere, a more powerful adversary arose from Assyria’s homeland: Babylon! Under strong kings, most famously Nebuchadnezzar II, the Babylonian empire (called now Neo-Babylon empire) suddenly overtook the Middle East.</a:t>
            </a:r>
          </a:p>
        </p:txBody>
      </p:sp>
      <p:sp>
        <p:nvSpPr>
          <p:cNvPr id="4" name="AutoShape 2" descr="Image result for http://yehuditrose.com/wp content/uploads/2015/03/Ahab Eliyahu 034.jpg"/>
          <p:cNvSpPr>
            <a:spLocks noChangeAspect="1" noChangeArrowheads="1"/>
          </p:cNvSpPr>
          <p:nvPr/>
        </p:nvSpPr>
        <p:spPr bwMode="auto">
          <a:xfrm>
            <a:off x="155575" y="-1943100"/>
            <a:ext cx="5410200" cy="40576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3250" name="Picture 2" descr="Ancient Near East prior to the invasion of Babylon by Cyrus the Great"/>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374775" y="3124200"/>
            <a:ext cx="6473825" cy="358296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5661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6.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5">
                <a:lumMod val="20000"/>
                <a:lumOff val="80000"/>
              </a:schemeClr>
            </a:gs>
            <a:gs pos="28000">
              <a:schemeClr val="accent5">
                <a:lumMod val="40000"/>
                <a:lumOff val="60000"/>
              </a:schemeClr>
            </a:gs>
            <a:gs pos="10000">
              <a:schemeClr val="accent5">
                <a:lumMod val="60000"/>
                <a:lumOff val="40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2" name="Rectangle 1"/>
          <p:cNvSpPr/>
          <p:nvPr/>
        </p:nvSpPr>
        <p:spPr>
          <a:xfrm>
            <a:off x="155575" y="304800"/>
            <a:ext cx="8915400" cy="646331"/>
          </a:xfrm>
          <a:prstGeom prst="rect">
            <a:avLst/>
          </a:prstGeom>
        </p:spPr>
        <p:txBody>
          <a:bodyPr wrap="square">
            <a:spAutoFit/>
          </a:bodyPr>
          <a:lstStyle/>
          <a:p>
            <a:r>
              <a:rPr lang="en-US" sz="3600" b="1" dirty="0">
                <a:latin typeface="Times New Roman" panose="02020603050405020304" pitchFamily="18" charset="0"/>
                <a:ea typeface="Times New Roman" panose="02020603050405020304" pitchFamily="18" charset="0"/>
              </a:rPr>
              <a:t>Southern Kingdom: Judah</a:t>
            </a:r>
            <a:endParaRPr lang="en-US" sz="3600" dirty="0"/>
          </a:p>
        </p:txBody>
      </p:sp>
      <p:sp>
        <p:nvSpPr>
          <p:cNvPr id="7" name="Rectangle 6"/>
          <p:cNvSpPr/>
          <p:nvPr/>
        </p:nvSpPr>
        <p:spPr>
          <a:xfrm>
            <a:off x="155575" y="1216819"/>
            <a:ext cx="8748939" cy="4832092"/>
          </a:xfrm>
          <a:prstGeom prst="rect">
            <a:avLst/>
          </a:prstGeom>
        </p:spPr>
        <p:txBody>
          <a:bodyPr wrap="square">
            <a:spAutoFit/>
          </a:bodyPr>
          <a:lstStyle/>
          <a:p>
            <a:r>
              <a:rPr lang="en-US" sz="2800" i="1" dirty="0">
                <a:latin typeface="Times New Roman" panose="02020603050405020304" pitchFamily="18" charset="0"/>
                <a:cs typeface="Times New Roman" panose="02020603050405020304" pitchFamily="18" charset="0"/>
              </a:rPr>
              <a:t>The Fall of Jerusalem and the Destruction of the Temple</a:t>
            </a:r>
          </a:p>
          <a:p>
            <a:r>
              <a:rPr lang="en-US" sz="2800" dirty="0">
                <a:latin typeface="Times New Roman" panose="02020603050405020304" pitchFamily="18" charset="0"/>
                <a:cs typeface="Times New Roman" panose="02020603050405020304" pitchFamily="18" charset="0"/>
              </a:rPr>
              <a:t>	In 612 BCE, Babylon conquered and utterly destroyed the Assyrian capital of </a:t>
            </a:r>
            <a:r>
              <a:rPr lang="en-US" sz="2800" dirty="0" err="1">
                <a:latin typeface="Times New Roman" panose="02020603050405020304" pitchFamily="18" charset="0"/>
                <a:cs typeface="Times New Roman" panose="02020603050405020304" pitchFamily="18" charset="0"/>
              </a:rPr>
              <a:t>Ninevah</a:t>
            </a:r>
            <a:r>
              <a:rPr lang="en-US" sz="2800" dirty="0">
                <a:latin typeface="Times New Roman" panose="02020603050405020304" pitchFamily="18" charset="0"/>
                <a:cs typeface="Times New Roman" panose="02020603050405020304" pitchFamily="18" charset="0"/>
              </a:rPr>
              <a:t>. This brought the 600-year old empire to an end. (</a:t>
            </a:r>
            <a:r>
              <a:rPr lang="en-US" sz="2800" dirty="0" err="1">
                <a:latin typeface="Times New Roman" panose="02020603050405020304" pitchFamily="18" charset="0"/>
                <a:cs typeface="Times New Roman" panose="02020603050405020304" pitchFamily="18" charset="0"/>
              </a:rPr>
              <a:t>Ninevah</a:t>
            </a:r>
            <a:r>
              <a:rPr lang="en-US" sz="2800" dirty="0">
                <a:latin typeface="Times New Roman" panose="02020603050405020304" pitchFamily="18" charset="0"/>
                <a:cs typeface="Times New Roman" panose="02020603050405020304" pitchFamily="18" charset="0"/>
              </a:rPr>
              <a:t> was abandoned and its ruins weren’t discovered until the 1800s! Present day Mosul of Iraq.)</a:t>
            </a:r>
          </a:p>
          <a:p>
            <a:r>
              <a:rPr lang="en-US" sz="2800" dirty="0">
                <a:latin typeface="Times New Roman" panose="02020603050405020304" pitchFamily="18" charset="0"/>
                <a:cs typeface="Times New Roman" panose="02020603050405020304" pitchFamily="18" charset="0"/>
              </a:rPr>
              <a:t>	In 581 Babylon conquered Judah and destroyed Jerusalem. They plundered the Temple and destroyed it. (Interestingly, in the Babylonian records, the Ark of the Covenant was NOT listed among the report of plunder taken from the temple.)</a:t>
            </a:r>
          </a:p>
        </p:txBody>
      </p:sp>
      <p:sp>
        <p:nvSpPr>
          <p:cNvPr id="4" name="AutoShape 2" descr="Image result for http://yehuditrose.com/wp content/uploads/2015/03/Ahab Eliyahu 034.jpg"/>
          <p:cNvSpPr>
            <a:spLocks noChangeAspect="1" noChangeArrowheads="1"/>
          </p:cNvSpPr>
          <p:nvPr/>
        </p:nvSpPr>
        <p:spPr bwMode="auto">
          <a:xfrm>
            <a:off x="155575" y="-1943100"/>
            <a:ext cx="5410200" cy="40576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679740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7.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5">
                <a:lumMod val="20000"/>
                <a:lumOff val="80000"/>
              </a:schemeClr>
            </a:gs>
            <a:gs pos="28000">
              <a:schemeClr val="accent5">
                <a:lumMod val="40000"/>
                <a:lumOff val="60000"/>
              </a:schemeClr>
            </a:gs>
            <a:gs pos="10000">
              <a:schemeClr val="accent5">
                <a:lumMod val="60000"/>
                <a:lumOff val="40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2" name="Rectangle 1"/>
          <p:cNvSpPr/>
          <p:nvPr/>
        </p:nvSpPr>
        <p:spPr>
          <a:xfrm>
            <a:off x="155575" y="191869"/>
            <a:ext cx="8915400" cy="646331"/>
          </a:xfrm>
          <a:prstGeom prst="rect">
            <a:avLst/>
          </a:prstGeom>
        </p:spPr>
        <p:txBody>
          <a:bodyPr wrap="square">
            <a:spAutoFit/>
          </a:bodyPr>
          <a:lstStyle/>
          <a:p>
            <a:r>
              <a:rPr lang="en-US" sz="3600" b="1" dirty="0">
                <a:latin typeface="Times New Roman" panose="02020603050405020304" pitchFamily="18" charset="0"/>
                <a:ea typeface="Times New Roman" panose="02020603050405020304" pitchFamily="18" charset="0"/>
              </a:rPr>
              <a:t>Southern Kingdom: Judah</a:t>
            </a:r>
            <a:endParaRPr lang="en-US" sz="3600" dirty="0"/>
          </a:p>
        </p:txBody>
      </p:sp>
      <p:sp>
        <p:nvSpPr>
          <p:cNvPr id="7" name="Rectangle 6"/>
          <p:cNvSpPr/>
          <p:nvPr/>
        </p:nvSpPr>
        <p:spPr>
          <a:xfrm>
            <a:off x="155575" y="1107043"/>
            <a:ext cx="8748939" cy="5293757"/>
          </a:xfrm>
          <a:prstGeom prst="rect">
            <a:avLst/>
          </a:prstGeom>
        </p:spPr>
        <p:txBody>
          <a:bodyPr wrap="square">
            <a:spAutoFit/>
          </a:bodyPr>
          <a:lstStyle/>
          <a:p>
            <a:r>
              <a:rPr lang="en-US" sz="2600" i="1" dirty="0">
                <a:latin typeface="Times New Roman" panose="02020603050405020304" pitchFamily="18" charset="0"/>
                <a:cs typeface="Times New Roman" panose="02020603050405020304" pitchFamily="18" charset="0"/>
              </a:rPr>
              <a:t>The Fall of Jerusalem and the Destruction of the Temple</a:t>
            </a:r>
          </a:p>
          <a:p>
            <a:r>
              <a:rPr lang="en-US" sz="2600" dirty="0">
                <a:latin typeface="Times New Roman" panose="02020603050405020304" pitchFamily="18" charset="0"/>
                <a:cs typeface="Times New Roman" panose="02020603050405020304" pitchFamily="18" charset="0"/>
              </a:rPr>
              <a:t>	There is little archeological evidence for the destruction of the Temple in Jerusalem in 586 B.C.E. because archeologists have not been able to excavate large areas in Jerusalem. The late Israeli archeologist </a:t>
            </a:r>
            <a:r>
              <a:rPr lang="en-US" sz="2600" dirty="0" err="1">
                <a:latin typeface="Times New Roman" panose="02020603050405020304" pitchFamily="18" charset="0"/>
                <a:cs typeface="Times New Roman" panose="02020603050405020304" pitchFamily="18" charset="0"/>
              </a:rPr>
              <a:t>Yigal</a:t>
            </a:r>
            <a:r>
              <a:rPr lang="en-US" sz="2600" dirty="0">
                <a:latin typeface="Times New Roman" panose="02020603050405020304" pitchFamily="18" charset="0"/>
                <a:cs typeface="Times New Roman" panose="02020603050405020304" pitchFamily="18" charset="0"/>
              </a:rPr>
              <a:t> Shiloh did find a huge accumulation of debris on the east side of the Temple Mount, cascaded down the hill. This seems to show some evidence. Yet the Temple Mount has never been excavated and never</a:t>
            </a:r>
          </a:p>
          <a:p>
            <a:r>
              <a:rPr lang="en-US" sz="2600" dirty="0">
                <a:latin typeface="Times New Roman" panose="02020603050405020304" pitchFamily="18" charset="0"/>
                <a:cs typeface="Times New Roman" panose="02020603050405020304" pitchFamily="18" charset="0"/>
              </a:rPr>
              <a:t>will be.</a:t>
            </a:r>
          </a:p>
          <a:p>
            <a:r>
              <a:rPr lang="en-US" sz="2600" dirty="0">
                <a:latin typeface="Times New Roman" panose="02020603050405020304" pitchFamily="18" charset="0"/>
                <a:cs typeface="Times New Roman" panose="02020603050405020304" pitchFamily="18" charset="0"/>
              </a:rPr>
              <a:t>	This image is ruins of a </a:t>
            </a:r>
          </a:p>
          <a:p>
            <a:r>
              <a:rPr lang="en-US" sz="2600" dirty="0">
                <a:latin typeface="Times New Roman" panose="02020603050405020304" pitchFamily="18" charset="0"/>
                <a:cs typeface="Times New Roman" panose="02020603050405020304" pitchFamily="18" charset="0"/>
              </a:rPr>
              <a:t>house in Jerusalem’s City of David, </a:t>
            </a:r>
          </a:p>
          <a:p>
            <a:r>
              <a:rPr lang="en-US" sz="2600" dirty="0">
                <a:latin typeface="Times New Roman" panose="02020603050405020304" pitchFamily="18" charset="0"/>
                <a:cs typeface="Times New Roman" panose="02020603050405020304" pitchFamily="18" charset="0"/>
              </a:rPr>
              <a:t>dated to 586 BCE, destroyed in the </a:t>
            </a:r>
          </a:p>
          <a:p>
            <a:r>
              <a:rPr lang="en-US" sz="2600" dirty="0">
                <a:latin typeface="Times New Roman" panose="02020603050405020304" pitchFamily="18" charset="0"/>
                <a:cs typeface="Times New Roman" panose="02020603050405020304" pitchFamily="18" charset="0"/>
              </a:rPr>
              <a:t>Babylonian invasion.</a:t>
            </a:r>
          </a:p>
        </p:txBody>
      </p:sp>
      <p:sp>
        <p:nvSpPr>
          <p:cNvPr id="4" name="AutoShape 2" descr="Image result for http://yehuditrose.com/wp content/uploads/2015/03/Ahab Eliyahu 034.jpg"/>
          <p:cNvSpPr>
            <a:spLocks noChangeAspect="1" noChangeArrowheads="1"/>
          </p:cNvSpPr>
          <p:nvPr/>
        </p:nvSpPr>
        <p:spPr bwMode="auto">
          <a:xfrm>
            <a:off x="155575" y="-1943100"/>
            <a:ext cx="5410200" cy="40576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6322" name="Picture 2" descr="http://www.bibleplaces.com/wp-content/uploads/2015/07/City-of-David-Area-G-House-of-Ahiel-from-above-df090701202-bibleplaces.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105400" y="4076700"/>
            <a:ext cx="3810000" cy="25527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463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8.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5">
                <a:lumMod val="20000"/>
                <a:lumOff val="80000"/>
              </a:schemeClr>
            </a:gs>
            <a:gs pos="28000">
              <a:schemeClr val="accent5">
                <a:lumMod val="40000"/>
                <a:lumOff val="60000"/>
              </a:schemeClr>
            </a:gs>
            <a:gs pos="10000">
              <a:schemeClr val="accent5">
                <a:lumMod val="60000"/>
                <a:lumOff val="40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7" name="Rectangle 6"/>
          <p:cNvSpPr/>
          <p:nvPr/>
        </p:nvSpPr>
        <p:spPr>
          <a:xfrm>
            <a:off x="197530" y="733246"/>
            <a:ext cx="8748939" cy="6124754"/>
          </a:xfrm>
          <a:prstGeom prst="rect">
            <a:avLst/>
          </a:prstGeom>
        </p:spPr>
        <p:txBody>
          <a:bodyPr wrap="square">
            <a:spAutoFit/>
          </a:bodyPr>
          <a:lstStyle/>
          <a:p>
            <a:r>
              <a:rPr lang="en-US" sz="2800" i="1" dirty="0">
                <a:latin typeface="Times New Roman" panose="02020603050405020304" pitchFamily="18" charset="0"/>
                <a:cs typeface="Times New Roman" panose="02020603050405020304" pitchFamily="18" charset="0"/>
              </a:rPr>
              <a:t>The Exile</a:t>
            </a:r>
          </a:p>
          <a:p>
            <a:r>
              <a:rPr lang="en-US" sz="2800" dirty="0">
                <a:latin typeface="Times New Roman" panose="02020603050405020304" pitchFamily="18" charset="0"/>
                <a:cs typeface="Times New Roman" panose="02020603050405020304" pitchFamily="18" charset="0"/>
              </a:rPr>
              <a:t>	The Babylonians, like the Assyrians, removed the leaders and educated people from the Judah. Unlike the Assyrians, however, they put them all in the same place. This enabled the  Jews to not intermarry with other people and to remain ethnically pure.</a:t>
            </a:r>
          </a:p>
          <a:p>
            <a:r>
              <a:rPr lang="en-US" sz="2800" dirty="0">
                <a:latin typeface="Times New Roman" panose="02020603050405020304" pitchFamily="18" charset="0"/>
                <a:cs typeface="Times New Roman" panose="02020603050405020304" pitchFamily="18" charset="0"/>
              </a:rPr>
              <a:t>	Whereas the Assyrian conquering of Israel is best understood as an “event,” the Babylonian conquering of Judah is best understood as a “process.” The Babylonians removed leaders from Judea slowly over time, and the land of Judah continued its own identity.</a:t>
            </a:r>
          </a:p>
          <a:p>
            <a:r>
              <a:rPr lang="en-US" sz="2800" dirty="0">
                <a:latin typeface="Times New Roman" panose="02020603050405020304" pitchFamily="18" charset="0"/>
                <a:cs typeface="Times New Roman" panose="02020603050405020304" pitchFamily="18" charset="0"/>
              </a:rPr>
              <a:t>	“The Exile” began in 581 BCE and continued until Cyrus of Persia decreed that the Jews could return to their home land, in 538.</a:t>
            </a:r>
          </a:p>
        </p:txBody>
      </p:sp>
      <p:sp>
        <p:nvSpPr>
          <p:cNvPr id="4" name="AutoShape 2" descr="Image result for http://yehuditrose.com/wp content/uploads/2015/03/Ahab Eliyahu 034.jpg"/>
          <p:cNvSpPr>
            <a:spLocks noChangeAspect="1" noChangeArrowheads="1"/>
          </p:cNvSpPr>
          <p:nvPr/>
        </p:nvSpPr>
        <p:spPr bwMode="auto">
          <a:xfrm>
            <a:off x="155575" y="-1943100"/>
            <a:ext cx="5410200" cy="40576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Rectangle 4"/>
          <p:cNvSpPr/>
          <p:nvPr/>
        </p:nvSpPr>
        <p:spPr>
          <a:xfrm>
            <a:off x="155575" y="76200"/>
            <a:ext cx="8915400" cy="646331"/>
          </a:xfrm>
          <a:prstGeom prst="rect">
            <a:avLst/>
          </a:prstGeom>
        </p:spPr>
        <p:txBody>
          <a:bodyPr wrap="square">
            <a:spAutoFit/>
          </a:bodyPr>
          <a:lstStyle/>
          <a:p>
            <a:r>
              <a:rPr lang="en-US" sz="3600" b="1" dirty="0">
                <a:latin typeface="Times New Roman" panose="02020603050405020304" pitchFamily="18" charset="0"/>
                <a:ea typeface="Times New Roman" panose="02020603050405020304" pitchFamily="18" charset="0"/>
              </a:rPr>
              <a:t>Southern Kingdom: Judah</a:t>
            </a:r>
            <a:endParaRPr lang="en-US" sz="3600" dirty="0"/>
          </a:p>
        </p:txBody>
      </p:sp>
    </p:spTree>
    <p:extLst>
      <p:ext uri="{BB962C8B-B14F-4D97-AF65-F5344CB8AC3E}">
        <p14:creationId xmlns:p14="http://schemas.microsoft.com/office/powerpoint/2010/main" val="1496203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9.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5">
                <a:lumMod val="20000"/>
                <a:lumOff val="80000"/>
              </a:schemeClr>
            </a:gs>
            <a:gs pos="28000">
              <a:schemeClr val="accent5">
                <a:lumMod val="40000"/>
                <a:lumOff val="60000"/>
              </a:schemeClr>
            </a:gs>
            <a:gs pos="10000">
              <a:schemeClr val="accent5">
                <a:lumMod val="60000"/>
                <a:lumOff val="40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7" name="Rectangle 6"/>
          <p:cNvSpPr/>
          <p:nvPr/>
        </p:nvSpPr>
        <p:spPr>
          <a:xfrm>
            <a:off x="242661" y="914400"/>
            <a:ext cx="8748939" cy="6001643"/>
          </a:xfrm>
          <a:prstGeom prst="rect">
            <a:avLst/>
          </a:prstGeom>
        </p:spPr>
        <p:txBody>
          <a:bodyPr wrap="square">
            <a:spAutoFit/>
          </a:bodyPr>
          <a:lstStyle/>
          <a:p>
            <a:r>
              <a:rPr lang="en-US" sz="3200" i="1" dirty="0">
                <a:latin typeface="Times New Roman" panose="02020603050405020304" pitchFamily="18" charset="0"/>
                <a:cs typeface="Times New Roman" panose="02020603050405020304" pitchFamily="18" charset="0"/>
              </a:rPr>
              <a:t>The Jews</a:t>
            </a:r>
          </a:p>
          <a:p>
            <a:r>
              <a:rPr lang="en-US" sz="3200" dirty="0">
                <a:latin typeface="Times New Roman" panose="02020603050405020304" pitchFamily="18" charset="0"/>
                <a:cs typeface="Times New Roman" panose="02020603050405020304" pitchFamily="18" charset="0"/>
              </a:rPr>
              <a:t>	The term Hebrews or Israelites is used for the people of Israel until the fall of the northern kingdom of Israel.</a:t>
            </a:r>
          </a:p>
          <a:p>
            <a:r>
              <a:rPr lang="en-US" sz="3200" dirty="0">
                <a:latin typeface="Times New Roman" panose="02020603050405020304" pitchFamily="18" charset="0"/>
                <a:cs typeface="Times New Roman" panose="02020603050405020304" pitchFamily="18" charset="0"/>
              </a:rPr>
              <a:t>	After that, the people of the southern kingdom of Judah were simply called according to their home country of Judah, or Jews.</a:t>
            </a:r>
          </a:p>
          <a:p>
            <a:r>
              <a:rPr lang="en-US" sz="3200" dirty="0">
                <a:latin typeface="Times New Roman" panose="02020603050405020304" pitchFamily="18" charset="0"/>
                <a:cs typeface="Times New Roman" panose="02020603050405020304" pitchFamily="18" charset="0"/>
              </a:rPr>
              <a:t> 	From the time of the return of the Babylonian Exile until the present day, the Hebrew people have been called “Jews.”</a:t>
            </a:r>
          </a:p>
          <a:p>
            <a:r>
              <a:rPr lang="en-US" sz="3200" dirty="0">
                <a:latin typeface="Times New Roman" panose="02020603050405020304" pitchFamily="18" charset="0"/>
                <a:cs typeface="Times New Roman" panose="02020603050405020304" pitchFamily="18" charset="0"/>
              </a:rPr>
              <a:t>	A current census numbers practicing Jews at 14 million.</a:t>
            </a:r>
          </a:p>
        </p:txBody>
      </p:sp>
      <p:sp>
        <p:nvSpPr>
          <p:cNvPr id="4" name="AutoShape 2" descr="Image result for http://yehuditrose.com/wp content/uploads/2015/03/Ahab Eliyahu 034.jpg"/>
          <p:cNvSpPr>
            <a:spLocks noChangeAspect="1" noChangeArrowheads="1"/>
          </p:cNvSpPr>
          <p:nvPr/>
        </p:nvSpPr>
        <p:spPr bwMode="auto">
          <a:xfrm>
            <a:off x="155575" y="-1943100"/>
            <a:ext cx="5410200" cy="40576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Rectangle 4"/>
          <p:cNvSpPr/>
          <p:nvPr/>
        </p:nvSpPr>
        <p:spPr>
          <a:xfrm>
            <a:off x="155575" y="152400"/>
            <a:ext cx="8915400" cy="646331"/>
          </a:xfrm>
          <a:prstGeom prst="rect">
            <a:avLst/>
          </a:prstGeom>
        </p:spPr>
        <p:txBody>
          <a:bodyPr wrap="square">
            <a:spAutoFit/>
          </a:bodyPr>
          <a:lstStyle/>
          <a:p>
            <a:r>
              <a:rPr lang="en-US" sz="3600" b="1" dirty="0">
                <a:latin typeface="Times New Roman" panose="02020603050405020304" pitchFamily="18" charset="0"/>
                <a:ea typeface="Times New Roman" panose="02020603050405020304" pitchFamily="18" charset="0"/>
              </a:rPr>
              <a:t>Southern Kingdom: Judah</a:t>
            </a:r>
            <a:endParaRPr lang="en-US" sz="3600" dirty="0"/>
          </a:p>
        </p:txBody>
      </p:sp>
    </p:spTree>
    <p:extLst>
      <p:ext uri="{BB962C8B-B14F-4D97-AF65-F5344CB8AC3E}">
        <p14:creationId xmlns:p14="http://schemas.microsoft.com/office/powerpoint/2010/main" val="651939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5">
                <a:lumMod val="20000"/>
                <a:lumOff val="80000"/>
              </a:schemeClr>
            </a:gs>
            <a:gs pos="28000">
              <a:schemeClr val="accent5">
                <a:lumMod val="40000"/>
                <a:lumOff val="60000"/>
              </a:schemeClr>
            </a:gs>
            <a:gs pos="10000">
              <a:schemeClr val="accent5">
                <a:lumMod val="60000"/>
                <a:lumOff val="40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6" name="Rectangle 5"/>
          <p:cNvSpPr/>
          <p:nvPr/>
        </p:nvSpPr>
        <p:spPr>
          <a:xfrm>
            <a:off x="0" y="228600"/>
            <a:ext cx="9143999" cy="707886"/>
          </a:xfrm>
          <a:prstGeom prst="rect">
            <a:avLst/>
          </a:prstGeom>
        </p:spPr>
        <p:txBody>
          <a:bodyPr wrap="square">
            <a:spAutoFit/>
          </a:bodyPr>
          <a:lstStyle/>
          <a:p>
            <a:pPr algn="ctr"/>
            <a:r>
              <a:rPr lang="en-US" sz="4000" b="1" dirty="0">
                <a:latin typeface="Times New Roman" panose="02020603050405020304" pitchFamily="18" charset="0"/>
                <a:ea typeface="Times New Roman" panose="02020603050405020304" pitchFamily="18" charset="0"/>
              </a:rPr>
              <a:t>Today:</a:t>
            </a:r>
            <a:endParaRPr lang="en-US" sz="4000" b="1" dirty="0"/>
          </a:p>
        </p:txBody>
      </p:sp>
      <p:sp>
        <p:nvSpPr>
          <p:cNvPr id="8" name="Rectangle 7"/>
          <p:cNvSpPr/>
          <p:nvPr/>
        </p:nvSpPr>
        <p:spPr>
          <a:xfrm>
            <a:off x="228599" y="1066800"/>
            <a:ext cx="8915400" cy="5293757"/>
          </a:xfrm>
          <a:prstGeom prst="rect">
            <a:avLst/>
          </a:prstGeom>
        </p:spPr>
        <p:txBody>
          <a:bodyPr wrap="square">
            <a:spAutoFit/>
          </a:bodyPr>
          <a:lstStyle/>
          <a:p>
            <a:pPr marL="457200" indent="-457200">
              <a:spcAft>
                <a:spcPts val="600"/>
              </a:spcAft>
              <a:buFont typeface="Wingdings" panose="05000000000000000000" pitchFamily="2" charset="2"/>
              <a:buChar char="Ø"/>
            </a:pPr>
            <a:r>
              <a:rPr lang="en-US" sz="2800" dirty="0">
                <a:latin typeface="Times New Roman" panose="02020603050405020304" pitchFamily="18" charset="0"/>
                <a:cs typeface="Times New Roman" panose="02020603050405020304" pitchFamily="18" charset="0"/>
              </a:rPr>
              <a:t>Review</a:t>
            </a:r>
          </a:p>
          <a:p>
            <a:pPr marL="457200" indent="-457200">
              <a:spcAft>
                <a:spcPts val="600"/>
              </a:spcAft>
              <a:buFont typeface="Wingdings" panose="05000000000000000000" pitchFamily="2" charset="2"/>
              <a:buChar char="Ø"/>
            </a:pPr>
            <a:r>
              <a:rPr lang="en-US" sz="2800" dirty="0">
                <a:latin typeface="Times New Roman" panose="02020603050405020304" pitchFamily="18" charset="0"/>
                <a:cs typeface="Times New Roman" panose="02020603050405020304" pitchFamily="18" charset="0"/>
              </a:rPr>
              <a:t>Canaanite lands, culture and religion</a:t>
            </a:r>
          </a:p>
          <a:p>
            <a:pPr marL="457200" indent="-457200">
              <a:spcAft>
                <a:spcPts val="600"/>
              </a:spcAft>
              <a:buFont typeface="Wingdings" panose="05000000000000000000" pitchFamily="2" charset="2"/>
              <a:buChar char="Ø"/>
            </a:pPr>
            <a:r>
              <a:rPr lang="en-US" sz="2800" dirty="0">
                <a:latin typeface="Times New Roman" panose="02020603050405020304" pitchFamily="18" charset="0"/>
                <a:cs typeface="Times New Roman" panose="02020603050405020304" pitchFamily="18" charset="0"/>
              </a:rPr>
              <a:t>Archeology</a:t>
            </a:r>
          </a:p>
          <a:p>
            <a:pPr marL="457200" indent="-457200">
              <a:buFont typeface="Wingdings" panose="05000000000000000000" pitchFamily="2" charset="2"/>
              <a:buChar char="Ø"/>
            </a:pPr>
            <a:r>
              <a:rPr lang="en-US" sz="2800" dirty="0">
                <a:latin typeface="Times New Roman" panose="02020603050405020304" pitchFamily="18" charset="0"/>
                <a:cs typeface="Times New Roman" panose="02020603050405020304" pitchFamily="18" charset="0"/>
              </a:rPr>
              <a:t>Israel: Exile, Possessing Canaan, Time of the Judges, </a:t>
            </a:r>
          </a:p>
          <a:p>
            <a:pPr lvl="1"/>
            <a:r>
              <a:rPr lang="en-US" sz="2800" dirty="0">
                <a:latin typeface="Times New Roman" panose="02020603050405020304" pitchFamily="18" charset="0"/>
                <a:cs typeface="Times New Roman" panose="02020603050405020304" pitchFamily="18" charset="0"/>
              </a:rPr>
              <a:t>United Monarchy</a:t>
            </a:r>
          </a:p>
          <a:p>
            <a:pPr marL="457200" indent="-457200">
              <a:spcAft>
                <a:spcPts val="600"/>
              </a:spcAft>
              <a:buFont typeface="Wingdings" panose="05000000000000000000" pitchFamily="2" charset="2"/>
              <a:buChar char="Ø"/>
            </a:pPr>
            <a:r>
              <a:rPr lang="en-US" sz="2800" dirty="0">
                <a:latin typeface="Times New Roman" panose="02020603050405020304" pitchFamily="18" charset="0"/>
                <a:cs typeface="Times New Roman" panose="02020603050405020304" pitchFamily="18" charset="0"/>
              </a:rPr>
              <a:t>Empires of the Ancient Middle East</a:t>
            </a:r>
          </a:p>
          <a:p>
            <a:pPr marL="457200" indent="-457200">
              <a:buFont typeface="Wingdings" panose="05000000000000000000" pitchFamily="2" charset="2"/>
              <a:buChar char="Ø"/>
            </a:pPr>
            <a:r>
              <a:rPr lang="en-US" sz="2800" dirty="0">
                <a:latin typeface="Times New Roman" panose="02020603050405020304" pitchFamily="18" charset="0"/>
                <a:cs typeface="Times New Roman" panose="02020603050405020304" pitchFamily="18" charset="0"/>
              </a:rPr>
              <a:t>Divided Kingdoms: Israel and Judah, The Prophets, </a:t>
            </a:r>
          </a:p>
          <a:p>
            <a:pPr lvl="1"/>
            <a:r>
              <a:rPr lang="en-US" sz="2800" dirty="0">
                <a:latin typeface="Times New Roman" panose="02020603050405020304" pitchFamily="18" charset="0"/>
                <a:cs typeface="Times New Roman" panose="02020603050405020304" pitchFamily="18" charset="0"/>
              </a:rPr>
              <a:t>Fall of Israel, Fall of Judah</a:t>
            </a:r>
          </a:p>
          <a:p>
            <a:pPr marL="457200" indent="-457200">
              <a:buFont typeface="Wingdings" panose="05000000000000000000" pitchFamily="2" charset="2"/>
              <a:buChar char="Ø"/>
            </a:pPr>
            <a:r>
              <a:rPr lang="en-US" sz="2800" dirty="0">
                <a:latin typeface="Times New Roman" panose="02020603050405020304" pitchFamily="18" charset="0"/>
                <a:cs typeface="Times New Roman" panose="02020603050405020304" pitchFamily="18" charset="0"/>
              </a:rPr>
              <a:t>Exile, Return, Greek Possession, </a:t>
            </a:r>
            <a:r>
              <a:rPr lang="en-US" sz="2800" dirty="0" err="1">
                <a:latin typeface="Times New Roman" panose="02020603050405020304" pitchFamily="18" charset="0"/>
                <a:cs typeface="Times New Roman" panose="02020603050405020304" pitchFamily="18" charset="0"/>
              </a:rPr>
              <a:t>Hasmodean</a:t>
            </a:r>
            <a:r>
              <a:rPr lang="en-US" sz="2800" dirty="0">
                <a:latin typeface="Times New Roman" panose="02020603050405020304" pitchFamily="18" charset="0"/>
                <a:cs typeface="Times New Roman" panose="02020603050405020304" pitchFamily="18" charset="0"/>
              </a:rPr>
              <a:t> </a:t>
            </a:r>
          </a:p>
          <a:p>
            <a:pPr lvl="1"/>
            <a:r>
              <a:rPr lang="en-US" sz="2800" dirty="0">
                <a:latin typeface="Times New Roman" panose="02020603050405020304" pitchFamily="18" charset="0"/>
                <a:cs typeface="Times New Roman" panose="02020603050405020304" pitchFamily="18" charset="0"/>
              </a:rPr>
              <a:t>Kingdom, Romans </a:t>
            </a:r>
          </a:p>
          <a:p>
            <a:pPr marL="457200" indent="-457200">
              <a:spcAft>
                <a:spcPts val="600"/>
              </a:spcAft>
              <a:buFont typeface="Wingdings" panose="05000000000000000000" pitchFamily="2" charset="2"/>
              <a:buChar char="Ø"/>
            </a:pPr>
            <a:r>
              <a:rPr lang="en-US" sz="2800" dirty="0">
                <a:latin typeface="Times New Roman" panose="02020603050405020304" pitchFamily="18" charset="0"/>
                <a:cs typeface="Times New Roman" panose="02020603050405020304" pitchFamily="18" charset="0"/>
              </a:rPr>
              <a:t>King Herod and the Temple</a:t>
            </a:r>
          </a:p>
        </p:txBody>
      </p:sp>
    </p:spTree>
    <p:extLst>
      <p:ext uri="{BB962C8B-B14F-4D97-AF65-F5344CB8AC3E}">
        <p14:creationId xmlns:p14="http://schemas.microsoft.com/office/powerpoint/2010/main" val="2056718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0.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5">
                <a:lumMod val="20000"/>
                <a:lumOff val="80000"/>
              </a:schemeClr>
            </a:gs>
            <a:gs pos="28000">
              <a:schemeClr val="accent5">
                <a:lumMod val="40000"/>
                <a:lumOff val="60000"/>
              </a:schemeClr>
            </a:gs>
            <a:gs pos="10000">
              <a:schemeClr val="accent5">
                <a:lumMod val="60000"/>
                <a:lumOff val="40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7" name="Rectangle 6"/>
          <p:cNvSpPr/>
          <p:nvPr/>
        </p:nvSpPr>
        <p:spPr>
          <a:xfrm>
            <a:off x="238805" y="845471"/>
            <a:ext cx="8748939" cy="6001643"/>
          </a:xfrm>
          <a:prstGeom prst="rect">
            <a:avLst/>
          </a:prstGeom>
        </p:spPr>
        <p:txBody>
          <a:bodyPr wrap="square">
            <a:spAutoFit/>
          </a:bodyPr>
          <a:lstStyle/>
          <a:p>
            <a:r>
              <a:rPr lang="en-US" sz="3200" i="1" dirty="0">
                <a:latin typeface="Times New Roman" panose="02020603050405020304" pitchFamily="18" charset="0"/>
                <a:cs typeface="Times New Roman" panose="02020603050405020304" pitchFamily="18" charset="0"/>
              </a:rPr>
              <a:t>The Return</a:t>
            </a:r>
          </a:p>
          <a:p>
            <a:r>
              <a:rPr lang="en-US" sz="3200" dirty="0">
                <a:latin typeface="Times New Roman" panose="02020603050405020304" pitchFamily="18" charset="0"/>
                <a:cs typeface="Times New Roman" panose="02020603050405020304" pitchFamily="18" charset="0"/>
              </a:rPr>
              <a:t>	The Neo-Babylonian Empire did not last very long! It began by conquering Nineveh in 612 BCE, but there was a growing empire to the north, the Persian Empire. The Persian emperor Cyrus the Great conquered Babylon in 539.</a:t>
            </a:r>
          </a:p>
          <a:p>
            <a:r>
              <a:rPr lang="en-US" sz="3200" dirty="0">
                <a:latin typeface="Times New Roman" panose="02020603050405020304" pitchFamily="18" charset="0"/>
                <a:cs typeface="Times New Roman" panose="02020603050405020304" pitchFamily="18" charset="0"/>
              </a:rPr>
              <a:t>	One year later, Cyrus the Great decreed that the Jews could return to their home country of Judah.</a:t>
            </a:r>
          </a:p>
          <a:p>
            <a:r>
              <a:rPr lang="en-US" sz="3200" dirty="0">
                <a:latin typeface="Times New Roman" panose="02020603050405020304" pitchFamily="18" charset="0"/>
                <a:cs typeface="Times New Roman" panose="02020603050405020304" pitchFamily="18" charset="0"/>
              </a:rPr>
              <a:t>	Israel was governed by the Persians from 539 until Alexander the Great (Greek) defeated Persia in 331.</a:t>
            </a:r>
          </a:p>
        </p:txBody>
      </p:sp>
      <p:sp>
        <p:nvSpPr>
          <p:cNvPr id="4" name="AutoShape 2" descr="Image result for http://yehuditrose.com/wp content/uploads/2015/03/Ahab Eliyahu 034.jpg"/>
          <p:cNvSpPr>
            <a:spLocks noChangeAspect="1" noChangeArrowheads="1"/>
          </p:cNvSpPr>
          <p:nvPr/>
        </p:nvSpPr>
        <p:spPr bwMode="auto">
          <a:xfrm>
            <a:off x="155575" y="-1943100"/>
            <a:ext cx="5410200" cy="40576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Rectangle 4"/>
          <p:cNvSpPr/>
          <p:nvPr/>
        </p:nvSpPr>
        <p:spPr>
          <a:xfrm>
            <a:off x="155575" y="152400"/>
            <a:ext cx="8915400" cy="646331"/>
          </a:xfrm>
          <a:prstGeom prst="rect">
            <a:avLst/>
          </a:prstGeom>
        </p:spPr>
        <p:txBody>
          <a:bodyPr wrap="square">
            <a:spAutoFit/>
          </a:bodyPr>
          <a:lstStyle/>
          <a:p>
            <a:r>
              <a:rPr lang="en-US" sz="3600" b="1" dirty="0">
                <a:latin typeface="Times New Roman" panose="02020603050405020304" pitchFamily="18" charset="0"/>
                <a:ea typeface="Times New Roman" panose="02020603050405020304" pitchFamily="18" charset="0"/>
              </a:rPr>
              <a:t>Southern Kingdom: Judah</a:t>
            </a:r>
            <a:endParaRPr lang="en-US" sz="3600" dirty="0"/>
          </a:p>
        </p:txBody>
      </p:sp>
    </p:spTree>
    <p:extLst>
      <p:ext uri="{BB962C8B-B14F-4D97-AF65-F5344CB8AC3E}">
        <p14:creationId xmlns:p14="http://schemas.microsoft.com/office/powerpoint/2010/main" val="2317070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0800000" scaled="1"/>
          <a:tileRect/>
        </a:gradFill>
        <a:effectLst/>
      </p:bgPr>
    </p:bg>
    <p:spTree>
      <p:nvGrpSpPr>
        <p:cNvPr id="1" name=""/>
        <p:cNvGrpSpPr/>
        <p:nvPr/>
      </p:nvGrpSpPr>
      <p:grpSpPr>
        <a:xfrm>
          <a:off x="0" y="0"/>
          <a:ext cx="0" cy="0"/>
          <a:chOff x="0" y="0"/>
          <a:chExt cx="0" cy="0"/>
        </a:xfrm>
      </p:grpSpPr>
      <p:pic>
        <p:nvPicPr>
          <p:cNvPr id="58370" name="Picture 2" descr="http://www.crystalinks.com/PersianEmpireMap.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58800" y="419100"/>
            <a:ext cx="8026400" cy="60198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0759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2.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5">
                <a:lumMod val="20000"/>
                <a:lumOff val="80000"/>
              </a:schemeClr>
            </a:gs>
            <a:gs pos="28000">
              <a:schemeClr val="accent5">
                <a:lumMod val="40000"/>
                <a:lumOff val="60000"/>
              </a:schemeClr>
            </a:gs>
            <a:gs pos="10000">
              <a:schemeClr val="accent5">
                <a:lumMod val="60000"/>
                <a:lumOff val="40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7" name="Rectangle 6"/>
          <p:cNvSpPr/>
          <p:nvPr/>
        </p:nvSpPr>
        <p:spPr>
          <a:xfrm>
            <a:off x="238805" y="762000"/>
            <a:ext cx="8748939" cy="6124754"/>
          </a:xfrm>
          <a:prstGeom prst="rect">
            <a:avLst/>
          </a:prstGeom>
        </p:spPr>
        <p:txBody>
          <a:bodyPr wrap="square">
            <a:spAutoFit/>
          </a:bodyPr>
          <a:lstStyle/>
          <a:p>
            <a:r>
              <a:rPr lang="en-US" sz="2800" dirty="0">
                <a:latin typeface="Times New Roman" panose="02020603050405020304" pitchFamily="18" charset="0"/>
                <a:cs typeface="Times New Roman" panose="02020603050405020304" pitchFamily="18" charset="0"/>
              </a:rPr>
              <a:t>	Cyrus the Great of Persia decreed that the Jews could return to Judah in 538 BCE.</a:t>
            </a:r>
          </a:p>
          <a:p>
            <a:r>
              <a:rPr lang="en-US" sz="2800" dirty="0">
                <a:latin typeface="Times New Roman" panose="02020603050405020304" pitchFamily="18" charset="0"/>
                <a:cs typeface="Times New Roman" panose="02020603050405020304" pitchFamily="18" charset="0"/>
              </a:rPr>
              <a:t>	Again, the return happened slowly, over time, with many Jews remaining elsewhere for a time.</a:t>
            </a:r>
          </a:p>
          <a:p>
            <a:r>
              <a:rPr lang="en-US" sz="2800" dirty="0">
                <a:latin typeface="Times New Roman" panose="02020603050405020304" pitchFamily="18" charset="0"/>
                <a:cs typeface="Times New Roman" panose="02020603050405020304" pitchFamily="18" charset="0"/>
              </a:rPr>
              <a:t>	Darius of Persia allowed Zerubbabel, the governor of Judah, to rebuild the temple in Jerusalem in 516. He was given the temple vessels that the Babylonians had taken.</a:t>
            </a:r>
          </a:p>
          <a:p>
            <a:r>
              <a:rPr lang="en-US" sz="2800" dirty="0">
                <a:latin typeface="Times New Roman" panose="02020603050405020304" pitchFamily="18" charset="0"/>
                <a:cs typeface="Times New Roman" panose="02020603050405020304" pitchFamily="18" charset="0"/>
              </a:rPr>
              <a:t>	Note: Some call this the “second” temple of Jerusalem. It was similar to Solomon’s temple, but less extravagantly decorated.</a:t>
            </a:r>
          </a:p>
          <a:p>
            <a:r>
              <a:rPr lang="en-US" sz="2800" dirty="0">
                <a:latin typeface="Times New Roman" panose="02020603050405020304" pitchFamily="18" charset="0"/>
                <a:cs typeface="Times New Roman" panose="02020603050405020304" pitchFamily="18" charset="0"/>
              </a:rPr>
              <a:t>	Ezra the priest returns to Judah to reinstate worship according to Jewish traditions in 457.</a:t>
            </a:r>
          </a:p>
          <a:p>
            <a:r>
              <a:rPr lang="en-US" sz="2800" dirty="0">
                <a:latin typeface="Times New Roman" panose="02020603050405020304" pitchFamily="18" charset="0"/>
                <a:cs typeface="Times New Roman" panose="02020603050405020304" pitchFamily="18" charset="0"/>
              </a:rPr>
              <a:t>	Nehemiah returns to Jerusalem and rebuilds the walls from 444-432.</a:t>
            </a:r>
          </a:p>
        </p:txBody>
      </p:sp>
      <p:sp>
        <p:nvSpPr>
          <p:cNvPr id="4" name="AutoShape 2" descr="Image result for http://yehuditrose.com/wp content/uploads/2015/03/Ahab Eliyahu 034.jpg"/>
          <p:cNvSpPr>
            <a:spLocks noChangeAspect="1" noChangeArrowheads="1"/>
          </p:cNvSpPr>
          <p:nvPr/>
        </p:nvSpPr>
        <p:spPr bwMode="auto">
          <a:xfrm>
            <a:off x="155575" y="-1943100"/>
            <a:ext cx="5410200" cy="40576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Rectangle 4"/>
          <p:cNvSpPr/>
          <p:nvPr/>
        </p:nvSpPr>
        <p:spPr>
          <a:xfrm>
            <a:off x="155575" y="76200"/>
            <a:ext cx="8915400" cy="646331"/>
          </a:xfrm>
          <a:prstGeom prst="rect">
            <a:avLst/>
          </a:prstGeom>
        </p:spPr>
        <p:txBody>
          <a:bodyPr wrap="square">
            <a:spAutoFit/>
          </a:bodyPr>
          <a:lstStyle/>
          <a:p>
            <a:r>
              <a:rPr lang="en-US" sz="3600" b="1" dirty="0">
                <a:latin typeface="Times New Roman" panose="02020603050405020304" pitchFamily="18" charset="0"/>
                <a:ea typeface="Times New Roman" panose="02020603050405020304" pitchFamily="18" charset="0"/>
              </a:rPr>
              <a:t>Southern Kingdom: Judah</a:t>
            </a:r>
            <a:endParaRPr lang="en-US" sz="3600" dirty="0"/>
          </a:p>
        </p:txBody>
      </p:sp>
    </p:spTree>
    <p:extLst>
      <p:ext uri="{BB962C8B-B14F-4D97-AF65-F5344CB8AC3E}">
        <p14:creationId xmlns:p14="http://schemas.microsoft.com/office/powerpoint/2010/main" val="3245841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3.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5">
                <a:lumMod val="20000"/>
                <a:lumOff val="80000"/>
              </a:schemeClr>
            </a:gs>
            <a:gs pos="28000">
              <a:schemeClr val="accent5">
                <a:lumMod val="40000"/>
                <a:lumOff val="60000"/>
              </a:schemeClr>
            </a:gs>
            <a:gs pos="10000">
              <a:schemeClr val="accent5">
                <a:lumMod val="60000"/>
                <a:lumOff val="40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2" name="Rectangle 1"/>
          <p:cNvSpPr/>
          <p:nvPr/>
        </p:nvSpPr>
        <p:spPr>
          <a:xfrm>
            <a:off x="114300" y="228600"/>
            <a:ext cx="8915400" cy="646331"/>
          </a:xfrm>
          <a:prstGeom prst="rect">
            <a:avLst/>
          </a:prstGeom>
        </p:spPr>
        <p:txBody>
          <a:bodyPr wrap="square">
            <a:spAutoFit/>
          </a:bodyPr>
          <a:lstStyle/>
          <a:p>
            <a:r>
              <a:rPr lang="en-US" sz="3600" b="1" dirty="0">
                <a:latin typeface="Times New Roman" panose="02020603050405020304" pitchFamily="18" charset="0"/>
                <a:ea typeface="Times New Roman" panose="02020603050405020304" pitchFamily="18" charset="0"/>
              </a:rPr>
              <a:t>Timeline of the Middle East</a:t>
            </a:r>
            <a:endParaRPr lang="en-US" sz="3600" dirty="0"/>
          </a:p>
        </p:txBody>
      </p:sp>
      <p:sp>
        <p:nvSpPr>
          <p:cNvPr id="3" name="AutoShape 2" descr="Image result for moses speaking to the people"/>
          <p:cNvSpPr>
            <a:spLocks noChangeAspect="1" noChangeArrowheads="1"/>
          </p:cNvSpPr>
          <p:nvPr/>
        </p:nvSpPr>
        <p:spPr bwMode="auto">
          <a:xfrm>
            <a:off x="155575" y="-1943100"/>
            <a:ext cx="3238500" cy="40576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Picture 3"/>
          <p:cNvPicPr>
            <a:picLocks noChangeAspect="1"/>
          </p:cNvPicPr>
          <p:nvPr/>
        </p:nvPicPr>
        <p:blipFill>
          <a:blip r:embed="rId3">
            <a:clrChange>
              <a:clrFrom>
                <a:srgbClr val="FFFFFF"/>
              </a:clrFrom>
              <a:clrTo>
                <a:srgbClr val="FFFFFF">
                  <a:alpha val="0"/>
                </a:srgbClr>
              </a:clrTo>
            </a:clrChange>
          </a:blip>
          <a:stretch>
            <a:fillRect/>
          </a:stretch>
        </p:blipFill>
        <p:spPr>
          <a:xfrm>
            <a:off x="381000" y="1567547"/>
            <a:ext cx="8390339" cy="2718703"/>
          </a:xfrm>
          <a:prstGeom prst="rect">
            <a:avLst/>
          </a:prstGeom>
        </p:spPr>
      </p:pic>
    </p:spTree>
    <p:extLst>
      <p:ext uri="{BB962C8B-B14F-4D97-AF65-F5344CB8AC3E}">
        <p14:creationId xmlns:p14="http://schemas.microsoft.com/office/powerpoint/2010/main" val="3161775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4.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5">
                <a:lumMod val="20000"/>
                <a:lumOff val="80000"/>
              </a:schemeClr>
            </a:gs>
            <a:gs pos="28000">
              <a:schemeClr val="accent5">
                <a:lumMod val="40000"/>
                <a:lumOff val="60000"/>
              </a:schemeClr>
            </a:gs>
            <a:gs pos="10000">
              <a:schemeClr val="accent5">
                <a:lumMod val="60000"/>
                <a:lumOff val="40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2" name="Rectangle 1"/>
          <p:cNvSpPr/>
          <p:nvPr/>
        </p:nvSpPr>
        <p:spPr>
          <a:xfrm>
            <a:off x="114300" y="228600"/>
            <a:ext cx="8915400" cy="646331"/>
          </a:xfrm>
          <a:prstGeom prst="rect">
            <a:avLst/>
          </a:prstGeom>
        </p:spPr>
        <p:txBody>
          <a:bodyPr wrap="square">
            <a:spAutoFit/>
          </a:bodyPr>
          <a:lstStyle/>
          <a:p>
            <a:r>
              <a:rPr lang="en-US" sz="3600" b="1" dirty="0">
                <a:latin typeface="Times New Roman" panose="02020603050405020304" pitchFamily="18" charset="0"/>
                <a:ea typeface="Times New Roman" panose="02020603050405020304" pitchFamily="18" charset="0"/>
              </a:rPr>
              <a:t>Timeline of the Middle East</a:t>
            </a:r>
            <a:endParaRPr lang="en-US" sz="3600" dirty="0"/>
          </a:p>
        </p:txBody>
      </p:sp>
      <p:sp>
        <p:nvSpPr>
          <p:cNvPr id="3" name="AutoShape 2" descr="Image result for moses speaking to the people"/>
          <p:cNvSpPr>
            <a:spLocks noChangeAspect="1" noChangeArrowheads="1"/>
          </p:cNvSpPr>
          <p:nvPr/>
        </p:nvSpPr>
        <p:spPr bwMode="auto">
          <a:xfrm>
            <a:off x="155575" y="-1943100"/>
            <a:ext cx="3238500" cy="40576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p:cNvPicPr>
            <a:picLocks noChangeAspect="1"/>
          </p:cNvPicPr>
          <p:nvPr/>
        </p:nvPicPr>
        <p:blipFill>
          <a:blip r:embed="rId3">
            <a:clrChange>
              <a:clrFrom>
                <a:srgbClr val="FFFFFF"/>
              </a:clrFrom>
              <a:clrTo>
                <a:srgbClr val="FFFFFF">
                  <a:alpha val="0"/>
                </a:srgbClr>
              </a:clrTo>
            </a:clrChange>
          </a:blip>
          <a:stretch>
            <a:fillRect/>
          </a:stretch>
        </p:blipFill>
        <p:spPr>
          <a:xfrm>
            <a:off x="304800" y="1673678"/>
            <a:ext cx="8479925" cy="2136322"/>
          </a:xfrm>
          <a:prstGeom prst="rect">
            <a:avLst/>
          </a:prstGeom>
        </p:spPr>
      </p:pic>
    </p:spTree>
    <p:extLst>
      <p:ext uri="{BB962C8B-B14F-4D97-AF65-F5344CB8AC3E}">
        <p14:creationId xmlns:p14="http://schemas.microsoft.com/office/powerpoint/2010/main" val="1433796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5.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5">
                <a:lumMod val="20000"/>
                <a:lumOff val="80000"/>
              </a:schemeClr>
            </a:gs>
            <a:gs pos="28000">
              <a:schemeClr val="accent5">
                <a:lumMod val="40000"/>
                <a:lumOff val="60000"/>
              </a:schemeClr>
            </a:gs>
            <a:gs pos="10000">
              <a:schemeClr val="accent5">
                <a:lumMod val="60000"/>
                <a:lumOff val="40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2" name="Rectangle 1"/>
          <p:cNvSpPr/>
          <p:nvPr/>
        </p:nvSpPr>
        <p:spPr>
          <a:xfrm>
            <a:off x="114300" y="228600"/>
            <a:ext cx="8915400" cy="646331"/>
          </a:xfrm>
          <a:prstGeom prst="rect">
            <a:avLst/>
          </a:prstGeom>
        </p:spPr>
        <p:txBody>
          <a:bodyPr wrap="square">
            <a:spAutoFit/>
          </a:bodyPr>
          <a:lstStyle/>
          <a:p>
            <a:r>
              <a:rPr lang="en-US" sz="3600" b="1" dirty="0">
                <a:latin typeface="Times New Roman" panose="02020603050405020304" pitchFamily="18" charset="0"/>
                <a:ea typeface="Times New Roman" panose="02020603050405020304" pitchFamily="18" charset="0"/>
              </a:rPr>
              <a:t>Capitals of Israel</a:t>
            </a:r>
            <a:endParaRPr lang="en-US" sz="3600" dirty="0"/>
          </a:p>
        </p:txBody>
      </p:sp>
      <p:sp>
        <p:nvSpPr>
          <p:cNvPr id="3" name="AutoShape 2" descr="Image result for moses speaking to the people"/>
          <p:cNvSpPr>
            <a:spLocks noChangeAspect="1" noChangeArrowheads="1"/>
          </p:cNvSpPr>
          <p:nvPr/>
        </p:nvSpPr>
        <p:spPr bwMode="auto">
          <a:xfrm>
            <a:off x="155575" y="-1943100"/>
            <a:ext cx="3238500" cy="40576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Rectangle 3"/>
          <p:cNvSpPr/>
          <p:nvPr/>
        </p:nvSpPr>
        <p:spPr>
          <a:xfrm>
            <a:off x="128681" y="1008429"/>
            <a:ext cx="8874125" cy="5293757"/>
          </a:xfrm>
          <a:prstGeom prst="rect">
            <a:avLst/>
          </a:prstGeom>
        </p:spPr>
        <p:txBody>
          <a:bodyPr wrap="square">
            <a:spAutoFit/>
          </a:bodyPr>
          <a:lstStyle/>
          <a:p>
            <a:pPr marL="342900" indent="-342900" algn="just">
              <a:spcAft>
                <a:spcPts val="1200"/>
              </a:spcAft>
              <a:buFont typeface="Wingdings" panose="05000000000000000000" pitchFamily="2" charset="2"/>
              <a:buChar char="Ø"/>
            </a:pPr>
            <a:r>
              <a:rPr lang="en-US" sz="2400" dirty="0">
                <a:latin typeface="Times New Roman" panose="02020603050405020304" pitchFamily="18" charset="0"/>
                <a:ea typeface="Times New Roman" panose="02020603050405020304" pitchFamily="18" charset="0"/>
              </a:rPr>
              <a:t>United Kingdom under Saul: </a:t>
            </a:r>
            <a:r>
              <a:rPr lang="en-US" sz="2400" dirty="0" err="1">
                <a:latin typeface="Times New Roman" panose="02020603050405020304" pitchFamily="18" charset="0"/>
                <a:ea typeface="Times New Roman" panose="02020603050405020304" pitchFamily="18" charset="0"/>
              </a:rPr>
              <a:t>Gibeah</a:t>
            </a:r>
            <a:r>
              <a:rPr lang="en-US" sz="2400" dirty="0">
                <a:latin typeface="Times New Roman" panose="02020603050405020304" pitchFamily="18" charset="0"/>
                <a:ea typeface="Times New Roman" panose="02020603050405020304" pitchFamily="18" charset="0"/>
              </a:rPr>
              <a:t>, 10 miles NE of Bethlehem</a:t>
            </a:r>
          </a:p>
          <a:p>
            <a:pPr marL="342900" marR="0" indent="-342900" algn="just">
              <a:spcBef>
                <a:spcPts val="0"/>
              </a:spcBef>
              <a:spcAft>
                <a:spcPts val="1200"/>
              </a:spcAft>
              <a:buFont typeface="Wingdings" panose="05000000000000000000" pitchFamily="2" charset="2"/>
              <a:buChar char="Ø"/>
            </a:pPr>
            <a:r>
              <a:rPr lang="en-US" sz="2400" dirty="0">
                <a:latin typeface="Times New Roman" panose="02020603050405020304" pitchFamily="18" charset="0"/>
                <a:ea typeface="Times New Roman" panose="02020603050405020304" pitchFamily="18" charset="0"/>
              </a:rPr>
              <a:t>Northern Kingdom Israel under </a:t>
            </a:r>
            <a:r>
              <a:rPr lang="en-US" sz="2400" dirty="0" err="1">
                <a:latin typeface="Times New Roman" panose="02020603050405020304" pitchFamily="18" charset="0"/>
                <a:ea typeface="Times New Roman" panose="02020603050405020304" pitchFamily="18" charset="0"/>
              </a:rPr>
              <a:t>Ish-Bosheth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Mahanaim</a:t>
            </a:r>
            <a:r>
              <a:rPr lang="en-US" sz="2400" dirty="0">
                <a:latin typeface="Times New Roman" panose="02020603050405020304" pitchFamily="18" charset="0"/>
                <a:ea typeface="Times New Roman" panose="02020603050405020304" pitchFamily="18" charset="0"/>
              </a:rPr>
              <a:t>, east of Jordan River</a:t>
            </a:r>
          </a:p>
          <a:p>
            <a:pPr marL="342900" indent="-342900" algn="just">
              <a:spcAft>
                <a:spcPts val="1200"/>
              </a:spcAft>
              <a:buFont typeface="Wingdings" panose="05000000000000000000" pitchFamily="2" charset="2"/>
              <a:buChar char="Ø"/>
            </a:pPr>
            <a:r>
              <a:rPr lang="en-US" sz="2400" dirty="0">
                <a:latin typeface="Times New Roman" panose="02020603050405020304" pitchFamily="18" charset="0"/>
                <a:ea typeface="Times New Roman" panose="02020603050405020304" pitchFamily="18" charset="0"/>
              </a:rPr>
              <a:t>Southern Kingdom Judah under David: Hebron: 6 miles south of Bethlehem</a:t>
            </a:r>
          </a:p>
          <a:p>
            <a:pPr marL="342900" indent="-342900" algn="just">
              <a:spcAft>
                <a:spcPts val="1200"/>
              </a:spcAft>
              <a:buFont typeface="Wingdings" panose="05000000000000000000" pitchFamily="2" charset="2"/>
              <a:buChar char="Ø"/>
            </a:pPr>
            <a:r>
              <a:rPr lang="en-US" sz="2400" dirty="0">
                <a:latin typeface="Times New Roman" panose="02020603050405020304" pitchFamily="18" charset="0"/>
                <a:ea typeface="Times New Roman" panose="02020603050405020304" pitchFamily="18" charset="0"/>
              </a:rPr>
              <a:t>United Kingdom Israel under David: Jerusalem (established in 1000 BCE)</a:t>
            </a:r>
          </a:p>
          <a:p>
            <a:pPr marL="342900" marR="0" indent="-342900" algn="just">
              <a:spcBef>
                <a:spcPts val="0"/>
              </a:spcBef>
              <a:spcAft>
                <a:spcPts val="1200"/>
              </a:spcAft>
              <a:buFont typeface="Wingdings" panose="05000000000000000000" pitchFamily="2" charset="2"/>
              <a:buChar char="Ø"/>
            </a:pPr>
            <a:r>
              <a:rPr lang="en-US" sz="2400" dirty="0">
                <a:latin typeface="Times New Roman" panose="02020603050405020304" pitchFamily="18" charset="0"/>
                <a:ea typeface="Times New Roman" panose="02020603050405020304" pitchFamily="18" charset="0"/>
              </a:rPr>
              <a:t>Northern Kingdom Israel under Jeroboam’s successors: First </a:t>
            </a:r>
            <a:r>
              <a:rPr lang="en-US" sz="2400" dirty="0" err="1">
                <a:latin typeface="Times New Roman" panose="02020603050405020304" pitchFamily="18" charset="0"/>
                <a:ea typeface="Times New Roman" panose="02020603050405020304" pitchFamily="18" charset="0"/>
              </a:rPr>
              <a:t>Shechem</a:t>
            </a:r>
            <a:r>
              <a:rPr lang="en-US" sz="2400" dirty="0">
                <a:latin typeface="Times New Roman" panose="02020603050405020304" pitchFamily="18" charset="0"/>
                <a:ea typeface="Times New Roman" panose="02020603050405020304" pitchFamily="18" charset="0"/>
              </a:rPr>
              <a:t> (1 Kings 12:25), then Tirzah (1 Kings 14:17). King </a:t>
            </a:r>
            <a:r>
              <a:rPr lang="en-US" sz="2400" dirty="0" err="1">
                <a:latin typeface="Times New Roman" panose="02020603050405020304" pitchFamily="18" charset="0"/>
                <a:ea typeface="Times New Roman" panose="02020603050405020304" pitchFamily="18" charset="0"/>
              </a:rPr>
              <a:t>Omri</a:t>
            </a:r>
            <a:r>
              <a:rPr lang="en-US" sz="2400" dirty="0">
                <a:latin typeface="Times New Roman" panose="02020603050405020304" pitchFamily="18" charset="0"/>
                <a:ea typeface="Times New Roman" panose="02020603050405020304" pitchFamily="18" charset="0"/>
              </a:rPr>
              <a:t> built his capital in Samaria (1 Kings 16:24),  and it continued there until Israel was conquered by the Assyrians (2 Kings 17:5).</a:t>
            </a:r>
          </a:p>
          <a:p>
            <a:pPr marL="342900" indent="-342900" algn="just">
              <a:spcAft>
                <a:spcPts val="1200"/>
              </a:spcAft>
              <a:buFont typeface="Wingdings" panose="05000000000000000000" pitchFamily="2" charset="2"/>
              <a:buChar char="Ø"/>
            </a:pPr>
            <a:r>
              <a:rPr lang="en-US" sz="2400" dirty="0">
                <a:latin typeface="Times New Roman" panose="02020603050405020304" pitchFamily="18" charset="0"/>
                <a:ea typeface="Times New Roman" panose="02020603050405020304" pitchFamily="18" charset="0"/>
              </a:rPr>
              <a:t>Southern Kingdom Judah under Solomon’s successors: Jerusalem</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847763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6.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5">
                <a:lumMod val="20000"/>
                <a:lumOff val="80000"/>
              </a:schemeClr>
            </a:gs>
            <a:gs pos="28000">
              <a:schemeClr val="accent5">
                <a:lumMod val="40000"/>
                <a:lumOff val="60000"/>
              </a:schemeClr>
            </a:gs>
            <a:gs pos="10000">
              <a:schemeClr val="accent5">
                <a:lumMod val="60000"/>
                <a:lumOff val="40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2" name="Rectangle 1"/>
          <p:cNvSpPr/>
          <p:nvPr/>
        </p:nvSpPr>
        <p:spPr>
          <a:xfrm>
            <a:off x="114300" y="457200"/>
            <a:ext cx="8915400" cy="646331"/>
          </a:xfrm>
          <a:prstGeom prst="rect">
            <a:avLst/>
          </a:prstGeom>
        </p:spPr>
        <p:txBody>
          <a:bodyPr wrap="square">
            <a:spAutoFit/>
          </a:bodyPr>
          <a:lstStyle/>
          <a:p>
            <a:r>
              <a:rPr lang="en-US" sz="3600" b="1" dirty="0">
                <a:latin typeface="Times New Roman" panose="02020603050405020304" pitchFamily="18" charset="0"/>
                <a:ea typeface="Times New Roman" panose="02020603050405020304" pitchFamily="18" charset="0"/>
              </a:rPr>
              <a:t>Map of Israel with Important Locations</a:t>
            </a:r>
            <a:endParaRPr lang="en-US" sz="3600" dirty="0"/>
          </a:p>
        </p:txBody>
      </p:sp>
      <p:sp>
        <p:nvSpPr>
          <p:cNvPr id="3" name="AutoShape 2" descr="Image result for moses speaking to the people"/>
          <p:cNvSpPr>
            <a:spLocks noChangeAspect="1" noChangeArrowheads="1"/>
          </p:cNvSpPr>
          <p:nvPr/>
        </p:nvSpPr>
        <p:spPr bwMode="auto">
          <a:xfrm>
            <a:off x="155575" y="-1943100"/>
            <a:ext cx="3238500" cy="40576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p:cNvPicPr>
            <a:picLocks noChangeAspect="1"/>
          </p:cNvPicPr>
          <p:nvPr/>
        </p:nvPicPr>
        <p:blipFill>
          <a:blip r:embed="rId3">
            <a:clrChange>
              <a:clrFrom>
                <a:srgbClr val="FFFFFF"/>
              </a:clrFrom>
              <a:clrTo>
                <a:srgbClr val="FFFFFF">
                  <a:alpha val="0"/>
                </a:srgbClr>
              </a:clrTo>
            </a:clrChange>
          </a:blip>
          <a:stretch>
            <a:fillRect/>
          </a:stretch>
        </p:blipFill>
        <p:spPr>
          <a:xfrm>
            <a:off x="380999" y="1556496"/>
            <a:ext cx="8449769" cy="3777504"/>
          </a:xfrm>
          <a:prstGeom prst="rect">
            <a:avLst/>
          </a:prstGeom>
        </p:spPr>
      </p:pic>
    </p:spTree>
    <p:extLst>
      <p:ext uri="{BB962C8B-B14F-4D97-AF65-F5344CB8AC3E}">
        <p14:creationId xmlns:p14="http://schemas.microsoft.com/office/powerpoint/2010/main" val="792169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7.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5">
                <a:lumMod val="20000"/>
                <a:lumOff val="80000"/>
              </a:schemeClr>
            </a:gs>
            <a:gs pos="28000">
              <a:schemeClr val="accent5">
                <a:lumMod val="40000"/>
                <a:lumOff val="60000"/>
              </a:schemeClr>
            </a:gs>
            <a:gs pos="10000">
              <a:schemeClr val="accent5">
                <a:lumMod val="60000"/>
                <a:lumOff val="40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2" name="Rectangle 1"/>
          <p:cNvSpPr/>
          <p:nvPr/>
        </p:nvSpPr>
        <p:spPr>
          <a:xfrm>
            <a:off x="114300" y="457200"/>
            <a:ext cx="8915400" cy="646331"/>
          </a:xfrm>
          <a:prstGeom prst="rect">
            <a:avLst/>
          </a:prstGeom>
        </p:spPr>
        <p:txBody>
          <a:bodyPr wrap="square">
            <a:spAutoFit/>
          </a:bodyPr>
          <a:lstStyle/>
          <a:p>
            <a:r>
              <a:rPr lang="en-US" sz="3600" b="1" dirty="0">
                <a:latin typeface="Times New Roman" panose="02020603050405020304" pitchFamily="18" charset="0"/>
                <a:ea typeface="Times New Roman" panose="02020603050405020304" pitchFamily="18" charset="0"/>
              </a:rPr>
              <a:t>Map of Israel with Important Locations</a:t>
            </a:r>
            <a:endParaRPr lang="en-US" sz="3600" dirty="0"/>
          </a:p>
        </p:txBody>
      </p:sp>
      <p:sp>
        <p:nvSpPr>
          <p:cNvPr id="3" name="AutoShape 2" descr="Image result for moses speaking to the people"/>
          <p:cNvSpPr>
            <a:spLocks noChangeAspect="1" noChangeArrowheads="1"/>
          </p:cNvSpPr>
          <p:nvPr/>
        </p:nvSpPr>
        <p:spPr bwMode="auto">
          <a:xfrm>
            <a:off x="155575" y="-1943100"/>
            <a:ext cx="3238500" cy="40576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Picture 3"/>
          <p:cNvPicPr>
            <a:picLocks noChangeAspect="1"/>
          </p:cNvPicPr>
          <p:nvPr/>
        </p:nvPicPr>
        <p:blipFill>
          <a:blip r:embed="rId3">
            <a:clrChange>
              <a:clrFrom>
                <a:srgbClr val="FFFFFF"/>
              </a:clrFrom>
              <a:clrTo>
                <a:srgbClr val="FFFFFF">
                  <a:alpha val="0"/>
                </a:srgbClr>
              </a:clrTo>
            </a:clrChange>
          </a:blip>
          <a:stretch>
            <a:fillRect/>
          </a:stretch>
        </p:blipFill>
        <p:spPr>
          <a:xfrm>
            <a:off x="228600" y="1847850"/>
            <a:ext cx="8674150" cy="3486150"/>
          </a:xfrm>
          <a:prstGeom prst="rect">
            <a:avLst/>
          </a:prstGeom>
        </p:spPr>
      </p:pic>
    </p:spTree>
    <p:extLst>
      <p:ext uri="{BB962C8B-B14F-4D97-AF65-F5344CB8AC3E}">
        <p14:creationId xmlns:p14="http://schemas.microsoft.com/office/powerpoint/2010/main" val="3002235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8.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5">
                <a:lumMod val="20000"/>
                <a:lumOff val="80000"/>
              </a:schemeClr>
            </a:gs>
            <a:gs pos="28000">
              <a:schemeClr val="accent5">
                <a:lumMod val="40000"/>
                <a:lumOff val="60000"/>
              </a:schemeClr>
            </a:gs>
            <a:gs pos="10000">
              <a:schemeClr val="accent5">
                <a:lumMod val="60000"/>
                <a:lumOff val="40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2" name="Rectangle 1"/>
          <p:cNvSpPr/>
          <p:nvPr/>
        </p:nvSpPr>
        <p:spPr>
          <a:xfrm>
            <a:off x="114300" y="457200"/>
            <a:ext cx="8915400" cy="646331"/>
          </a:xfrm>
          <a:prstGeom prst="rect">
            <a:avLst/>
          </a:prstGeom>
        </p:spPr>
        <p:txBody>
          <a:bodyPr wrap="square">
            <a:spAutoFit/>
          </a:bodyPr>
          <a:lstStyle/>
          <a:p>
            <a:r>
              <a:rPr lang="en-US" sz="3600" b="1" dirty="0">
                <a:latin typeface="Times New Roman" panose="02020603050405020304" pitchFamily="18" charset="0"/>
                <a:ea typeface="Times New Roman" panose="02020603050405020304" pitchFamily="18" charset="0"/>
              </a:rPr>
              <a:t>Map of Israel with Important Locations</a:t>
            </a:r>
            <a:endParaRPr lang="en-US" sz="3600" dirty="0"/>
          </a:p>
        </p:txBody>
      </p:sp>
      <p:sp>
        <p:nvSpPr>
          <p:cNvPr id="3" name="AutoShape 2" descr="Image result for moses speaking to the people"/>
          <p:cNvSpPr>
            <a:spLocks noChangeAspect="1" noChangeArrowheads="1"/>
          </p:cNvSpPr>
          <p:nvPr/>
        </p:nvSpPr>
        <p:spPr bwMode="auto">
          <a:xfrm>
            <a:off x="155575" y="-1943100"/>
            <a:ext cx="3238500" cy="40576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p:cNvPicPr>
            <a:picLocks noChangeAspect="1"/>
          </p:cNvPicPr>
          <p:nvPr/>
        </p:nvPicPr>
        <p:blipFill>
          <a:blip r:embed="rId3">
            <a:clrChange>
              <a:clrFrom>
                <a:srgbClr val="FFFFFF"/>
              </a:clrFrom>
              <a:clrTo>
                <a:srgbClr val="FFFFFF">
                  <a:alpha val="0"/>
                </a:srgbClr>
              </a:clrTo>
            </a:clrChange>
          </a:blip>
          <a:stretch>
            <a:fillRect/>
          </a:stretch>
        </p:blipFill>
        <p:spPr>
          <a:xfrm>
            <a:off x="304799" y="1904999"/>
            <a:ext cx="8534401" cy="2514601"/>
          </a:xfrm>
          <a:prstGeom prst="rect">
            <a:avLst/>
          </a:prstGeom>
        </p:spPr>
      </p:pic>
    </p:spTree>
    <p:extLst>
      <p:ext uri="{BB962C8B-B14F-4D97-AF65-F5344CB8AC3E}">
        <p14:creationId xmlns:p14="http://schemas.microsoft.com/office/powerpoint/2010/main" val="4176257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9.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5">
                <a:lumMod val="20000"/>
                <a:lumOff val="80000"/>
              </a:schemeClr>
            </a:gs>
            <a:gs pos="28000">
              <a:schemeClr val="accent5">
                <a:lumMod val="40000"/>
                <a:lumOff val="60000"/>
              </a:schemeClr>
            </a:gs>
            <a:gs pos="10000">
              <a:schemeClr val="accent5">
                <a:lumMod val="60000"/>
                <a:lumOff val="40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2" name="Rectangle 1"/>
          <p:cNvSpPr/>
          <p:nvPr/>
        </p:nvSpPr>
        <p:spPr>
          <a:xfrm>
            <a:off x="114300" y="457200"/>
            <a:ext cx="8915400" cy="646331"/>
          </a:xfrm>
          <a:prstGeom prst="rect">
            <a:avLst/>
          </a:prstGeom>
        </p:spPr>
        <p:txBody>
          <a:bodyPr wrap="square">
            <a:spAutoFit/>
          </a:bodyPr>
          <a:lstStyle/>
          <a:p>
            <a:r>
              <a:rPr lang="en-US" sz="3600" b="1" dirty="0">
                <a:latin typeface="Times New Roman" panose="02020603050405020304" pitchFamily="18" charset="0"/>
                <a:ea typeface="Times New Roman" panose="02020603050405020304" pitchFamily="18" charset="0"/>
              </a:rPr>
              <a:t>Map of Israel with Important Locations</a:t>
            </a:r>
            <a:endParaRPr lang="en-US" sz="3600" dirty="0"/>
          </a:p>
        </p:txBody>
      </p:sp>
      <p:sp>
        <p:nvSpPr>
          <p:cNvPr id="3" name="AutoShape 2" descr="Image result for moses speaking to the people"/>
          <p:cNvSpPr>
            <a:spLocks noChangeAspect="1" noChangeArrowheads="1"/>
          </p:cNvSpPr>
          <p:nvPr/>
        </p:nvSpPr>
        <p:spPr bwMode="auto">
          <a:xfrm>
            <a:off x="155575" y="-1943100"/>
            <a:ext cx="3238500" cy="40576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Picture 3"/>
          <p:cNvPicPr>
            <a:picLocks noChangeAspect="1"/>
          </p:cNvPicPr>
          <p:nvPr/>
        </p:nvPicPr>
        <p:blipFill>
          <a:blip r:embed="rId3">
            <a:clrChange>
              <a:clrFrom>
                <a:srgbClr val="FFFFFF"/>
              </a:clrFrom>
              <a:clrTo>
                <a:srgbClr val="FFFFFF">
                  <a:alpha val="0"/>
                </a:srgbClr>
              </a:clrTo>
            </a:clrChange>
          </a:blip>
          <a:stretch>
            <a:fillRect/>
          </a:stretch>
        </p:blipFill>
        <p:spPr>
          <a:xfrm>
            <a:off x="304800" y="1828800"/>
            <a:ext cx="8506602" cy="3200400"/>
          </a:xfrm>
          <a:prstGeom prst="rect">
            <a:avLst/>
          </a:prstGeom>
        </p:spPr>
      </p:pic>
    </p:spTree>
    <p:extLst>
      <p:ext uri="{BB962C8B-B14F-4D97-AF65-F5344CB8AC3E}">
        <p14:creationId xmlns:p14="http://schemas.microsoft.com/office/powerpoint/2010/main" val="1514258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5">
                <a:lumMod val="20000"/>
                <a:lumOff val="80000"/>
              </a:schemeClr>
            </a:gs>
            <a:gs pos="28000">
              <a:schemeClr val="accent5">
                <a:lumMod val="40000"/>
                <a:lumOff val="60000"/>
              </a:schemeClr>
            </a:gs>
            <a:gs pos="10000">
              <a:schemeClr val="accent5">
                <a:lumMod val="60000"/>
                <a:lumOff val="40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6" name="Rectangle 5"/>
          <p:cNvSpPr/>
          <p:nvPr/>
        </p:nvSpPr>
        <p:spPr>
          <a:xfrm>
            <a:off x="0" y="228600"/>
            <a:ext cx="9143999" cy="1323439"/>
          </a:xfrm>
          <a:prstGeom prst="rect">
            <a:avLst/>
          </a:prstGeom>
        </p:spPr>
        <p:txBody>
          <a:bodyPr wrap="square">
            <a:spAutoFit/>
          </a:bodyPr>
          <a:lstStyle/>
          <a:p>
            <a:pPr algn="ctr"/>
            <a:r>
              <a:rPr lang="en-US" sz="4000" b="1" dirty="0">
                <a:latin typeface="Times New Roman" panose="02020603050405020304" pitchFamily="18" charset="0"/>
                <a:ea typeface="Times New Roman" panose="02020603050405020304" pitchFamily="18" charset="0"/>
              </a:rPr>
              <a:t>Abraham’s story is set in ancient </a:t>
            </a:r>
          </a:p>
          <a:p>
            <a:pPr algn="ctr"/>
            <a:r>
              <a:rPr lang="en-US" sz="4000" b="1" dirty="0">
                <a:latin typeface="Times New Roman" panose="02020603050405020304" pitchFamily="18" charset="0"/>
                <a:ea typeface="Times New Roman" panose="02020603050405020304" pitchFamily="18" charset="0"/>
              </a:rPr>
              <a:t>Sumer &amp; Egypt (c.2000 BCE)</a:t>
            </a:r>
            <a:endParaRPr lang="en-US" sz="4000" b="1" dirty="0"/>
          </a:p>
        </p:txBody>
      </p:sp>
      <p:pic>
        <p:nvPicPr>
          <p:cNvPr id="21506" name="Picture 2" descr="Map/Still:A map shows possible routes taken by Abraham from Mesopotamia to Canaan and by Moses and the Hebrews in their exodus from Egypt to Canaan."/>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485900" y="1905000"/>
            <a:ext cx="6172200" cy="474784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9968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0.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5">
                <a:lumMod val="20000"/>
                <a:lumOff val="80000"/>
              </a:schemeClr>
            </a:gs>
            <a:gs pos="28000">
              <a:schemeClr val="accent5">
                <a:lumMod val="40000"/>
                <a:lumOff val="60000"/>
              </a:schemeClr>
            </a:gs>
            <a:gs pos="10000">
              <a:schemeClr val="accent5">
                <a:lumMod val="60000"/>
                <a:lumOff val="40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2" name="Rectangle 1"/>
          <p:cNvSpPr/>
          <p:nvPr/>
        </p:nvSpPr>
        <p:spPr>
          <a:xfrm>
            <a:off x="114300" y="457200"/>
            <a:ext cx="8915400" cy="646331"/>
          </a:xfrm>
          <a:prstGeom prst="rect">
            <a:avLst/>
          </a:prstGeom>
        </p:spPr>
        <p:txBody>
          <a:bodyPr wrap="square">
            <a:spAutoFit/>
          </a:bodyPr>
          <a:lstStyle/>
          <a:p>
            <a:r>
              <a:rPr lang="en-US" sz="3600" b="1" dirty="0">
                <a:latin typeface="Times New Roman" panose="02020603050405020304" pitchFamily="18" charset="0"/>
                <a:ea typeface="Times New Roman" panose="02020603050405020304" pitchFamily="18" charset="0"/>
              </a:rPr>
              <a:t>Map of Israel with Important Locations</a:t>
            </a:r>
            <a:endParaRPr lang="en-US" sz="3600" dirty="0"/>
          </a:p>
        </p:txBody>
      </p:sp>
      <p:sp>
        <p:nvSpPr>
          <p:cNvPr id="3" name="AutoShape 2" descr="Image result for moses speaking to the people"/>
          <p:cNvSpPr>
            <a:spLocks noChangeAspect="1" noChangeArrowheads="1"/>
          </p:cNvSpPr>
          <p:nvPr/>
        </p:nvSpPr>
        <p:spPr bwMode="auto">
          <a:xfrm>
            <a:off x="155575" y="-1943100"/>
            <a:ext cx="3238500" cy="40576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p:cNvPicPr>
            <a:picLocks noChangeAspect="1"/>
          </p:cNvPicPr>
          <p:nvPr/>
        </p:nvPicPr>
        <p:blipFill>
          <a:blip r:embed="rId3">
            <a:clrChange>
              <a:clrFrom>
                <a:srgbClr val="FFFFFF"/>
              </a:clrFrom>
              <a:clrTo>
                <a:srgbClr val="FFFFFF">
                  <a:alpha val="0"/>
                </a:srgbClr>
              </a:clrTo>
            </a:clrChange>
          </a:blip>
          <a:stretch>
            <a:fillRect/>
          </a:stretch>
        </p:blipFill>
        <p:spPr>
          <a:xfrm>
            <a:off x="160057" y="1828800"/>
            <a:ext cx="8869643" cy="2895600"/>
          </a:xfrm>
          <a:prstGeom prst="rect">
            <a:avLst/>
          </a:prstGeom>
        </p:spPr>
      </p:pic>
    </p:spTree>
    <p:extLst>
      <p:ext uri="{BB962C8B-B14F-4D97-AF65-F5344CB8AC3E}">
        <p14:creationId xmlns:p14="http://schemas.microsoft.com/office/powerpoint/2010/main" val="2079060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1.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5">
                <a:lumMod val="20000"/>
                <a:lumOff val="80000"/>
              </a:schemeClr>
            </a:gs>
            <a:gs pos="28000">
              <a:schemeClr val="accent5">
                <a:lumMod val="40000"/>
                <a:lumOff val="60000"/>
              </a:schemeClr>
            </a:gs>
            <a:gs pos="10000">
              <a:schemeClr val="accent5">
                <a:lumMod val="60000"/>
                <a:lumOff val="40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2" name="Rectangle 1"/>
          <p:cNvSpPr/>
          <p:nvPr/>
        </p:nvSpPr>
        <p:spPr>
          <a:xfrm>
            <a:off x="155575" y="304800"/>
            <a:ext cx="8915400" cy="646331"/>
          </a:xfrm>
          <a:prstGeom prst="rect">
            <a:avLst/>
          </a:prstGeom>
        </p:spPr>
        <p:txBody>
          <a:bodyPr wrap="square">
            <a:spAutoFit/>
          </a:bodyPr>
          <a:lstStyle/>
          <a:p>
            <a:r>
              <a:rPr lang="en-US" sz="3600" b="1" dirty="0">
                <a:latin typeface="Times New Roman" panose="02020603050405020304" pitchFamily="18" charset="0"/>
                <a:ea typeface="Times New Roman" panose="02020603050405020304" pitchFamily="18" charset="0"/>
              </a:rPr>
              <a:t>Rise of the Persian Empire</a:t>
            </a:r>
            <a:endParaRPr lang="en-US" sz="3600" dirty="0"/>
          </a:p>
        </p:txBody>
      </p:sp>
      <p:sp>
        <p:nvSpPr>
          <p:cNvPr id="3" name="AutoShape 2" descr="Image result for moses speaking to the people"/>
          <p:cNvSpPr>
            <a:spLocks noChangeAspect="1" noChangeArrowheads="1"/>
          </p:cNvSpPr>
          <p:nvPr/>
        </p:nvSpPr>
        <p:spPr bwMode="auto">
          <a:xfrm>
            <a:off x="155575" y="-1943100"/>
            <a:ext cx="3238500" cy="40576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Rectangle 6"/>
          <p:cNvSpPr/>
          <p:nvPr/>
        </p:nvSpPr>
        <p:spPr>
          <a:xfrm>
            <a:off x="155575" y="1066800"/>
            <a:ext cx="8748939" cy="1200329"/>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	The rising Persian Empire, under Cyrus the Great, conquered Babylon’s brief, 73-year reprisal in 539 BCE. The Persian Empire was the largest empire of the Middle East.</a:t>
            </a:r>
          </a:p>
        </p:txBody>
      </p:sp>
      <p:sp>
        <p:nvSpPr>
          <p:cNvPr id="4" name="AutoShape 2" descr="Image result for http://yehuditrose.com/wp content/uploads/2015/03/Ahab Eliyahu 034.jpg"/>
          <p:cNvSpPr>
            <a:spLocks noChangeAspect="1" noChangeArrowheads="1"/>
          </p:cNvSpPr>
          <p:nvPr/>
        </p:nvSpPr>
        <p:spPr bwMode="auto">
          <a:xfrm>
            <a:off x="155575" y="-1943100"/>
            <a:ext cx="5410200" cy="40576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6" name="Picture 2" descr="http://www.worldmapsonline.com/images/Cram/History/persian_empir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2362200"/>
            <a:ext cx="6019800" cy="435231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6360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2.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5">
                <a:lumMod val="20000"/>
                <a:lumOff val="80000"/>
              </a:schemeClr>
            </a:gs>
            <a:gs pos="28000">
              <a:schemeClr val="accent5">
                <a:lumMod val="40000"/>
                <a:lumOff val="60000"/>
              </a:schemeClr>
            </a:gs>
            <a:gs pos="10000">
              <a:schemeClr val="accent5">
                <a:lumMod val="60000"/>
                <a:lumOff val="40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2" name="Rectangle 1"/>
          <p:cNvSpPr/>
          <p:nvPr/>
        </p:nvSpPr>
        <p:spPr>
          <a:xfrm>
            <a:off x="155575" y="496669"/>
            <a:ext cx="8915400" cy="646331"/>
          </a:xfrm>
          <a:prstGeom prst="rect">
            <a:avLst/>
          </a:prstGeom>
        </p:spPr>
        <p:txBody>
          <a:bodyPr wrap="square">
            <a:spAutoFit/>
          </a:bodyPr>
          <a:lstStyle/>
          <a:p>
            <a:r>
              <a:rPr lang="en-US" sz="3600" b="1" dirty="0">
                <a:latin typeface="Times New Roman" panose="02020603050405020304" pitchFamily="18" charset="0"/>
                <a:ea typeface="Times New Roman" panose="02020603050405020304" pitchFamily="18" charset="0"/>
              </a:rPr>
              <a:t>Inter-</a:t>
            </a:r>
            <a:r>
              <a:rPr lang="en-US" sz="3600" b="1" dirty="0" err="1">
                <a:latin typeface="Times New Roman" panose="02020603050405020304" pitchFamily="18" charset="0"/>
                <a:ea typeface="Times New Roman" panose="02020603050405020304" pitchFamily="18" charset="0"/>
              </a:rPr>
              <a:t>Testamental</a:t>
            </a:r>
            <a:r>
              <a:rPr lang="en-US" sz="3600" b="1" dirty="0">
                <a:latin typeface="Times New Roman" panose="02020603050405020304" pitchFamily="18" charset="0"/>
                <a:ea typeface="Times New Roman" panose="02020603050405020304" pitchFamily="18" charset="0"/>
              </a:rPr>
              <a:t> Period</a:t>
            </a:r>
            <a:endParaRPr lang="en-US" sz="3600" dirty="0"/>
          </a:p>
        </p:txBody>
      </p:sp>
      <p:sp>
        <p:nvSpPr>
          <p:cNvPr id="3" name="AutoShape 2" descr="Image result for moses speaking to the people"/>
          <p:cNvSpPr>
            <a:spLocks noChangeAspect="1" noChangeArrowheads="1"/>
          </p:cNvSpPr>
          <p:nvPr/>
        </p:nvSpPr>
        <p:spPr bwMode="auto">
          <a:xfrm>
            <a:off x="155575" y="-1943100"/>
            <a:ext cx="3238500" cy="40576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Rectangle 6"/>
          <p:cNvSpPr/>
          <p:nvPr/>
        </p:nvSpPr>
        <p:spPr>
          <a:xfrm>
            <a:off x="155575" y="1466195"/>
            <a:ext cx="8748939" cy="4401205"/>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The Old Testament story closes with the Jews returning to Judah, which is ruled by Persia. The Temple had been rededicated in 516 BCE, and Ezra reinstates regular worship there in 457. Nehemiah rebuilt the walls of Jerusalem, finishing about 432 BCE.</a:t>
            </a:r>
          </a:p>
          <a:p>
            <a:r>
              <a:rPr lang="en-US" sz="2800" dirty="0">
                <a:latin typeface="Times New Roman" panose="02020603050405020304" pitchFamily="18" charset="0"/>
                <a:cs typeface="Times New Roman" panose="02020603050405020304" pitchFamily="18" charset="0"/>
              </a:rPr>
              <a:t>	The story of the Jews continues with the Apocrypha, books written during this time. Most important for the history of the area are 1 and 2 Maccabees. It picks up the story during the time of the Greek Seleucids. During that 100 years, Alexander the Great changes the map!</a:t>
            </a:r>
          </a:p>
        </p:txBody>
      </p:sp>
      <p:sp>
        <p:nvSpPr>
          <p:cNvPr id="4" name="AutoShape 2" descr="Image result for http://yehuditrose.com/wp content/uploads/2015/03/Ahab Eliyahu 034.jpg"/>
          <p:cNvSpPr>
            <a:spLocks noChangeAspect="1" noChangeArrowheads="1"/>
          </p:cNvSpPr>
          <p:nvPr/>
        </p:nvSpPr>
        <p:spPr bwMode="auto">
          <a:xfrm>
            <a:off x="155575" y="-1943100"/>
            <a:ext cx="5410200" cy="40576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953040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3.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5">
                <a:lumMod val="20000"/>
                <a:lumOff val="80000"/>
              </a:schemeClr>
            </a:gs>
            <a:gs pos="28000">
              <a:schemeClr val="accent5">
                <a:lumMod val="40000"/>
                <a:lumOff val="60000"/>
              </a:schemeClr>
            </a:gs>
            <a:gs pos="10000">
              <a:schemeClr val="accent5">
                <a:lumMod val="60000"/>
                <a:lumOff val="40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2" name="Rectangle 1"/>
          <p:cNvSpPr/>
          <p:nvPr/>
        </p:nvSpPr>
        <p:spPr>
          <a:xfrm>
            <a:off x="155575" y="496669"/>
            <a:ext cx="8915400" cy="646331"/>
          </a:xfrm>
          <a:prstGeom prst="rect">
            <a:avLst/>
          </a:prstGeom>
        </p:spPr>
        <p:txBody>
          <a:bodyPr wrap="square">
            <a:spAutoFit/>
          </a:bodyPr>
          <a:lstStyle/>
          <a:p>
            <a:r>
              <a:rPr lang="en-US" sz="3600" b="1" dirty="0">
                <a:latin typeface="Times New Roman" panose="02020603050405020304" pitchFamily="18" charset="0"/>
                <a:ea typeface="Times New Roman" panose="02020603050405020304" pitchFamily="18" charset="0"/>
              </a:rPr>
              <a:t>Rise of the Greek Empire</a:t>
            </a:r>
            <a:endParaRPr lang="en-US" sz="3600" dirty="0"/>
          </a:p>
        </p:txBody>
      </p:sp>
      <p:sp>
        <p:nvSpPr>
          <p:cNvPr id="3" name="AutoShape 2" descr="Image result for moses speaking to the people"/>
          <p:cNvSpPr>
            <a:spLocks noChangeAspect="1" noChangeArrowheads="1"/>
          </p:cNvSpPr>
          <p:nvPr/>
        </p:nvSpPr>
        <p:spPr bwMode="auto">
          <a:xfrm>
            <a:off x="155575" y="-1943100"/>
            <a:ext cx="3238500" cy="40576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Rectangle 6"/>
          <p:cNvSpPr/>
          <p:nvPr/>
        </p:nvSpPr>
        <p:spPr>
          <a:xfrm>
            <a:off x="155575" y="1358205"/>
            <a:ext cx="8748939" cy="1384995"/>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In 331, Alexander the Great of Greece defeated the Persians, creating his own empire! He brought the western Greek culture throughout the Middle East and Egypt.</a:t>
            </a:r>
          </a:p>
        </p:txBody>
      </p:sp>
      <p:sp>
        <p:nvSpPr>
          <p:cNvPr id="4" name="AutoShape 2" descr="Image result for http://yehuditrose.com/wp content/uploads/2015/03/Ahab Eliyahu 034.jpg"/>
          <p:cNvSpPr>
            <a:spLocks noChangeAspect="1" noChangeArrowheads="1"/>
          </p:cNvSpPr>
          <p:nvPr/>
        </p:nvSpPr>
        <p:spPr bwMode="auto">
          <a:xfrm>
            <a:off x="155575" y="-1943100"/>
            <a:ext cx="5410200" cy="40576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0" name="Picture 2" descr="Image result for http://kids.britannica.com/comptons/art 54536/Alexander the Greats conquests freed the West from the mena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4360" y="2971800"/>
            <a:ext cx="7195279" cy="3657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3854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4.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5">
                <a:lumMod val="20000"/>
                <a:lumOff val="80000"/>
              </a:schemeClr>
            </a:gs>
            <a:gs pos="28000">
              <a:schemeClr val="accent5">
                <a:lumMod val="40000"/>
                <a:lumOff val="60000"/>
              </a:schemeClr>
            </a:gs>
            <a:gs pos="10000">
              <a:schemeClr val="accent5">
                <a:lumMod val="60000"/>
                <a:lumOff val="40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2" name="Rectangle 1"/>
          <p:cNvSpPr/>
          <p:nvPr/>
        </p:nvSpPr>
        <p:spPr>
          <a:xfrm>
            <a:off x="155575" y="496669"/>
            <a:ext cx="8915400" cy="646331"/>
          </a:xfrm>
          <a:prstGeom prst="rect">
            <a:avLst/>
          </a:prstGeom>
        </p:spPr>
        <p:txBody>
          <a:bodyPr wrap="square">
            <a:spAutoFit/>
          </a:bodyPr>
          <a:lstStyle/>
          <a:p>
            <a:r>
              <a:rPr lang="en-US" sz="3600" b="1" dirty="0">
                <a:latin typeface="Times New Roman" panose="02020603050405020304" pitchFamily="18" charset="0"/>
                <a:ea typeface="Times New Roman" panose="02020603050405020304" pitchFamily="18" charset="0"/>
              </a:rPr>
              <a:t>The Ptolemaic Empire</a:t>
            </a:r>
            <a:endParaRPr lang="en-US" sz="3600" dirty="0"/>
          </a:p>
        </p:txBody>
      </p:sp>
      <p:sp>
        <p:nvSpPr>
          <p:cNvPr id="3" name="AutoShape 2" descr="Image result for moses speaking to the people"/>
          <p:cNvSpPr>
            <a:spLocks noChangeAspect="1" noChangeArrowheads="1"/>
          </p:cNvSpPr>
          <p:nvPr/>
        </p:nvSpPr>
        <p:spPr bwMode="auto">
          <a:xfrm>
            <a:off x="155575" y="-1943100"/>
            <a:ext cx="3238500" cy="40576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Rectangle 6"/>
          <p:cNvSpPr/>
          <p:nvPr/>
        </p:nvSpPr>
        <p:spPr>
          <a:xfrm>
            <a:off x="155575" y="1295400"/>
            <a:ext cx="8748939" cy="5509200"/>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Alexander the Great dies suddenly in 323 at the age of 33, and his empire was divided among his generals. Egypt, the Sinai, and Israel was given to Ptolemy I </a:t>
            </a:r>
            <a:r>
              <a:rPr lang="en-US" sz="3200" dirty="0" err="1">
                <a:latin typeface="Times New Roman" panose="02020603050405020304" pitchFamily="18" charset="0"/>
                <a:cs typeface="Times New Roman" panose="02020603050405020304" pitchFamily="18" charset="0"/>
              </a:rPr>
              <a:t>Soter</a:t>
            </a:r>
            <a:r>
              <a:rPr lang="en-US" sz="3200" dirty="0">
                <a:latin typeface="Times New Roman" panose="02020603050405020304" pitchFamily="18" charset="0"/>
                <a:cs typeface="Times New Roman" panose="02020603050405020304" pitchFamily="18" charset="0"/>
              </a:rPr>
              <a:t>. 	This Ptolemaic Empire continued until the death of Cleopatra VII (the lover of Roman’s Mark Antony) in 30. The Seleucid and Ptolemaic empires fought several wars, and by 180 the Ptolemy’s were forced to cede Palestine to the Seleucids, who, like the Ptolemy’s before them, held light control over Judea, respected Jewish culture and protected Jewish institutions.</a:t>
            </a:r>
          </a:p>
        </p:txBody>
      </p:sp>
      <p:sp>
        <p:nvSpPr>
          <p:cNvPr id="4" name="AutoShape 2" descr="Image result for http://yehuditrose.com/wp content/uploads/2015/03/Ahab Eliyahu 034.jpg"/>
          <p:cNvSpPr>
            <a:spLocks noChangeAspect="1" noChangeArrowheads="1"/>
          </p:cNvSpPr>
          <p:nvPr/>
        </p:nvSpPr>
        <p:spPr bwMode="auto">
          <a:xfrm>
            <a:off x="155575" y="-1943100"/>
            <a:ext cx="5410200" cy="40576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537009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5.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5">
                <a:lumMod val="20000"/>
                <a:lumOff val="80000"/>
              </a:schemeClr>
            </a:gs>
            <a:gs pos="28000">
              <a:schemeClr val="accent5">
                <a:lumMod val="40000"/>
                <a:lumOff val="60000"/>
              </a:schemeClr>
            </a:gs>
            <a:gs pos="10000">
              <a:schemeClr val="accent5">
                <a:lumMod val="60000"/>
                <a:lumOff val="40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2" name="Rectangle 1"/>
          <p:cNvSpPr/>
          <p:nvPr/>
        </p:nvSpPr>
        <p:spPr>
          <a:xfrm>
            <a:off x="155575" y="496669"/>
            <a:ext cx="8915400" cy="646331"/>
          </a:xfrm>
          <a:prstGeom prst="rect">
            <a:avLst/>
          </a:prstGeom>
        </p:spPr>
        <p:txBody>
          <a:bodyPr wrap="square">
            <a:spAutoFit/>
          </a:bodyPr>
          <a:lstStyle/>
          <a:p>
            <a:r>
              <a:rPr lang="en-US" sz="3600" b="1" dirty="0">
                <a:latin typeface="Times New Roman" panose="02020603050405020304" pitchFamily="18" charset="0"/>
                <a:ea typeface="Times New Roman" panose="02020603050405020304" pitchFamily="18" charset="0"/>
              </a:rPr>
              <a:t>The Divided Greek Empire</a:t>
            </a:r>
            <a:endParaRPr lang="en-US" sz="3600" dirty="0"/>
          </a:p>
        </p:txBody>
      </p:sp>
      <p:sp>
        <p:nvSpPr>
          <p:cNvPr id="3" name="AutoShape 2" descr="Image result for moses speaking to the people"/>
          <p:cNvSpPr>
            <a:spLocks noChangeAspect="1" noChangeArrowheads="1"/>
          </p:cNvSpPr>
          <p:nvPr/>
        </p:nvSpPr>
        <p:spPr bwMode="auto">
          <a:xfrm>
            <a:off x="155575" y="-1943100"/>
            <a:ext cx="3238500" cy="40576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2" descr="Image result for http://yehuditrose.com/wp content/uploads/2015/03/Ahab Eliyahu 034.jpg"/>
          <p:cNvSpPr>
            <a:spLocks noChangeAspect="1" noChangeArrowheads="1"/>
          </p:cNvSpPr>
          <p:nvPr/>
        </p:nvSpPr>
        <p:spPr bwMode="auto">
          <a:xfrm>
            <a:off x="155575" y="-1943100"/>
            <a:ext cx="5410200" cy="40576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098" name="Picture 2" descr="https://www.usu.edu/markdamen/ClasDram/images/05/MapHellenisticKingdom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829" y="1600200"/>
            <a:ext cx="8422341" cy="45986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729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6.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5">
                <a:lumMod val="20000"/>
                <a:lumOff val="80000"/>
              </a:schemeClr>
            </a:gs>
            <a:gs pos="28000">
              <a:schemeClr val="accent5">
                <a:lumMod val="40000"/>
                <a:lumOff val="60000"/>
              </a:schemeClr>
            </a:gs>
            <a:gs pos="10000">
              <a:schemeClr val="accent5">
                <a:lumMod val="60000"/>
                <a:lumOff val="40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2" name="Rectangle 1"/>
          <p:cNvSpPr/>
          <p:nvPr/>
        </p:nvSpPr>
        <p:spPr>
          <a:xfrm>
            <a:off x="155575" y="496669"/>
            <a:ext cx="8915400" cy="646331"/>
          </a:xfrm>
          <a:prstGeom prst="rect">
            <a:avLst/>
          </a:prstGeom>
        </p:spPr>
        <p:txBody>
          <a:bodyPr wrap="square">
            <a:spAutoFit/>
          </a:bodyPr>
          <a:lstStyle/>
          <a:p>
            <a:r>
              <a:rPr lang="en-US" sz="3600" b="1" dirty="0">
                <a:latin typeface="Times New Roman" panose="02020603050405020304" pitchFamily="18" charset="0"/>
                <a:ea typeface="Times New Roman" panose="02020603050405020304" pitchFamily="18" charset="0"/>
              </a:rPr>
              <a:t>The Seleucid Empire</a:t>
            </a:r>
            <a:endParaRPr lang="en-US" sz="3600" dirty="0"/>
          </a:p>
        </p:txBody>
      </p:sp>
      <p:sp>
        <p:nvSpPr>
          <p:cNvPr id="3" name="AutoShape 2" descr="Image result for moses speaking to the people"/>
          <p:cNvSpPr>
            <a:spLocks noChangeAspect="1" noChangeArrowheads="1"/>
          </p:cNvSpPr>
          <p:nvPr/>
        </p:nvSpPr>
        <p:spPr bwMode="auto">
          <a:xfrm>
            <a:off x="155575" y="-1943100"/>
            <a:ext cx="3238500" cy="40576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Rectangle 6"/>
          <p:cNvSpPr/>
          <p:nvPr/>
        </p:nvSpPr>
        <p:spPr>
          <a:xfrm>
            <a:off x="155575" y="1295400"/>
            <a:ext cx="8748939" cy="5016758"/>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Alexander’s friend </a:t>
            </a:r>
            <a:r>
              <a:rPr lang="en-US" sz="3200" dirty="0" err="1">
                <a:latin typeface="Times New Roman" panose="02020603050405020304" pitchFamily="18" charset="0"/>
                <a:cs typeface="Times New Roman" panose="02020603050405020304" pitchFamily="18" charset="0"/>
              </a:rPr>
              <a:t>Seleucus</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Nicator</a:t>
            </a:r>
            <a:r>
              <a:rPr lang="en-US" sz="3200" dirty="0">
                <a:latin typeface="Times New Roman" panose="02020603050405020304" pitchFamily="18" charset="0"/>
                <a:cs typeface="Times New Roman" panose="02020603050405020304" pitchFamily="18" charset="0"/>
              </a:rPr>
              <a:t> (ruled 312–280 BCE) became king and ruled the eastern provinces (from what is today eastern Turkey, Lebanon, Syria, Iraq, Iran and Afghanistan). The huge kingdom had two capitals, which </a:t>
            </a:r>
            <a:r>
              <a:rPr lang="en-US" sz="3200" dirty="0" err="1">
                <a:latin typeface="Times New Roman" panose="02020603050405020304" pitchFamily="18" charset="0"/>
                <a:cs typeface="Times New Roman" panose="02020603050405020304" pitchFamily="18" charset="0"/>
              </a:rPr>
              <a:t>Seleucus</a:t>
            </a:r>
            <a:r>
              <a:rPr lang="en-US" sz="3200" dirty="0">
                <a:latin typeface="Times New Roman" panose="02020603050405020304" pitchFamily="18" charset="0"/>
                <a:cs typeface="Times New Roman" panose="02020603050405020304" pitchFamily="18" charset="0"/>
              </a:rPr>
              <a:t> founded around 300: Antioch in Syria and Seleucia in Mesopotamia (Iraq). Over the next two centuries the Seleucid Empire declined in size to greater Syria and was finally conquered by the Roman Republic when Pompey entered Antioch in 64.</a:t>
            </a:r>
          </a:p>
        </p:txBody>
      </p:sp>
      <p:sp>
        <p:nvSpPr>
          <p:cNvPr id="4" name="AutoShape 2" descr="Image result for http://yehuditrose.com/wp content/uploads/2015/03/Ahab Eliyahu 034.jpg"/>
          <p:cNvSpPr>
            <a:spLocks noChangeAspect="1" noChangeArrowheads="1"/>
          </p:cNvSpPr>
          <p:nvPr/>
        </p:nvSpPr>
        <p:spPr bwMode="auto">
          <a:xfrm>
            <a:off x="155575" y="-1943100"/>
            <a:ext cx="5410200" cy="40576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410102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7.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5">
                <a:lumMod val="20000"/>
                <a:lumOff val="80000"/>
              </a:schemeClr>
            </a:gs>
            <a:gs pos="28000">
              <a:schemeClr val="accent5">
                <a:lumMod val="40000"/>
                <a:lumOff val="60000"/>
              </a:schemeClr>
            </a:gs>
            <a:gs pos="10000">
              <a:schemeClr val="accent5">
                <a:lumMod val="60000"/>
                <a:lumOff val="40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2" name="Rectangle 1"/>
          <p:cNvSpPr/>
          <p:nvPr/>
        </p:nvSpPr>
        <p:spPr>
          <a:xfrm>
            <a:off x="155575" y="496669"/>
            <a:ext cx="8915400" cy="646331"/>
          </a:xfrm>
          <a:prstGeom prst="rect">
            <a:avLst/>
          </a:prstGeom>
        </p:spPr>
        <p:txBody>
          <a:bodyPr wrap="square">
            <a:spAutoFit/>
          </a:bodyPr>
          <a:lstStyle/>
          <a:p>
            <a:r>
              <a:rPr lang="en-US" sz="3600" b="1" dirty="0">
                <a:latin typeface="Times New Roman" panose="02020603050405020304" pitchFamily="18" charset="0"/>
                <a:ea typeface="Times New Roman" panose="02020603050405020304" pitchFamily="18" charset="0"/>
              </a:rPr>
              <a:t>Antiochus IV</a:t>
            </a:r>
            <a:endParaRPr lang="en-US" sz="3600" dirty="0"/>
          </a:p>
        </p:txBody>
      </p:sp>
      <p:sp>
        <p:nvSpPr>
          <p:cNvPr id="3" name="AutoShape 2" descr="Image result for moses speaking to the people"/>
          <p:cNvSpPr>
            <a:spLocks noChangeAspect="1" noChangeArrowheads="1"/>
          </p:cNvSpPr>
          <p:nvPr/>
        </p:nvSpPr>
        <p:spPr bwMode="auto">
          <a:xfrm>
            <a:off x="155575" y="-1943100"/>
            <a:ext cx="3238500" cy="40576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Rectangle 6"/>
          <p:cNvSpPr/>
          <p:nvPr/>
        </p:nvSpPr>
        <p:spPr>
          <a:xfrm>
            <a:off x="155575" y="1295400"/>
            <a:ext cx="8748939" cy="4524315"/>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Then, in 175 BCE, the Seleucid emperor Antiochus IV drastically changed the policies in Judea. He deposed the High Priest and appointed a new one who would follow his mandates. He outlawed the Jewish religion and demanded that the Jews follow the Greek god Zeus. He made it punishable by death to practice circumcision, follow kosher food laws, or keep the Sabbath. This caused great upheaval in Judea.</a:t>
            </a:r>
          </a:p>
        </p:txBody>
      </p:sp>
      <p:sp>
        <p:nvSpPr>
          <p:cNvPr id="4" name="AutoShape 2" descr="Image result for http://yehuditrose.com/wp content/uploads/2015/03/Ahab Eliyahu 034.jpg"/>
          <p:cNvSpPr>
            <a:spLocks noChangeAspect="1" noChangeArrowheads="1"/>
          </p:cNvSpPr>
          <p:nvPr/>
        </p:nvSpPr>
        <p:spPr bwMode="auto">
          <a:xfrm>
            <a:off x="155575" y="-1943100"/>
            <a:ext cx="5410200" cy="40576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639571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8.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5">
                <a:lumMod val="20000"/>
                <a:lumOff val="80000"/>
              </a:schemeClr>
            </a:gs>
            <a:gs pos="28000">
              <a:schemeClr val="accent5">
                <a:lumMod val="40000"/>
                <a:lumOff val="60000"/>
              </a:schemeClr>
            </a:gs>
            <a:gs pos="10000">
              <a:schemeClr val="accent5">
                <a:lumMod val="60000"/>
                <a:lumOff val="40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2" name="Rectangle 1"/>
          <p:cNvSpPr/>
          <p:nvPr/>
        </p:nvSpPr>
        <p:spPr>
          <a:xfrm>
            <a:off x="155575" y="496669"/>
            <a:ext cx="8915400" cy="646331"/>
          </a:xfrm>
          <a:prstGeom prst="rect">
            <a:avLst/>
          </a:prstGeom>
        </p:spPr>
        <p:txBody>
          <a:bodyPr wrap="square">
            <a:spAutoFit/>
          </a:bodyPr>
          <a:lstStyle/>
          <a:p>
            <a:r>
              <a:rPr lang="en-US" sz="3600" b="1" dirty="0">
                <a:latin typeface="Times New Roman" panose="02020603050405020304" pitchFamily="18" charset="0"/>
                <a:ea typeface="Times New Roman" panose="02020603050405020304" pitchFamily="18" charset="0"/>
              </a:rPr>
              <a:t>The Books of Maccabees</a:t>
            </a:r>
            <a:endParaRPr lang="en-US" sz="3600" dirty="0"/>
          </a:p>
        </p:txBody>
      </p:sp>
      <p:sp>
        <p:nvSpPr>
          <p:cNvPr id="3" name="AutoShape 2" descr="Image result for moses speaking to the people"/>
          <p:cNvSpPr>
            <a:spLocks noChangeAspect="1" noChangeArrowheads="1"/>
          </p:cNvSpPr>
          <p:nvPr/>
        </p:nvSpPr>
        <p:spPr bwMode="auto">
          <a:xfrm>
            <a:off x="155575" y="-1943100"/>
            <a:ext cx="3238500" cy="40576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 name="Rectangle 6"/>
          <p:cNvSpPr/>
          <p:nvPr/>
        </p:nvSpPr>
        <p:spPr>
          <a:xfrm>
            <a:off x="155575" y="1295400"/>
            <a:ext cx="8748939" cy="5509200"/>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According to the </a:t>
            </a:r>
            <a:r>
              <a:rPr lang="en-US" sz="3200" i="1" dirty="0">
                <a:latin typeface="Times New Roman" panose="02020603050405020304" pitchFamily="18" charset="0"/>
                <a:cs typeface="Times New Roman" panose="02020603050405020304" pitchFamily="18" charset="0"/>
              </a:rPr>
              <a:t>Books of Maccabees</a:t>
            </a:r>
            <a:r>
              <a:rPr lang="en-US" sz="3200" dirty="0">
                <a:latin typeface="Times New Roman" panose="02020603050405020304" pitchFamily="18" charset="0"/>
                <a:cs typeface="Times New Roman" panose="02020603050405020304" pitchFamily="18" charset="0"/>
              </a:rPr>
              <a:t>, while Antiochus was busy fighting in Egypt, a rumor spread that he had been killed. In Judea, the deposed High Priest Jason gathered a force of 1,000 soldiers and made a surprise attack on the city of Jerusalem. Menelaus, the High Priest appointed by Antiochus, was forced to flee Jerusalem during a riot. King Antiochus returned from Egypt in 167 BCE, sacked Jerusalem and restored Menelaus. 40,000 Jews were killed, and 40,000 more sold into slavery. Antiochus established a military Greek citadel called the </a:t>
            </a:r>
            <a:r>
              <a:rPr lang="en-US" sz="3200" dirty="0" err="1">
                <a:latin typeface="Times New Roman" panose="02020603050405020304" pitchFamily="18" charset="0"/>
                <a:cs typeface="Times New Roman" panose="02020603050405020304" pitchFamily="18" charset="0"/>
              </a:rPr>
              <a:t>Acra</a:t>
            </a:r>
            <a:r>
              <a:rPr lang="en-US" sz="3200" dirty="0">
                <a:latin typeface="Times New Roman" panose="02020603050405020304" pitchFamily="18" charset="0"/>
                <a:cs typeface="Times New Roman" panose="02020603050405020304" pitchFamily="18" charset="0"/>
              </a:rPr>
              <a:t>. </a:t>
            </a:r>
          </a:p>
        </p:txBody>
      </p:sp>
      <p:sp>
        <p:nvSpPr>
          <p:cNvPr id="4" name="AutoShape 2" descr="Image result for http://yehuditrose.com/wp content/uploads/2015/03/Ahab Eliyahu 034.jpg"/>
          <p:cNvSpPr>
            <a:spLocks noChangeAspect="1" noChangeArrowheads="1"/>
          </p:cNvSpPr>
          <p:nvPr/>
        </p:nvSpPr>
        <p:spPr bwMode="auto">
          <a:xfrm>
            <a:off x="155575" y="-1943100"/>
            <a:ext cx="5410200" cy="40576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312036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9.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5">
                <a:lumMod val="20000"/>
                <a:lumOff val="80000"/>
              </a:schemeClr>
            </a:gs>
            <a:gs pos="28000">
              <a:schemeClr val="accent5">
                <a:lumMod val="40000"/>
                <a:lumOff val="60000"/>
              </a:schemeClr>
            </a:gs>
            <a:gs pos="10000">
              <a:schemeClr val="accent5">
                <a:lumMod val="60000"/>
                <a:lumOff val="40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2" name="Rectangle 1"/>
          <p:cNvSpPr/>
          <p:nvPr/>
        </p:nvSpPr>
        <p:spPr>
          <a:xfrm>
            <a:off x="155575" y="496669"/>
            <a:ext cx="8915400" cy="646331"/>
          </a:xfrm>
          <a:prstGeom prst="rect">
            <a:avLst/>
          </a:prstGeom>
        </p:spPr>
        <p:txBody>
          <a:bodyPr wrap="square">
            <a:spAutoFit/>
          </a:bodyPr>
          <a:lstStyle/>
          <a:p>
            <a:r>
              <a:rPr lang="en-US" sz="3600" b="1" dirty="0">
                <a:latin typeface="Times New Roman" panose="02020603050405020304" pitchFamily="18" charset="0"/>
                <a:ea typeface="Times New Roman" panose="02020603050405020304" pitchFamily="18" charset="0"/>
              </a:rPr>
              <a:t>Jewish Hanukkah</a:t>
            </a:r>
            <a:endParaRPr lang="en-US" sz="3600" dirty="0"/>
          </a:p>
        </p:txBody>
      </p:sp>
      <p:sp>
        <p:nvSpPr>
          <p:cNvPr id="3" name="AutoShape 2" descr="Image result for moses speaking to the people"/>
          <p:cNvSpPr>
            <a:spLocks noChangeAspect="1" noChangeArrowheads="1"/>
          </p:cNvSpPr>
          <p:nvPr/>
        </p:nvSpPr>
        <p:spPr bwMode="auto">
          <a:xfrm>
            <a:off x="155575" y="-1943100"/>
            <a:ext cx="3238500" cy="40576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Rectangle 6"/>
          <p:cNvSpPr/>
          <p:nvPr/>
        </p:nvSpPr>
        <p:spPr>
          <a:xfrm>
            <a:off x="155575" y="1295400"/>
            <a:ext cx="8748939" cy="4832092"/>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Most egregious, however, was Antiochus’ defilement of the Temple. As a display of disrespect and subversion, Antiochus sacrificed </a:t>
            </a:r>
            <a:r>
              <a:rPr lang="en-US" sz="2800" i="1" dirty="0">
                <a:latin typeface="Times New Roman" panose="02020603050405020304" pitchFamily="18" charset="0"/>
                <a:cs typeface="Times New Roman" panose="02020603050405020304" pitchFamily="18" charset="0"/>
              </a:rPr>
              <a:t>a pig </a:t>
            </a:r>
            <a:r>
              <a:rPr lang="en-US" sz="2800" dirty="0">
                <a:latin typeface="Times New Roman" panose="02020603050405020304" pitchFamily="18" charset="0"/>
                <a:cs typeface="Times New Roman" panose="02020603050405020304" pitchFamily="18" charset="0"/>
              </a:rPr>
              <a:t>to the Greek God Zeus </a:t>
            </a:r>
            <a:r>
              <a:rPr lang="en-US" sz="2800" i="1" dirty="0">
                <a:latin typeface="Times New Roman" panose="02020603050405020304" pitchFamily="18" charset="0"/>
                <a:cs typeface="Times New Roman" panose="02020603050405020304" pitchFamily="18" charset="0"/>
              </a:rPr>
              <a:t>on the High Altar in the temple of Jerusalem</a:t>
            </a:r>
            <a:r>
              <a:rPr lang="en-US" sz="2800" dirty="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	This triggered a full-fledged revolt by the Jewish people. The Maccabee family, led by Judas (or Judah) “The Hammer” waged successful guerilla warfare against the Greek Seleucids authorities They recaptured Jerusalem and the temple and made Jonathan Maccabee the high priest. The Maccabees eventually drove the Seleucids out of Palestine, and Antiochus died in 164 BCE.</a:t>
            </a:r>
          </a:p>
        </p:txBody>
      </p:sp>
      <p:sp>
        <p:nvSpPr>
          <p:cNvPr id="4" name="AutoShape 2" descr="Image result for http://yehuditrose.com/wp content/uploads/2015/03/Ahab Eliyahu 034.jpg"/>
          <p:cNvSpPr>
            <a:spLocks noChangeAspect="1" noChangeArrowheads="1"/>
          </p:cNvSpPr>
          <p:nvPr/>
        </p:nvSpPr>
        <p:spPr bwMode="auto">
          <a:xfrm>
            <a:off x="155575" y="-1943100"/>
            <a:ext cx="5410200" cy="40576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895533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5">
                <a:lumMod val="20000"/>
                <a:lumOff val="80000"/>
              </a:schemeClr>
            </a:gs>
            <a:gs pos="28000">
              <a:schemeClr val="accent5">
                <a:lumMod val="40000"/>
                <a:lumOff val="60000"/>
              </a:schemeClr>
            </a:gs>
            <a:gs pos="10000">
              <a:schemeClr val="accent5">
                <a:lumMod val="60000"/>
                <a:lumOff val="40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6" name="Rectangle 5"/>
          <p:cNvSpPr/>
          <p:nvPr/>
        </p:nvSpPr>
        <p:spPr>
          <a:xfrm>
            <a:off x="0" y="228600"/>
            <a:ext cx="9143999" cy="1323439"/>
          </a:xfrm>
          <a:prstGeom prst="rect">
            <a:avLst/>
          </a:prstGeom>
        </p:spPr>
        <p:txBody>
          <a:bodyPr wrap="square">
            <a:spAutoFit/>
          </a:bodyPr>
          <a:lstStyle/>
          <a:p>
            <a:pPr algn="ctr"/>
            <a:r>
              <a:rPr lang="en-US" sz="4000" b="1" dirty="0">
                <a:latin typeface="Times New Roman" panose="02020603050405020304" pitchFamily="18" charset="0"/>
                <a:ea typeface="Times New Roman" panose="02020603050405020304" pitchFamily="18" charset="0"/>
              </a:rPr>
              <a:t>God’s Covenant with Abram:</a:t>
            </a:r>
          </a:p>
          <a:p>
            <a:pPr algn="ctr"/>
            <a:r>
              <a:rPr lang="en-US" sz="4000" b="1" dirty="0">
                <a:latin typeface="Times New Roman" panose="02020603050405020304" pitchFamily="18" charset="0"/>
                <a:ea typeface="Times New Roman" panose="02020603050405020304" pitchFamily="18" charset="0"/>
              </a:rPr>
              <a:t>Genesis 12</a:t>
            </a:r>
            <a:endParaRPr lang="en-US" sz="3200" dirty="0">
              <a:latin typeface="Times New Roman" panose="02020603050405020304" pitchFamily="18" charset="0"/>
              <a:ea typeface="Times New Roman" panose="02020603050405020304" pitchFamily="18" charset="0"/>
            </a:endParaRPr>
          </a:p>
        </p:txBody>
      </p:sp>
      <p:graphicFrame>
        <p:nvGraphicFramePr>
          <p:cNvPr id="2" name="Diagram 1"/>
          <p:cNvGraphicFramePr/>
          <p:nvPr>
            <p:extLst>
              <p:ext uri="{D42A27DB-BD31-4B8C-83A1-F6EECF244321}">
                <p14:modId xmlns:p14="http://schemas.microsoft.com/office/powerpoint/2010/main" val="47711562"/>
              </p:ext>
            </p:extLst>
          </p:nvPr>
        </p:nvGraphicFramePr>
        <p:xfrm>
          <a:off x="228600" y="1752600"/>
          <a:ext cx="8839200"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66659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0.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5">
                <a:lumMod val="20000"/>
                <a:lumOff val="80000"/>
              </a:schemeClr>
            </a:gs>
            <a:gs pos="28000">
              <a:schemeClr val="accent5">
                <a:lumMod val="40000"/>
                <a:lumOff val="60000"/>
              </a:schemeClr>
            </a:gs>
            <a:gs pos="10000">
              <a:schemeClr val="accent5">
                <a:lumMod val="60000"/>
                <a:lumOff val="40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2" name="Rectangle 1"/>
          <p:cNvSpPr/>
          <p:nvPr/>
        </p:nvSpPr>
        <p:spPr>
          <a:xfrm>
            <a:off x="155575" y="496669"/>
            <a:ext cx="8915400" cy="646331"/>
          </a:xfrm>
          <a:prstGeom prst="rect">
            <a:avLst/>
          </a:prstGeom>
        </p:spPr>
        <p:txBody>
          <a:bodyPr wrap="square">
            <a:spAutoFit/>
          </a:bodyPr>
          <a:lstStyle/>
          <a:p>
            <a:r>
              <a:rPr lang="en-US" sz="3600" b="1" dirty="0">
                <a:latin typeface="Times New Roman" panose="02020603050405020304" pitchFamily="18" charset="0"/>
                <a:ea typeface="Times New Roman" panose="02020603050405020304" pitchFamily="18" charset="0"/>
              </a:rPr>
              <a:t>Hanukkah</a:t>
            </a:r>
            <a:endParaRPr lang="en-US" sz="3600" dirty="0"/>
          </a:p>
        </p:txBody>
      </p:sp>
      <p:sp>
        <p:nvSpPr>
          <p:cNvPr id="3" name="AutoShape 2" descr="Image result for moses speaking to the people"/>
          <p:cNvSpPr>
            <a:spLocks noChangeAspect="1" noChangeArrowheads="1"/>
          </p:cNvSpPr>
          <p:nvPr/>
        </p:nvSpPr>
        <p:spPr bwMode="auto">
          <a:xfrm>
            <a:off x="155575" y="-1943100"/>
            <a:ext cx="3238500" cy="40576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Rectangle 6"/>
          <p:cNvSpPr/>
          <p:nvPr/>
        </p:nvSpPr>
        <p:spPr>
          <a:xfrm>
            <a:off x="155575" y="1295400"/>
            <a:ext cx="8748939" cy="3970318"/>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The festival of Hanukkah celebrates the temple’s re-consecration after its defilement by Antiochus IV. Jonathan Maccabee began re-consecrating the temple, but there was only enough undefiled oil for one day. Because of the fighting, the arrival of new holy oil was delayed for eight days. Miraculously, the oil on hand kept </a:t>
            </a:r>
          </a:p>
          <a:p>
            <a:r>
              <a:rPr lang="en-US" sz="2800" dirty="0">
                <a:latin typeface="Times New Roman" panose="02020603050405020304" pitchFamily="18" charset="0"/>
                <a:cs typeface="Times New Roman" panose="02020603050405020304" pitchFamily="18" charset="0"/>
              </a:rPr>
              <a:t>burning for eight days until the new </a:t>
            </a:r>
          </a:p>
          <a:p>
            <a:r>
              <a:rPr lang="en-US" sz="2800" dirty="0">
                <a:latin typeface="Times New Roman" panose="02020603050405020304" pitchFamily="18" charset="0"/>
                <a:cs typeface="Times New Roman" panose="02020603050405020304" pitchFamily="18" charset="0"/>
              </a:rPr>
              <a:t>shipment arrived, and the temple was </a:t>
            </a:r>
          </a:p>
          <a:p>
            <a:r>
              <a:rPr lang="en-US" sz="2800" dirty="0">
                <a:latin typeface="Times New Roman" panose="02020603050405020304" pitchFamily="18" charset="0"/>
                <a:cs typeface="Times New Roman" panose="02020603050405020304" pitchFamily="18" charset="0"/>
              </a:rPr>
              <a:t>restored to its purity.</a:t>
            </a:r>
          </a:p>
        </p:txBody>
      </p:sp>
      <p:sp>
        <p:nvSpPr>
          <p:cNvPr id="4" name="AutoShape 2" descr="Image result for http://yehuditrose.com/wp content/uploads/2015/03/Ahab Eliyahu 034.jpg"/>
          <p:cNvSpPr>
            <a:spLocks noChangeAspect="1" noChangeArrowheads="1"/>
          </p:cNvSpPr>
          <p:nvPr/>
        </p:nvSpPr>
        <p:spPr bwMode="auto">
          <a:xfrm>
            <a:off x="155575" y="-1943100"/>
            <a:ext cx="5410200" cy="40576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170" name="Picture 2" descr="Image resul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72200" y="3582769"/>
            <a:ext cx="2364271" cy="308451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541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1.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5">
                <a:lumMod val="20000"/>
                <a:lumOff val="80000"/>
              </a:schemeClr>
            </a:gs>
            <a:gs pos="28000">
              <a:schemeClr val="accent5">
                <a:lumMod val="40000"/>
                <a:lumOff val="60000"/>
              </a:schemeClr>
            </a:gs>
            <a:gs pos="10000">
              <a:schemeClr val="accent5">
                <a:lumMod val="60000"/>
                <a:lumOff val="40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2" name="Rectangle 1"/>
          <p:cNvSpPr/>
          <p:nvPr/>
        </p:nvSpPr>
        <p:spPr>
          <a:xfrm>
            <a:off x="155575" y="496669"/>
            <a:ext cx="8915400" cy="646331"/>
          </a:xfrm>
          <a:prstGeom prst="rect">
            <a:avLst/>
          </a:prstGeom>
        </p:spPr>
        <p:txBody>
          <a:bodyPr wrap="square">
            <a:spAutoFit/>
          </a:bodyPr>
          <a:lstStyle/>
          <a:p>
            <a:r>
              <a:rPr lang="en-US" sz="3600" b="1" dirty="0">
                <a:latin typeface="Times New Roman" panose="02020603050405020304" pitchFamily="18" charset="0"/>
                <a:ea typeface="Times New Roman" panose="02020603050405020304" pitchFamily="18" charset="0"/>
              </a:rPr>
              <a:t>The Hasmonean Dynasty</a:t>
            </a:r>
            <a:endParaRPr lang="en-US" sz="3600" dirty="0"/>
          </a:p>
        </p:txBody>
      </p:sp>
      <p:sp>
        <p:nvSpPr>
          <p:cNvPr id="3" name="AutoShape 2" descr="Image result for moses speaking to the people"/>
          <p:cNvSpPr>
            <a:spLocks noChangeAspect="1" noChangeArrowheads="1"/>
          </p:cNvSpPr>
          <p:nvPr/>
        </p:nvSpPr>
        <p:spPr bwMode="auto">
          <a:xfrm>
            <a:off x="155575" y="-1943100"/>
            <a:ext cx="3238500" cy="40576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Rectangle 6"/>
          <p:cNvSpPr/>
          <p:nvPr/>
        </p:nvSpPr>
        <p:spPr>
          <a:xfrm>
            <a:off x="155575" y="1295400"/>
            <a:ext cx="8748939" cy="4524315"/>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With the death of Antiochus IV, the Seleucid Empire began to fracture. The successor was unable to mount sufficient forces to quell the revolt in Judah. Starting in 160 BCE, the Seleucids allowed Judea to be ruled semi-autonomously by descendants of the Maccabean family (which came to be known as The Hasmonean Dynasty). Over time, as the Seleucid Empire crumbled, Judea was allowed full independence.</a:t>
            </a:r>
          </a:p>
        </p:txBody>
      </p:sp>
      <p:sp>
        <p:nvSpPr>
          <p:cNvPr id="4" name="AutoShape 2" descr="Image result for http://yehuditrose.com/wp content/uploads/2015/03/Ahab Eliyahu 034.jpg"/>
          <p:cNvSpPr>
            <a:spLocks noChangeAspect="1" noChangeArrowheads="1"/>
          </p:cNvSpPr>
          <p:nvPr/>
        </p:nvSpPr>
        <p:spPr bwMode="auto">
          <a:xfrm>
            <a:off x="155575" y="-1943100"/>
            <a:ext cx="5410200" cy="40576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687642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2.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5">
                <a:lumMod val="20000"/>
                <a:lumOff val="80000"/>
              </a:schemeClr>
            </a:gs>
            <a:gs pos="28000">
              <a:schemeClr val="accent5">
                <a:lumMod val="40000"/>
                <a:lumOff val="60000"/>
              </a:schemeClr>
            </a:gs>
            <a:gs pos="10000">
              <a:schemeClr val="accent5">
                <a:lumMod val="60000"/>
                <a:lumOff val="40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2" name="Rectangle 1"/>
          <p:cNvSpPr/>
          <p:nvPr/>
        </p:nvSpPr>
        <p:spPr>
          <a:xfrm>
            <a:off x="155575" y="76200"/>
            <a:ext cx="8915400" cy="646331"/>
          </a:xfrm>
          <a:prstGeom prst="rect">
            <a:avLst/>
          </a:prstGeom>
        </p:spPr>
        <p:txBody>
          <a:bodyPr wrap="square">
            <a:spAutoFit/>
          </a:bodyPr>
          <a:lstStyle/>
          <a:p>
            <a:r>
              <a:rPr lang="en-US" sz="3600" b="1" dirty="0">
                <a:latin typeface="Times New Roman" panose="02020603050405020304" pitchFamily="18" charset="0"/>
                <a:ea typeface="Times New Roman" panose="02020603050405020304" pitchFamily="18" charset="0"/>
              </a:rPr>
              <a:t>The Roman Empire</a:t>
            </a:r>
            <a:endParaRPr lang="en-US" sz="3600" dirty="0"/>
          </a:p>
        </p:txBody>
      </p:sp>
      <p:sp>
        <p:nvSpPr>
          <p:cNvPr id="3" name="AutoShape 2" descr="Image result for moses speaking to the people"/>
          <p:cNvSpPr>
            <a:spLocks noChangeAspect="1" noChangeArrowheads="1"/>
          </p:cNvSpPr>
          <p:nvPr/>
        </p:nvSpPr>
        <p:spPr bwMode="auto">
          <a:xfrm>
            <a:off x="155575" y="-1943100"/>
            <a:ext cx="3238500" cy="40576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Rectangle 6"/>
          <p:cNvSpPr/>
          <p:nvPr/>
        </p:nvSpPr>
        <p:spPr>
          <a:xfrm>
            <a:off x="155575" y="764024"/>
            <a:ext cx="8748939" cy="6093976"/>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	</a:t>
            </a:r>
            <a:r>
              <a:rPr lang="en-US" sz="2600" dirty="0">
                <a:latin typeface="Times New Roman" panose="02020603050405020304" pitchFamily="18" charset="0"/>
                <a:cs typeface="Times New Roman" panose="02020603050405020304" pitchFamily="18" charset="0"/>
              </a:rPr>
              <a:t>Rome was rising as an empire, conquering Greece in 146 BCE. In 64 Pompey conquered the Seleucid Kingdom. He also traveled south and conquered Judah in 63. Then, in 60, Pompey, Marcus Crassus, and Julius Caesar formed the First Roman Triumvirate and expanded Rome’s boarders by military campaigns. In 43 Antony, Octavian (later Augustus), and Lepidus formed the second Triumvirate. The Roman Republic made Judea a client kingdom, and in 40 BCE elected Herod “The Great” as King of the Jews. Herod, although hated by the Jews, set about a massive building campaign, particularly rebuilding the Temple in Jerusalem. Octavian defeated Mark Antony and Cleopatra in 31, making Rome ruler of Egypt. In 27 Octavian founded the Roman Empire, becoming Caesar Augustus, the first Roman Emperor. Augustus was the emperor and Herod the king when Jesus is born in 4 BCE. </a:t>
            </a:r>
          </a:p>
        </p:txBody>
      </p:sp>
      <p:sp>
        <p:nvSpPr>
          <p:cNvPr id="4" name="AutoShape 2" descr="Image result for http://yehuditrose.com/wp content/uploads/2015/03/Ahab Eliyahu 034.jpg"/>
          <p:cNvSpPr>
            <a:spLocks noChangeAspect="1" noChangeArrowheads="1"/>
          </p:cNvSpPr>
          <p:nvPr/>
        </p:nvSpPr>
        <p:spPr bwMode="auto">
          <a:xfrm>
            <a:off x="155575" y="-1943100"/>
            <a:ext cx="5410200" cy="40576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71025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3.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5">
                <a:lumMod val="20000"/>
                <a:lumOff val="80000"/>
              </a:schemeClr>
            </a:gs>
            <a:gs pos="28000">
              <a:schemeClr val="accent5">
                <a:lumMod val="40000"/>
                <a:lumOff val="60000"/>
              </a:schemeClr>
            </a:gs>
            <a:gs pos="10000">
              <a:schemeClr val="accent5">
                <a:lumMod val="60000"/>
                <a:lumOff val="40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2" name="Rectangle 1"/>
          <p:cNvSpPr/>
          <p:nvPr/>
        </p:nvSpPr>
        <p:spPr>
          <a:xfrm>
            <a:off x="152400" y="228600"/>
            <a:ext cx="8915400" cy="646331"/>
          </a:xfrm>
          <a:prstGeom prst="rect">
            <a:avLst/>
          </a:prstGeom>
        </p:spPr>
        <p:txBody>
          <a:bodyPr wrap="square">
            <a:spAutoFit/>
          </a:bodyPr>
          <a:lstStyle/>
          <a:p>
            <a:pPr algn="ctr"/>
            <a:r>
              <a:rPr lang="en-US" sz="3600" b="1" dirty="0">
                <a:latin typeface="Times New Roman" panose="02020603050405020304" pitchFamily="18" charset="0"/>
                <a:ea typeface="Times New Roman" panose="02020603050405020304" pitchFamily="18" charset="0"/>
              </a:rPr>
              <a:t>The Roman Empire at Jesus’ Birth</a:t>
            </a:r>
            <a:endParaRPr lang="en-US" sz="3600" dirty="0"/>
          </a:p>
        </p:txBody>
      </p:sp>
      <p:sp>
        <p:nvSpPr>
          <p:cNvPr id="3" name="AutoShape 2" descr="Image result for moses speaking to the people"/>
          <p:cNvSpPr>
            <a:spLocks noChangeAspect="1" noChangeArrowheads="1"/>
          </p:cNvSpPr>
          <p:nvPr/>
        </p:nvSpPr>
        <p:spPr bwMode="auto">
          <a:xfrm>
            <a:off x="155575" y="-1943100"/>
            <a:ext cx="3238500" cy="40576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2" descr="Image result for http://yehuditrose.com/wp content/uploads/2015/03/Ahab Eliyahu 034.jpg"/>
          <p:cNvSpPr>
            <a:spLocks noChangeAspect="1" noChangeArrowheads="1"/>
          </p:cNvSpPr>
          <p:nvPr/>
        </p:nvSpPr>
        <p:spPr bwMode="auto">
          <a:xfrm>
            <a:off x="155575" y="-1943100"/>
            <a:ext cx="5410200" cy="40576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2290" name="Picture 2" descr="Image result for https://vanrossenclassicalstudies.wikispaces.com/Roman+Empire+expansion+Map+for+Caesar,+Augustus+and+then+Traj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00" y="990600"/>
            <a:ext cx="7239000" cy="565591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6553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4.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5">
                <a:lumMod val="20000"/>
                <a:lumOff val="80000"/>
              </a:schemeClr>
            </a:gs>
            <a:gs pos="28000">
              <a:schemeClr val="accent5">
                <a:lumMod val="40000"/>
                <a:lumOff val="60000"/>
              </a:schemeClr>
            </a:gs>
            <a:gs pos="10000">
              <a:schemeClr val="accent5">
                <a:lumMod val="60000"/>
                <a:lumOff val="40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2" name="Rectangle 1"/>
          <p:cNvSpPr/>
          <p:nvPr/>
        </p:nvSpPr>
        <p:spPr>
          <a:xfrm>
            <a:off x="114300" y="228600"/>
            <a:ext cx="8915400" cy="646331"/>
          </a:xfrm>
          <a:prstGeom prst="rect">
            <a:avLst/>
          </a:prstGeom>
        </p:spPr>
        <p:txBody>
          <a:bodyPr wrap="square">
            <a:spAutoFit/>
          </a:bodyPr>
          <a:lstStyle/>
          <a:p>
            <a:r>
              <a:rPr lang="en-US" sz="3600" b="1" dirty="0">
                <a:latin typeface="Times New Roman" panose="02020603050405020304" pitchFamily="18" charset="0"/>
                <a:ea typeface="Times New Roman" panose="02020603050405020304" pitchFamily="18" charset="0"/>
              </a:rPr>
              <a:t>Timeline of the Middle East</a:t>
            </a:r>
            <a:endParaRPr lang="en-US" sz="3600" dirty="0"/>
          </a:p>
        </p:txBody>
      </p:sp>
      <p:sp>
        <p:nvSpPr>
          <p:cNvPr id="3" name="AutoShape 2" descr="Image result for moses speaking to the people"/>
          <p:cNvSpPr>
            <a:spLocks noChangeAspect="1" noChangeArrowheads="1"/>
          </p:cNvSpPr>
          <p:nvPr/>
        </p:nvSpPr>
        <p:spPr bwMode="auto">
          <a:xfrm>
            <a:off x="155575" y="-1943100"/>
            <a:ext cx="3238500" cy="40576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p:cNvPicPr>
            <a:picLocks noChangeAspect="1"/>
          </p:cNvPicPr>
          <p:nvPr/>
        </p:nvPicPr>
        <p:blipFill>
          <a:blip r:embed="rId3">
            <a:clrChange>
              <a:clrFrom>
                <a:srgbClr val="FFFFFF"/>
              </a:clrFrom>
              <a:clrTo>
                <a:srgbClr val="FFFFFF">
                  <a:alpha val="0"/>
                </a:srgbClr>
              </a:clrTo>
            </a:clrChange>
          </a:blip>
          <a:stretch>
            <a:fillRect/>
          </a:stretch>
        </p:blipFill>
        <p:spPr>
          <a:xfrm>
            <a:off x="228600" y="1836956"/>
            <a:ext cx="8650964" cy="3192244"/>
          </a:xfrm>
          <a:prstGeom prst="rect">
            <a:avLst/>
          </a:prstGeom>
        </p:spPr>
      </p:pic>
    </p:spTree>
    <p:extLst>
      <p:ext uri="{BB962C8B-B14F-4D97-AF65-F5344CB8AC3E}">
        <p14:creationId xmlns:p14="http://schemas.microsoft.com/office/powerpoint/2010/main" val="1985744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5.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5">
                <a:lumMod val="20000"/>
                <a:lumOff val="80000"/>
              </a:schemeClr>
            </a:gs>
            <a:gs pos="28000">
              <a:schemeClr val="accent5">
                <a:lumMod val="40000"/>
                <a:lumOff val="60000"/>
              </a:schemeClr>
            </a:gs>
            <a:gs pos="10000">
              <a:schemeClr val="accent5">
                <a:lumMod val="60000"/>
                <a:lumOff val="40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2" name="Rectangle 1"/>
          <p:cNvSpPr/>
          <p:nvPr/>
        </p:nvSpPr>
        <p:spPr>
          <a:xfrm>
            <a:off x="155575" y="76200"/>
            <a:ext cx="8915400" cy="646331"/>
          </a:xfrm>
          <a:prstGeom prst="rect">
            <a:avLst/>
          </a:prstGeom>
        </p:spPr>
        <p:txBody>
          <a:bodyPr wrap="square">
            <a:spAutoFit/>
          </a:bodyPr>
          <a:lstStyle/>
          <a:p>
            <a:r>
              <a:rPr lang="en-US" sz="3600" b="1" dirty="0">
                <a:latin typeface="Times New Roman" panose="02020603050405020304" pitchFamily="18" charset="0"/>
                <a:ea typeface="Times New Roman" panose="02020603050405020304" pitchFamily="18" charset="0"/>
              </a:rPr>
              <a:t>Who’s in Charge? </a:t>
            </a:r>
            <a:r>
              <a:rPr lang="en-US" sz="3200" dirty="0">
                <a:latin typeface="Times New Roman" panose="02020603050405020304" pitchFamily="18" charset="0"/>
                <a:ea typeface="Times New Roman" panose="02020603050405020304" pitchFamily="18" charset="0"/>
              </a:rPr>
              <a:t>(Who had ruled the Israelites?)</a:t>
            </a:r>
            <a:endParaRPr lang="en-US" sz="3200" dirty="0"/>
          </a:p>
        </p:txBody>
      </p:sp>
      <p:sp>
        <p:nvSpPr>
          <p:cNvPr id="3" name="AutoShape 2" descr="Image result for moses speaking to the people"/>
          <p:cNvSpPr>
            <a:spLocks noChangeAspect="1" noChangeArrowheads="1"/>
          </p:cNvSpPr>
          <p:nvPr/>
        </p:nvSpPr>
        <p:spPr bwMode="auto">
          <a:xfrm>
            <a:off x="155575" y="-1943100"/>
            <a:ext cx="3238500" cy="40576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Rectangle 6"/>
          <p:cNvSpPr/>
          <p:nvPr/>
        </p:nvSpPr>
        <p:spPr>
          <a:xfrm>
            <a:off x="155575" y="764024"/>
            <a:ext cx="8915400" cy="6001643"/>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2000 BCE	Abraham called to go to Canaan</a:t>
            </a:r>
          </a:p>
          <a:p>
            <a:r>
              <a:rPr lang="en-US" sz="2400" dirty="0">
                <a:latin typeface="Times New Roman" panose="02020603050405020304" pitchFamily="18" charset="0"/>
                <a:cs typeface="Times New Roman" panose="02020603050405020304" pitchFamily="18" charset="0"/>
              </a:rPr>
              <a:t>1800 - 1380	Israelites in Egypt</a:t>
            </a:r>
          </a:p>
          <a:p>
            <a:r>
              <a:rPr lang="en-US" sz="2400" dirty="0">
                <a:latin typeface="Times New Roman" panose="02020603050405020304" pitchFamily="18" charset="0"/>
                <a:cs typeface="Times New Roman" panose="02020603050405020304" pitchFamily="18" charset="0"/>
              </a:rPr>
              <a:t>1380-1050	Israelites in Canaan, governed by Judges, Ruled by 			Egypt</a:t>
            </a:r>
          </a:p>
          <a:p>
            <a:r>
              <a:rPr lang="en-US" sz="2400" dirty="0">
                <a:latin typeface="Times New Roman" panose="02020603050405020304" pitchFamily="18" charset="0"/>
                <a:cs typeface="Times New Roman" panose="02020603050405020304" pitchFamily="18" charset="0"/>
              </a:rPr>
              <a:t>1050 - 722	Israel and the divided kingdoms self-rule</a:t>
            </a:r>
          </a:p>
          <a:p>
            <a:r>
              <a:rPr lang="en-US" sz="2400" dirty="0">
                <a:latin typeface="Times New Roman" panose="02020603050405020304" pitchFamily="18" charset="0"/>
                <a:cs typeface="Times New Roman" panose="02020603050405020304" pitchFamily="18" charset="0"/>
              </a:rPr>
              <a:t>722	        	Northern kingdom Israel conquered by Assyrian 			Empire. National identity lost.</a:t>
            </a:r>
          </a:p>
          <a:p>
            <a:r>
              <a:rPr lang="en-US" sz="2400" dirty="0">
                <a:latin typeface="Times New Roman" panose="02020603050405020304" pitchFamily="18" charset="0"/>
                <a:cs typeface="Times New Roman" panose="02020603050405020304" pitchFamily="18" charset="0"/>
              </a:rPr>
              <a:t>722 - 586	Southern kingdom Judah self-rule</a:t>
            </a:r>
          </a:p>
          <a:p>
            <a:r>
              <a:rPr lang="en-US" sz="2400" dirty="0">
                <a:latin typeface="Times New Roman" panose="02020603050405020304" pitchFamily="18" charset="0"/>
                <a:cs typeface="Times New Roman" panose="02020603050405020304" pitchFamily="18" charset="0"/>
              </a:rPr>
              <a:t>586 - 539	Southern kingdom Judah ruled by Babylon Empire</a:t>
            </a:r>
          </a:p>
          <a:p>
            <a:r>
              <a:rPr lang="en-US" sz="2400" dirty="0">
                <a:latin typeface="Times New Roman" panose="02020603050405020304" pitchFamily="18" charset="0"/>
                <a:cs typeface="Times New Roman" panose="02020603050405020304" pitchFamily="18" charset="0"/>
              </a:rPr>
              <a:t>539 - 331	Southern kingdom Judah ruled by Persian Empire</a:t>
            </a:r>
          </a:p>
          <a:p>
            <a:r>
              <a:rPr lang="en-US" sz="2400" dirty="0">
                <a:latin typeface="Times New Roman" panose="02020603050405020304" pitchFamily="18" charset="0"/>
                <a:cs typeface="Times New Roman" panose="02020603050405020304" pitchFamily="18" charset="0"/>
              </a:rPr>
              <a:t>331 - 312	Southern kingdom Judah ruled by Greek Empire</a:t>
            </a:r>
          </a:p>
          <a:p>
            <a:r>
              <a:rPr lang="en-US" sz="2400" dirty="0">
                <a:latin typeface="Times New Roman" panose="02020603050405020304" pitchFamily="18" charset="0"/>
                <a:cs typeface="Times New Roman" panose="02020603050405020304" pitchFamily="18" charset="0"/>
              </a:rPr>
              <a:t>312 - 180	Southern kingdom Judah ruled by Ptolemaic Empire</a:t>
            </a:r>
          </a:p>
          <a:p>
            <a:r>
              <a:rPr lang="en-US" sz="2400" dirty="0">
                <a:latin typeface="Times New Roman" panose="02020603050405020304" pitchFamily="18" charset="0"/>
                <a:cs typeface="Times New Roman" panose="02020603050405020304" pitchFamily="18" charset="0"/>
              </a:rPr>
              <a:t>180 - 160	Southern kingdom Judah ruled by Seleucid Empire</a:t>
            </a:r>
          </a:p>
          <a:p>
            <a:r>
              <a:rPr lang="en-US" sz="2400" dirty="0">
                <a:latin typeface="Times New Roman" panose="02020603050405020304" pitchFamily="18" charset="0"/>
                <a:cs typeface="Times New Roman" panose="02020603050405020304" pitchFamily="18" charset="0"/>
              </a:rPr>
              <a:t>160 - 63	Southern kingdom Judah self-rule under Hasmonean 		Dynasty</a:t>
            </a:r>
          </a:p>
          <a:p>
            <a:r>
              <a:rPr lang="en-US" sz="2400" dirty="0">
                <a:latin typeface="Times New Roman" panose="02020603050405020304" pitchFamily="18" charset="0"/>
                <a:cs typeface="Times New Roman" panose="02020603050405020304" pitchFamily="18" charset="0"/>
              </a:rPr>
              <a:t>63 BCE - AD 70 Southern kingdom Judah ruled by Roman Empire</a:t>
            </a:r>
          </a:p>
        </p:txBody>
      </p:sp>
      <p:sp>
        <p:nvSpPr>
          <p:cNvPr id="4" name="AutoShape 2" descr="Image result for http://yehuditrose.com/wp content/uploads/2015/03/Ahab Eliyahu 034.jpg"/>
          <p:cNvSpPr>
            <a:spLocks noChangeAspect="1" noChangeArrowheads="1"/>
          </p:cNvSpPr>
          <p:nvPr/>
        </p:nvSpPr>
        <p:spPr bwMode="auto">
          <a:xfrm>
            <a:off x="155575" y="-1943100"/>
            <a:ext cx="5410200" cy="40576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4128634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75000"/>
              </a:schemeClr>
            </a:gs>
            <a:gs pos="100000">
              <a:srgbClr val="58DFCD"/>
            </a:gs>
            <a:gs pos="87000">
              <a:schemeClr val="accent5">
                <a:lumMod val="60000"/>
                <a:lumOff val="40000"/>
              </a:schemeClr>
            </a:gs>
            <a:gs pos="100000">
              <a:schemeClr val="accent5">
                <a:lumMod val="40000"/>
                <a:lumOff val="60000"/>
              </a:schemeClr>
            </a:gs>
          </a:gsLst>
          <a:lin ang="108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3966" y="4631262"/>
            <a:ext cx="7317105" cy="1219200"/>
          </a:xfrm>
        </p:spPr>
        <p:txBody>
          <a:bodyPr anchor="t">
            <a:noAutofit/>
          </a:bodyPr>
          <a:lstStyle/>
          <a:p>
            <a:r>
              <a:rPr lang="en-US" sz="4800" b="1" dirty="0">
                <a:latin typeface="Times New Roman" panose="02020603050405020304" pitchFamily="18" charset="0"/>
                <a:cs typeface="Times New Roman" panose="02020603050405020304" pitchFamily="18" charset="0"/>
              </a:rPr>
              <a:t>Questions, Observations, Thoughts, Insights</a:t>
            </a:r>
          </a:p>
        </p:txBody>
      </p:sp>
      <p:pic>
        <p:nvPicPr>
          <p:cNvPr id="1026" name="Picture 2" descr="Image result for Star of David"/>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5612624" y="4152900"/>
            <a:ext cx="18288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israel"/>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400800" y="4800600"/>
            <a:ext cx="252448" cy="533400"/>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6" descr="Image result for israel land"/>
          <p:cNvSpPr>
            <a:spLocks noChangeAspect="1" noChangeArrowheads="1"/>
          </p:cNvSpPr>
          <p:nvPr/>
        </p:nvSpPr>
        <p:spPr bwMode="auto">
          <a:xfrm>
            <a:off x="155575" y="-1790700"/>
            <a:ext cx="6657975" cy="3743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4" name="Picture 10" descr="Image result for israel land"/>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4832350" y="1497537"/>
            <a:ext cx="3962400" cy="192249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5728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7.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5">
                <a:lumMod val="20000"/>
                <a:lumOff val="80000"/>
              </a:schemeClr>
            </a:gs>
            <a:gs pos="28000">
              <a:schemeClr val="accent5">
                <a:lumMod val="40000"/>
                <a:lumOff val="60000"/>
              </a:schemeClr>
            </a:gs>
            <a:gs pos="10000">
              <a:schemeClr val="accent5">
                <a:lumMod val="60000"/>
                <a:lumOff val="40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6" name="Rectangle 5"/>
          <p:cNvSpPr/>
          <p:nvPr/>
        </p:nvSpPr>
        <p:spPr>
          <a:xfrm>
            <a:off x="1" y="152400"/>
            <a:ext cx="9143999" cy="707886"/>
          </a:xfrm>
          <a:prstGeom prst="rect">
            <a:avLst/>
          </a:prstGeom>
        </p:spPr>
        <p:txBody>
          <a:bodyPr wrap="square">
            <a:spAutoFit/>
          </a:bodyPr>
          <a:lstStyle/>
          <a:p>
            <a:pPr algn="ctr"/>
            <a:r>
              <a:rPr lang="en-US" sz="4000" b="1" dirty="0">
                <a:latin typeface="Times New Roman" panose="02020603050405020304" pitchFamily="18" charset="0"/>
                <a:ea typeface="Times New Roman" panose="02020603050405020304" pitchFamily="18" charset="0"/>
              </a:rPr>
              <a:t>Closing Blessing (Responsively)</a:t>
            </a:r>
          </a:p>
        </p:txBody>
      </p:sp>
      <p:sp>
        <p:nvSpPr>
          <p:cNvPr id="4" name="Rectangle 3"/>
          <p:cNvSpPr/>
          <p:nvPr/>
        </p:nvSpPr>
        <p:spPr>
          <a:xfrm>
            <a:off x="228600" y="990600"/>
            <a:ext cx="8915400" cy="5878532"/>
          </a:xfrm>
          <a:prstGeom prst="rect">
            <a:avLst/>
          </a:prstGeom>
        </p:spPr>
        <p:txBody>
          <a:bodyPr wrap="square">
            <a:spAutoFit/>
          </a:bodyPr>
          <a:lstStyle/>
          <a:p>
            <a:r>
              <a:rPr lang="en-US" sz="3200" b="1" i="1" dirty="0">
                <a:latin typeface="Times New Roman" panose="02020603050405020304" pitchFamily="18" charset="0"/>
                <a:cs typeface="Times New Roman" panose="02020603050405020304" pitchFamily="18" charset="0"/>
              </a:rPr>
              <a:t>Psalm 125	A song of worship.</a:t>
            </a:r>
            <a:r>
              <a:rPr lang="en-US" sz="1400" b="1" dirty="0">
                <a:latin typeface="Times New Roman" panose="02020603050405020304" pitchFamily="18" charset="0"/>
                <a:cs typeface="Times New Roman" panose="02020603050405020304" pitchFamily="18" charset="0"/>
              </a:rPr>
              <a:t> </a:t>
            </a:r>
          </a:p>
          <a:p>
            <a:endParaRPr lang="en-US" sz="2400" b="1" dirty="0">
              <a:latin typeface="Times New Roman" panose="02020603050405020304" pitchFamily="18" charset="0"/>
              <a:cs typeface="Times New Roman" panose="02020603050405020304" pitchFamily="18" charset="0"/>
            </a:endParaRPr>
          </a:p>
          <a:p>
            <a:r>
              <a:rPr lang="en-US" sz="2600" baseline="30000" dirty="0">
                <a:latin typeface="Times New Roman" panose="02020603050405020304" pitchFamily="18" charset="0"/>
                <a:cs typeface="Times New Roman" panose="02020603050405020304" pitchFamily="18" charset="0"/>
              </a:rPr>
              <a:t>1 </a:t>
            </a:r>
            <a:r>
              <a:rPr lang="en-US" sz="2600" dirty="0">
                <a:latin typeface="Times New Roman" panose="02020603050405020304" pitchFamily="18" charset="0"/>
                <a:cs typeface="Times New Roman" panose="02020603050405020304" pitchFamily="18" charset="0"/>
              </a:rPr>
              <a:t>Everyone who trusts the Lord is like Mount Zion</a:t>
            </a:r>
          </a:p>
          <a:p>
            <a:r>
              <a:rPr lang="en-US" sz="2600" dirty="0">
                <a:latin typeface="Times New Roman" panose="02020603050405020304" pitchFamily="18" charset="0"/>
                <a:cs typeface="Times New Roman" panose="02020603050405020304" pitchFamily="18" charset="0"/>
              </a:rPr>
              <a:t>	</a:t>
            </a:r>
            <a:r>
              <a:rPr lang="en-US" sz="2600" b="1" dirty="0">
                <a:latin typeface="Times New Roman" panose="02020603050405020304" pitchFamily="18" charset="0"/>
                <a:cs typeface="Times New Roman" panose="02020603050405020304" pitchFamily="18" charset="0"/>
              </a:rPr>
              <a:t>that cannot be shaken and will stand forever.</a:t>
            </a:r>
          </a:p>
          <a:p>
            <a:r>
              <a:rPr lang="en-US" sz="2600" baseline="30000" dirty="0">
                <a:latin typeface="Times New Roman" panose="02020603050405020304" pitchFamily="18" charset="0"/>
                <a:cs typeface="Times New Roman" panose="02020603050405020304" pitchFamily="18" charset="0"/>
              </a:rPr>
              <a:t>2 </a:t>
            </a:r>
            <a:r>
              <a:rPr lang="en-US" sz="2600" dirty="0">
                <a:latin typeface="Times New Roman" panose="02020603050405020304" pitchFamily="18" charset="0"/>
                <a:cs typeface="Times New Roman" panose="02020603050405020304" pitchFamily="18" charset="0"/>
              </a:rPr>
              <a:t>Just as Jerusalem is protected by mountains on every side,</a:t>
            </a:r>
          </a:p>
          <a:p>
            <a:r>
              <a:rPr lang="en-US" sz="2600" dirty="0">
                <a:latin typeface="Times New Roman" panose="02020603050405020304" pitchFamily="18" charset="0"/>
                <a:cs typeface="Times New Roman" panose="02020603050405020304" pitchFamily="18" charset="0"/>
              </a:rPr>
              <a:t>	</a:t>
            </a:r>
            <a:r>
              <a:rPr lang="en-US" sz="2600" b="1" dirty="0">
                <a:latin typeface="Times New Roman" panose="02020603050405020304" pitchFamily="18" charset="0"/>
                <a:cs typeface="Times New Roman" panose="02020603050405020304" pitchFamily="18" charset="0"/>
              </a:rPr>
              <a:t>the Lord protects his people by holding them in his 	arms now and forever.</a:t>
            </a:r>
          </a:p>
          <a:p>
            <a:r>
              <a:rPr lang="en-US" sz="2600" baseline="30000" dirty="0">
                <a:latin typeface="Times New Roman" panose="02020603050405020304" pitchFamily="18" charset="0"/>
                <a:cs typeface="Times New Roman" panose="02020603050405020304" pitchFamily="18" charset="0"/>
              </a:rPr>
              <a:t>3 </a:t>
            </a:r>
            <a:r>
              <a:rPr lang="en-US" sz="2600" dirty="0">
                <a:latin typeface="Times New Roman" panose="02020603050405020304" pitchFamily="18" charset="0"/>
                <a:cs typeface="Times New Roman" panose="02020603050405020304" pitchFamily="18" charset="0"/>
              </a:rPr>
              <a:t>He won’t let the wicked rule His people or lead them to do 	wrong.</a:t>
            </a:r>
          </a:p>
          <a:p>
            <a:r>
              <a:rPr lang="en-US" sz="2600" b="1" baseline="30000" dirty="0">
                <a:latin typeface="Times New Roman" panose="02020603050405020304" pitchFamily="18" charset="0"/>
                <a:cs typeface="Times New Roman" panose="02020603050405020304" pitchFamily="18" charset="0"/>
              </a:rPr>
              <a:t>4 </a:t>
            </a:r>
            <a:r>
              <a:rPr lang="en-US" sz="2600" b="1" dirty="0">
                <a:latin typeface="Times New Roman" panose="02020603050405020304" pitchFamily="18" charset="0"/>
                <a:cs typeface="Times New Roman" panose="02020603050405020304" pitchFamily="18" charset="0"/>
              </a:rPr>
              <a:t>Let’s ask the Lord to be kind to everyone who is good and completely obeys Him.</a:t>
            </a:r>
          </a:p>
          <a:p>
            <a:r>
              <a:rPr lang="en-US" sz="2600" baseline="30000" dirty="0">
                <a:latin typeface="Times New Roman" panose="02020603050405020304" pitchFamily="18" charset="0"/>
                <a:cs typeface="Times New Roman" panose="02020603050405020304" pitchFamily="18" charset="0"/>
              </a:rPr>
              <a:t>5 </a:t>
            </a:r>
            <a:r>
              <a:rPr lang="en-US" sz="2600" dirty="0">
                <a:latin typeface="Times New Roman" panose="02020603050405020304" pitchFamily="18" charset="0"/>
                <a:cs typeface="Times New Roman" panose="02020603050405020304" pitchFamily="18" charset="0"/>
              </a:rPr>
              <a:t>When the Lord punishes the wicked, He will punish everyone 	else who lives a crooked life. </a:t>
            </a:r>
          </a:p>
          <a:p>
            <a:r>
              <a:rPr lang="en-US" sz="2600" b="1" dirty="0">
                <a:latin typeface="Times New Roman" panose="02020603050405020304" pitchFamily="18" charset="0"/>
                <a:cs typeface="Times New Roman" panose="02020603050405020304" pitchFamily="18" charset="0"/>
              </a:rPr>
              <a:t>Pray for peace in Israel!</a:t>
            </a:r>
          </a:p>
        </p:txBody>
      </p:sp>
    </p:spTree>
    <p:extLst>
      <p:ext uri="{BB962C8B-B14F-4D97-AF65-F5344CB8AC3E}">
        <p14:creationId xmlns:p14="http://schemas.microsoft.com/office/powerpoint/2010/main" val="3809894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8.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5">
                <a:lumMod val="20000"/>
                <a:lumOff val="80000"/>
              </a:schemeClr>
            </a:gs>
            <a:gs pos="28000">
              <a:schemeClr val="accent5">
                <a:lumMod val="40000"/>
                <a:lumOff val="60000"/>
              </a:schemeClr>
            </a:gs>
            <a:gs pos="10000">
              <a:schemeClr val="accent5">
                <a:lumMod val="60000"/>
                <a:lumOff val="40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6" name="Rectangle 5"/>
          <p:cNvSpPr/>
          <p:nvPr/>
        </p:nvSpPr>
        <p:spPr>
          <a:xfrm>
            <a:off x="1" y="533400"/>
            <a:ext cx="9143999" cy="923330"/>
          </a:xfrm>
          <a:prstGeom prst="rect">
            <a:avLst/>
          </a:prstGeom>
        </p:spPr>
        <p:txBody>
          <a:bodyPr wrap="square">
            <a:spAutoFit/>
          </a:bodyPr>
          <a:lstStyle/>
          <a:p>
            <a:pPr algn="ctr"/>
            <a:r>
              <a:rPr lang="en-US" sz="5400" b="1" dirty="0">
                <a:latin typeface="Times New Roman" panose="02020603050405020304" pitchFamily="18" charset="0"/>
                <a:ea typeface="Times New Roman" panose="02020603050405020304" pitchFamily="18" charset="0"/>
              </a:rPr>
              <a:t>Next sessions!</a:t>
            </a:r>
          </a:p>
        </p:txBody>
      </p:sp>
      <p:sp>
        <p:nvSpPr>
          <p:cNvPr id="4" name="Rectangle 3"/>
          <p:cNvSpPr/>
          <p:nvPr/>
        </p:nvSpPr>
        <p:spPr>
          <a:xfrm>
            <a:off x="228600" y="1981200"/>
            <a:ext cx="8686800" cy="3016210"/>
          </a:xfrm>
          <a:prstGeom prst="rect">
            <a:avLst/>
          </a:prstGeom>
        </p:spPr>
        <p:txBody>
          <a:bodyPr wrap="square">
            <a:spAutoFit/>
          </a:bodyPr>
          <a:lstStyle/>
          <a:p>
            <a:pPr marL="457200" indent="-457200">
              <a:spcAft>
                <a:spcPts val="1200"/>
              </a:spcAft>
              <a:buFont typeface="Wingdings" panose="05000000000000000000" pitchFamily="2" charset="2"/>
              <a:buChar char="Ø"/>
            </a:pPr>
            <a:r>
              <a:rPr lang="en-US" sz="3200" b="1" dirty="0">
                <a:latin typeface="Times New Roman" panose="02020603050405020304" pitchFamily="18" charset="0"/>
                <a:cs typeface="Times New Roman" panose="02020603050405020304" pitchFamily="18" charset="0"/>
              </a:rPr>
              <a:t>Nov. 6 </a:t>
            </a:r>
            <a:r>
              <a:rPr lang="en-US" sz="3200" dirty="0">
                <a:latin typeface="Times New Roman" panose="02020603050405020304" pitchFamily="18" charset="0"/>
                <a:cs typeface="Times New Roman" panose="02020603050405020304" pitchFamily="18" charset="0"/>
              </a:rPr>
              <a:t>- NT: Israel during the Life of Jesus</a:t>
            </a:r>
          </a:p>
          <a:p>
            <a:pPr marL="457200" indent="-457200">
              <a:spcAft>
                <a:spcPts val="1200"/>
              </a:spcAft>
              <a:buFont typeface="Wingdings" panose="05000000000000000000" pitchFamily="2" charset="2"/>
              <a:buChar char="Ø"/>
            </a:pPr>
            <a:r>
              <a:rPr lang="en-US" sz="3200" dirty="0">
                <a:latin typeface="Times New Roman" panose="02020603050405020304" pitchFamily="18" charset="0"/>
                <a:cs typeface="Times New Roman" panose="02020603050405020304" pitchFamily="18" charset="0"/>
              </a:rPr>
              <a:t>Dec. 4 - NT: From Jesus to Constantine: The Early Church</a:t>
            </a:r>
          </a:p>
          <a:p>
            <a:pPr marL="457200" indent="-457200">
              <a:spcAft>
                <a:spcPts val="1200"/>
              </a:spcAft>
              <a:buFont typeface="Wingdings" panose="05000000000000000000" pitchFamily="2" charset="2"/>
              <a:buChar char="Ø"/>
            </a:pPr>
            <a:r>
              <a:rPr lang="en-US" sz="3200" dirty="0">
                <a:latin typeface="Times New Roman" panose="02020603050405020304" pitchFamily="18" charset="0"/>
                <a:cs typeface="Times New Roman" panose="02020603050405020304" pitchFamily="18" charset="0"/>
              </a:rPr>
              <a:t>Jan. 8 - From Constantine through WWII</a:t>
            </a:r>
          </a:p>
          <a:p>
            <a:pPr marL="457200" indent="-457200">
              <a:spcAft>
                <a:spcPts val="1200"/>
              </a:spcAft>
              <a:buFont typeface="Wingdings" panose="05000000000000000000" pitchFamily="2" charset="2"/>
              <a:buChar char="Ø"/>
            </a:pPr>
            <a:r>
              <a:rPr lang="en-US" sz="3200" dirty="0">
                <a:latin typeface="Times New Roman" panose="02020603050405020304" pitchFamily="18" charset="0"/>
                <a:cs typeface="Times New Roman" panose="02020603050405020304" pitchFamily="18" charset="0"/>
              </a:rPr>
              <a:t>Feb. 12 - Since WWII</a:t>
            </a:r>
          </a:p>
        </p:txBody>
      </p:sp>
    </p:spTree>
    <p:extLst>
      <p:ext uri="{BB962C8B-B14F-4D97-AF65-F5344CB8AC3E}">
        <p14:creationId xmlns:p14="http://schemas.microsoft.com/office/powerpoint/2010/main" val="2074428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5">
                <a:lumMod val="20000"/>
                <a:lumOff val="80000"/>
              </a:schemeClr>
            </a:gs>
            <a:gs pos="28000">
              <a:schemeClr val="accent5">
                <a:lumMod val="40000"/>
                <a:lumOff val="60000"/>
              </a:schemeClr>
            </a:gs>
            <a:gs pos="10000">
              <a:schemeClr val="accent5">
                <a:lumMod val="60000"/>
                <a:lumOff val="40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6" name="Rectangle 5"/>
          <p:cNvSpPr/>
          <p:nvPr/>
        </p:nvSpPr>
        <p:spPr>
          <a:xfrm>
            <a:off x="0" y="304800"/>
            <a:ext cx="9143999" cy="707886"/>
          </a:xfrm>
          <a:prstGeom prst="rect">
            <a:avLst/>
          </a:prstGeom>
        </p:spPr>
        <p:txBody>
          <a:bodyPr wrap="square">
            <a:spAutoFit/>
          </a:bodyPr>
          <a:lstStyle/>
          <a:p>
            <a:pPr algn="ctr"/>
            <a:r>
              <a:rPr lang="en-US" sz="4000" b="1" dirty="0">
                <a:latin typeface="Times New Roman" panose="02020603050405020304" pitchFamily="18" charset="0"/>
                <a:ea typeface="Times New Roman" panose="02020603050405020304" pitchFamily="18" charset="0"/>
              </a:rPr>
              <a:t>Exodus 1446 BCE (Early date)</a:t>
            </a:r>
          </a:p>
        </p:txBody>
      </p:sp>
      <p:pic>
        <p:nvPicPr>
          <p:cNvPr id="22530" name="Picture 2" descr="http://www.jesuswalk.com/moses/maps/map-egypt-sinai-exodus-route-white-3000x2363x300.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95599" y="1295400"/>
            <a:ext cx="6752799" cy="532447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805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5">
                <a:lumMod val="20000"/>
                <a:lumOff val="80000"/>
              </a:schemeClr>
            </a:gs>
            <a:gs pos="28000">
              <a:schemeClr val="accent5">
                <a:lumMod val="40000"/>
                <a:lumOff val="60000"/>
              </a:schemeClr>
            </a:gs>
            <a:gs pos="10000">
              <a:schemeClr val="accent5">
                <a:lumMod val="60000"/>
                <a:lumOff val="40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6" name="Rectangle 5"/>
          <p:cNvSpPr/>
          <p:nvPr/>
        </p:nvSpPr>
        <p:spPr>
          <a:xfrm>
            <a:off x="1" y="304800"/>
            <a:ext cx="4572000" cy="1938992"/>
          </a:xfrm>
          <a:prstGeom prst="rect">
            <a:avLst/>
          </a:prstGeom>
        </p:spPr>
        <p:txBody>
          <a:bodyPr wrap="square">
            <a:spAutoFit/>
          </a:bodyPr>
          <a:lstStyle/>
          <a:p>
            <a:pPr algn="ctr"/>
            <a:r>
              <a:rPr lang="en-US" sz="4000" b="1" dirty="0">
                <a:latin typeface="Times New Roman" panose="02020603050405020304" pitchFamily="18" charset="0"/>
                <a:ea typeface="Times New Roman" panose="02020603050405020304" pitchFamily="18" charset="0"/>
              </a:rPr>
              <a:t>Canaanite Nations before the Hebrew Conquest</a:t>
            </a:r>
          </a:p>
        </p:txBody>
      </p:sp>
      <p:pic>
        <p:nvPicPr>
          <p:cNvPr id="23554" name="Picture 2" descr="Map of the Canaanite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05400" y="239284"/>
            <a:ext cx="3448375" cy="641324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1448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5">
                <a:lumMod val="20000"/>
                <a:lumOff val="80000"/>
              </a:schemeClr>
            </a:gs>
            <a:gs pos="28000">
              <a:schemeClr val="accent5">
                <a:lumMod val="40000"/>
                <a:lumOff val="60000"/>
              </a:schemeClr>
            </a:gs>
            <a:gs pos="10000">
              <a:schemeClr val="accent5">
                <a:lumMod val="60000"/>
                <a:lumOff val="40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6" name="Rectangle 5"/>
          <p:cNvSpPr/>
          <p:nvPr/>
        </p:nvSpPr>
        <p:spPr>
          <a:xfrm>
            <a:off x="561974" y="457200"/>
            <a:ext cx="8582025" cy="1015663"/>
          </a:xfrm>
          <a:prstGeom prst="rect">
            <a:avLst/>
          </a:prstGeom>
        </p:spPr>
        <p:txBody>
          <a:bodyPr wrap="square">
            <a:spAutoFit/>
          </a:bodyPr>
          <a:lstStyle/>
          <a:p>
            <a:r>
              <a:rPr lang="en-US" sz="6000" b="1" dirty="0">
                <a:latin typeface="Times New Roman" panose="02020603050405020304" pitchFamily="18" charset="0"/>
                <a:ea typeface="Times New Roman" panose="02020603050405020304" pitchFamily="18" charset="0"/>
              </a:rPr>
              <a:t>Canaan</a:t>
            </a:r>
          </a:p>
        </p:txBody>
      </p:sp>
      <p:sp>
        <p:nvSpPr>
          <p:cNvPr id="8" name="Rectangle 7"/>
          <p:cNvSpPr/>
          <p:nvPr/>
        </p:nvSpPr>
        <p:spPr>
          <a:xfrm>
            <a:off x="561974" y="1905000"/>
            <a:ext cx="8020050" cy="3046988"/>
          </a:xfrm>
          <a:prstGeom prst="rect">
            <a:avLst/>
          </a:prstGeom>
        </p:spPr>
        <p:txBody>
          <a:bodyPr wrap="square">
            <a:spAutoFit/>
          </a:bodyPr>
          <a:lstStyle/>
          <a:p>
            <a:r>
              <a:rPr lang="en-US" sz="3200" dirty="0">
                <a:latin typeface="Times New Roman" panose="02020603050405020304" pitchFamily="18" charset="0"/>
                <a:cs typeface="Times New Roman" panose="02020603050405020304" pitchFamily="18" charset="0"/>
              </a:rPr>
              <a:t>	The Bronze Age civilization comprising what is today Jordan, Israel, Lebanon and Syria. The ancient people there referred to the land as “ca-</a:t>
            </a:r>
            <a:r>
              <a:rPr lang="en-US" sz="3200" dirty="0" err="1">
                <a:latin typeface="Times New Roman" panose="02020603050405020304" pitchFamily="18" charset="0"/>
                <a:cs typeface="Times New Roman" panose="02020603050405020304" pitchFamily="18" charset="0"/>
              </a:rPr>
              <a:t>na</a:t>
            </a:r>
            <a:r>
              <a:rPr lang="en-US" sz="3200" dirty="0">
                <a:latin typeface="Times New Roman" panose="02020603050405020304" pitchFamily="18" charset="0"/>
                <a:cs typeface="Times New Roman" panose="02020603050405020304" pitchFamily="18" charset="0"/>
              </a:rPr>
              <a:t>-</a:t>
            </a:r>
            <a:r>
              <a:rPr lang="en-US" sz="3200" dirty="0" err="1">
                <a:latin typeface="Times New Roman" panose="02020603050405020304" pitchFamily="18" charset="0"/>
                <a:cs typeface="Times New Roman" panose="02020603050405020304" pitchFamily="18" charset="0"/>
              </a:rPr>
              <a:t>na</a:t>
            </a:r>
            <a:r>
              <a:rPr lang="en-US" sz="3200" dirty="0">
                <a:latin typeface="Times New Roman" panose="02020603050405020304" pitchFamily="18" charset="0"/>
                <a:cs typeface="Times New Roman" panose="02020603050405020304" pitchFamily="18" charset="0"/>
              </a:rPr>
              <a:t>-um.” They were never really centrally organized but clustered into various city-states.</a:t>
            </a:r>
          </a:p>
        </p:txBody>
      </p:sp>
    </p:spTree>
    <p:extLst>
      <p:ext uri="{BB962C8B-B14F-4D97-AF65-F5344CB8AC3E}">
        <p14:creationId xmlns:p14="http://schemas.microsoft.com/office/powerpoint/2010/main" val="287268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5">
                <a:lumMod val="20000"/>
                <a:lumOff val="80000"/>
              </a:schemeClr>
            </a:gs>
            <a:gs pos="28000">
              <a:schemeClr val="accent5">
                <a:lumMod val="40000"/>
                <a:lumOff val="60000"/>
              </a:schemeClr>
            </a:gs>
            <a:gs pos="10000">
              <a:schemeClr val="accent5">
                <a:lumMod val="60000"/>
                <a:lumOff val="40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6" name="Rectangle 5"/>
          <p:cNvSpPr/>
          <p:nvPr/>
        </p:nvSpPr>
        <p:spPr>
          <a:xfrm>
            <a:off x="381000" y="228600"/>
            <a:ext cx="8762999" cy="1015663"/>
          </a:xfrm>
          <a:prstGeom prst="rect">
            <a:avLst/>
          </a:prstGeom>
        </p:spPr>
        <p:txBody>
          <a:bodyPr wrap="square">
            <a:spAutoFit/>
          </a:bodyPr>
          <a:lstStyle/>
          <a:p>
            <a:r>
              <a:rPr lang="en-US" sz="6000" b="1" dirty="0">
                <a:latin typeface="Times New Roman" panose="02020603050405020304" pitchFamily="18" charset="0"/>
                <a:ea typeface="Times New Roman" panose="02020603050405020304" pitchFamily="18" charset="0"/>
              </a:rPr>
              <a:t>Canaan</a:t>
            </a:r>
          </a:p>
        </p:txBody>
      </p:sp>
      <p:sp>
        <p:nvSpPr>
          <p:cNvPr id="8" name="Rectangle 7"/>
          <p:cNvSpPr/>
          <p:nvPr/>
        </p:nvSpPr>
        <p:spPr>
          <a:xfrm>
            <a:off x="266700" y="1348800"/>
            <a:ext cx="8610600" cy="5509200"/>
          </a:xfrm>
          <a:prstGeom prst="rect">
            <a:avLst/>
          </a:prstGeom>
        </p:spPr>
        <p:txBody>
          <a:bodyPr wrap="square">
            <a:spAutoFit/>
          </a:bodyPr>
          <a:lstStyle/>
          <a:p>
            <a:r>
              <a:rPr lang="en-US" sz="3200" dirty="0">
                <a:latin typeface="Times New Roman" panose="02020603050405020304" pitchFamily="18" charset="0"/>
                <a:cs typeface="Times New Roman" panose="02020603050405020304" pitchFamily="18" charset="0"/>
              </a:rPr>
              <a:t>	The Greeks called the Canaanites the </a:t>
            </a:r>
            <a:r>
              <a:rPr lang="en-US" sz="3200" dirty="0" err="1">
                <a:latin typeface="Times New Roman" panose="02020603050405020304" pitchFamily="18" charset="0"/>
                <a:cs typeface="Times New Roman" panose="02020603050405020304" pitchFamily="18" charset="0"/>
              </a:rPr>
              <a:t>Phoenikes</a:t>
            </a:r>
            <a:r>
              <a:rPr lang="en-US" sz="3200" dirty="0">
                <a:latin typeface="Times New Roman" panose="02020603050405020304" pitchFamily="18" charset="0"/>
                <a:cs typeface="Times New Roman" panose="02020603050405020304" pitchFamily="18" charset="0"/>
              </a:rPr>
              <a:t> or “Phoenicians.” The Romans transcribed it to “</a:t>
            </a:r>
            <a:r>
              <a:rPr lang="en-US" sz="3200" dirty="0" err="1">
                <a:latin typeface="Times New Roman" panose="02020603050405020304" pitchFamily="18" charset="0"/>
                <a:cs typeface="Times New Roman" panose="02020603050405020304" pitchFamily="18" charset="0"/>
              </a:rPr>
              <a:t>poenus</a:t>
            </a:r>
            <a:r>
              <a:rPr lang="en-US" sz="3200" dirty="0">
                <a:latin typeface="Times New Roman" panose="02020603050405020304" pitchFamily="18" charset="0"/>
                <a:cs typeface="Times New Roman" panose="02020603050405020304" pitchFamily="18" charset="0"/>
              </a:rPr>
              <a:t>,” thus calling the descendants of the Canaanite settlers in Carthage “Punic.”</a:t>
            </a:r>
          </a:p>
          <a:p>
            <a:r>
              <a:rPr lang="en-US" sz="3200" dirty="0">
                <a:latin typeface="Times New Roman" panose="02020603050405020304" pitchFamily="18" charset="0"/>
                <a:cs typeface="Times New Roman" panose="02020603050405020304" pitchFamily="18" charset="0"/>
              </a:rPr>
              <a:t>	“Phoenician” and “Canaanite” refer to the same culture. Archaeologists and historians commonly refer to them as Canaanites during the Bronze Age, pre 1200 BCE, and Phoenicians as their Iron Age descendants, particularly those living on the coast.</a:t>
            </a:r>
          </a:p>
        </p:txBody>
      </p:sp>
    </p:spTree>
    <p:extLst>
      <p:ext uri="{BB962C8B-B14F-4D97-AF65-F5344CB8AC3E}">
        <p14:creationId xmlns:p14="http://schemas.microsoft.com/office/powerpoint/2010/main" val="3352469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08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5575" y="228600"/>
            <a:ext cx="7317105" cy="1219200"/>
          </a:xfrm>
        </p:spPr>
        <p:txBody>
          <a:bodyPr anchor="t">
            <a:noAutofit/>
          </a:bodyPr>
          <a:lstStyle/>
          <a:p>
            <a:r>
              <a:rPr lang="en-US" sz="4000" b="1" dirty="0">
                <a:latin typeface="Times New Roman" panose="02020603050405020304" pitchFamily="18" charset="0"/>
                <a:cs typeface="Times New Roman" panose="02020603050405020304" pitchFamily="18" charset="0"/>
              </a:rPr>
              <a:t>History of </a:t>
            </a:r>
            <a:br>
              <a:rPr lang="en-US" sz="4000" b="1" dirty="0">
                <a:latin typeface="Times New Roman" panose="02020603050405020304" pitchFamily="18" charset="0"/>
                <a:cs typeface="Times New Roman" panose="02020603050405020304" pitchFamily="18" charset="0"/>
              </a:rPr>
            </a:br>
            <a:r>
              <a:rPr lang="en-US" sz="4000" b="1" dirty="0">
                <a:latin typeface="Times New Roman" panose="02020603050405020304" pitchFamily="18" charset="0"/>
                <a:cs typeface="Times New Roman" panose="02020603050405020304" pitchFamily="18" charset="0"/>
              </a:rPr>
              <a:t>the Holy Land</a:t>
            </a:r>
          </a:p>
        </p:txBody>
      </p:sp>
      <p:sp>
        <p:nvSpPr>
          <p:cNvPr id="3" name="Subtitle 2"/>
          <p:cNvSpPr>
            <a:spLocks noGrp="1"/>
          </p:cNvSpPr>
          <p:nvPr>
            <p:ph type="subTitle" idx="1"/>
          </p:nvPr>
        </p:nvSpPr>
        <p:spPr>
          <a:xfrm>
            <a:off x="186951" y="5212977"/>
            <a:ext cx="8001000" cy="1420906"/>
          </a:xfrm>
        </p:spPr>
        <p:txBody>
          <a:bodyPr>
            <a:normAutofit fontScale="92500"/>
          </a:bodyPr>
          <a:lstStyle/>
          <a:p>
            <a:pPr>
              <a:tabLst>
                <a:tab pos="457200" algn="l"/>
              </a:tabLst>
            </a:pPr>
            <a:r>
              <a:rPr lang="en-US" sz="2400" b="1" dirty="0">
                <a:latin typeface="Times New Roman" panose="02020603050405020304" pitchFamily="18" charset="0"/>
                <a:cs typeface="Times New Roman" panose="02020603050405020304" pitchFamily="18" charset="0"/>
              </a:rPr>
              <a:t>By Rev. David Werner</a:t>
            </a:r>
          </a:p>
          <a:p>
            <a:pPr>
              <a:tabLst>
                <a:tab pos="457200" algn="l"/>
              </a:tabLst>
            </a:pPr>
            <a:r>
              <a:rPr lang="en-US" sz="2400" b="1" dirty="0">
                <a:latin typeface="Times New Roman" panose="02020603050405020304" pitchFamily="18" charset="0"/>
                <a:cs typeface="Times New Roman" panose="02020603050405020304" pitchFamily="18" charset="0"/>
              </a:rPr>
              <a:t>Sun., Oct. 23, 2016</a:t>
            </a:r>
          </a:p>
          <a:p>
            <a:pPr>
              <a:tabLst>
                <a:tab pos="457200" algn="l"/>
              </a:tabLst>
            </a:pPr>
            <a:endParaRPr lang="en-US" sz="2400" b="1" dirty="0">
              <a:latin typeface="Times New Roman" panose="02020603050405020304" pitchFamily="18" charset="0"/>
              <a:cs typeface="Times New Roman" panose="02020603050405020304" pitchFamily="18" charset="0"/>
            </a:endParaRPr>
          </a:p>
          <a:p>
            <a:pPr>
              <a:tabLst>
                <a:tab pos="457200" algn="l"/>
              </a:tabLst>
            </a:pPr>
            <a:r>
              <a:rPr lang="en-US" sz="2400" b="1" dirty="0">
                <a:latin typeface="Times New Roman" panose="02020603050405020304" pitchFamily="18" charset="0"/>
                <a:cs typeface="Times New Roman" panose="02020603050405020304" pitchFamily="18" charset="0"/>
              </a:rPr>
              <a:t>Session #2: The First Jerusalem Temple until the Time of Jesus</a:t>
            </a:r>
          </a:p>
        </p:txBody>
      </p:sp>
      <p:pic>
        <p:nvPicPr>
          <p:cNvPr id="1026" name="Picture 2" descr="Image result for Star of David"/>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5612624" y="4152900"/>
            <a:ext cx="18288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israel"/>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400800" y="4800600"/>
            <a:ext cx="252448" cy="533400"/>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6" descr="Image result for israel land"/>
          <p:cNvSpPr>
            <a:spLocks noChangeAspect="1" noChangeArrowheads="1"/>
          </p:cNvSpPr>
          <p:nvPr/>
        </p:nvSpPr>
        <p:spPr bwMode="auto">
          <a:xfrm>
            <a:off x="155575" y="-1790700"/>
            <a:ext cx="6657975" cy="3743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2050" name="Picture 2" descr="Image result for 1st temple of jerusalem"/>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355197" y="657420"/>
            <a:ext cx="3197225" cy="219286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0682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5">
                <a:lumMod val="20000"/>
                <a:lumOff val="80000"/>
              </a:schemeClr>
            </a:gs>
            <a:gs pos="28000">
              <a:schemeClr val="accent5">
                <a:lumMod val="40000"/>
                <a:lumOff val="60000"/>
              </a:schemeClr>
            </a:gs>
            <a:gs pos="10000">
              <a:schemeClr val="accent5">
                <a:lumMod val="60000"/>
                <a:lumOff val="40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6" name="Rectangle 5"/>
          <p:cNvSpPr/>
          <p:nvPr/>
        </p:nvSpPr>
        <p:spPr>
          <a:xfrm>
            <a:off x="685800" y="457200"/>
            <a:ext cx="8458200" cy="1015663"/>
          </a:xfrm>
          <a:prstGeom prst="rect">
            <a:avLst/>
          </a:prstGeom>
        </p:spPr>
        <p:txBody>
          <a:bodyPr wrap="square">
            <a:spAutoFit/>
          </a:bodyPr>
          <a:lstStyle/>
          <a:p>
            <a:r>
              <a:rPr lang="en-US" sz="6000" b="1" dirty="0">
                <a:latin typeface="Times New Roman" panose="02020603050405020304" pitchFamily="18" charset="0"/>
                <a:ea typeface="Times New Roman" panose="02020603050405020304" pitchFamily="18" charset="0"/>
              </a:rPr>
              <a:t>Canaan, 1400 BCE</a:t>
            </a:r>
          </a:p>
        </p:txBody>
      </p:sp>
      <p:sp>
        <p:nvSpPr>
          <p:cNvPr id="8" name="Rectangle 7"/>
          <p:cNvSpPr/>
          <p:nvPr/>
        </p:nvSpPr>
        <p:spPr>
          <a:xfrm>
            <a:off x="152400" y="1905000"/>
            <a:ext cx="8839200" cy="4431983"/>
          </a:xfrm>
          <a:prstGeom prst="rect">
            <a:avLst/>
          </a:prstGeom>
        </p:spPr>
        <p:txBody>
          <a:bodyPr wrap="square">
            <a:spAutoFit/>
          </a:bodyPr>
          <a:lstStyle/>
          <a:p>
            <a:pPr marL="457200" indent="-457200">
              <a:spcAft>
                <a:spcPts val="600"/>
              </a:spcAft>
              <a:buFont typeface="Wingdings" panose="05000000000000000000" pitchFamily="2" charset="2"/>
              <a:buChar char="Ø"/>
            </a:pPr>
            <a:r>
              <a:rPr lang="en-US" sz="2800" dirty="0">
                <a:latin typeface="Times New Roman" panose="02020603050405020304" pitchFamily="18" charset="0"/>
                <a:cs typeface="Times New Roman" panose="02020603050405020304" pitchFamily="18" charset="0"/>
              </a:rPr>
              <a:t>Canaan culture was fairly advanced.</a:t>
            </a:r>
          </a:p>
          <a:p>
            <a:pPr marL="457200" indent="-457200">
              <a:spcAft>
                <a:spcPts val="600"/>
              </a:spcAft>
              <a:buFont typeface="Wingdings" panose="05000000000000000000" pitchFamily="2" charset="2"/>
              <a:buChar char="Ø"/>
            </a:pPr>
            <a:r>
              <a:rPr lang="en-US" sz="2800" dirty="0">
                <a:latin typeface="Times New Roman" panose="02020603050405020304" pitchFamily="18" charset="0"/>
                <a:cs typeface="Times New Roman" panose="02020603050405020304" pitchFamily="18" charset="0"/>
              </a:rPr>
              <a:t>Cities were well laid out, and houses showed good design and construction.</a:t>
            </a:r>
          </a:p>
          <a:p>
            <a:pPr marL="457200" indent="-457200">
              <a:spcAft>
                <a:spcPts val="600"/>
              </a:spcAft>
              <a:buFont typeface="Wingdings" panose="05000000000000000000" pitchFamily="2" charset="2"/>
              <a:buChar char="Ø"/>
            </a:pPr>
            <a:r>
              <a:rPr lang="en-US" sz="2800" dirty="0">
                <a:latin typeface="Times New Roman" panose="02020603050405020304" pitchFamily="18" charset="0"/>
                <a:cs typeface="Times New Roman" panose="02020603050405020304" pitchFamily="18" charset="0"/>
              </a:rPr>
              <a:t>Floors of buildings, were often paved, or plastered.</a:t>
            </a:r>
          </a:p>
          <a:p>
            <a:pPr marL="457200" indent="-457200">
              <a:spcAft>
                <a:spcPts val="600"/>
              </a:spcAft>
              <a:buFont typeface="Wingdings" panose="05000000000000000000" pitchFamily="2" charset="2"/>
              <a:buChar char="Ø"/>
            </a:pPr>
            <a:r>
              <a:rPr lang="en-US" sz="2800" dirty="0">
                <a:latin typeface="Times New Roman" panose="02020603050405020304" pitchFamily="18" charset="0"/>
                <a:cs typeface="Times New Roman" panose="02020603050405020304" pitchFamily="18" charset="0"/>
              </a:rPr>
              <a:t>Drainage systems had been developed.</a:t>
            </a:r>
          </a:p>
          <a:p>
            <a:pPr marL="457200" indent="-457200">
              <a:spcAft>
                <a:spcPts val="600"/>
              </a:spcAft>
              <a:buFont typeface="Wingdings" panose="05000000000000000000" pitchFamily="2" charset="2"/>
              <a:buChar char="Ø"/>
            </a:pPr>
            <a:r>
              <a:rPr lang="en-US" sz="2800" dirty="0">
                <a:latin typeface="Times New Roman" panose="02020603050405020304" pitchFamily="18" charset="0"/>
                <a:cs typeface="Times New Roman" panose="02020603050405020304" pitchFamily="18" charset="0"/>
              </a:rPr>
              <a:t>Workers were skilled in the use of copper, lead, and gold.</a:t>
            </a:r>
          </a:p>
          <a:p>
            <a:pPr marL="457200" indent="-457200">
              <a:spcAft>
                <a:spcPts val="600"/>
              </a:spcAft>
              <a:buFont typeface="Wingdings" panose="05000000000000000000" pitchFamily="2" charset="2"/>
              <a:buChar char="Ø"/>
            </a:pPr>
            <a:r>
              <a:rPr lang="en-US" sz="2800" dirty="0">
                <a:latin typeface="Times New Roman" panose="02020603050405020304" pitchFamily="18" charset="0"/>
                <a:cs typeface="Times New Roman" panose="02020603050405020304" pitchFamily="18" charset="0"/>
              </a:rPr>
              <a:t>Pottery was among the finest anywhere in the world.</a:t>
            </a:r>
          </a:p>
          <a:p>
            <a:pPr marL="457200" indent="-457200">
              <a:spcAft>
                <a:spcPts val="600"/>
              </a:spcAft>
              <a:buFont typeface="Wingdings" panose="05000000000000000000" pitchFamily="2" charset="2"/>
              <a:buChar char="Ø"/>
            </a:pPr>
            <a:r>
              <a:rPr lang="en-US" sz="2800" dirty="0">
                <a:latin typeface="Times New Roman" panose="02020603050405020304" pitchFamily="18" charset="0"/>
                <a:cs typeface="Times New Roman" panose="02020603050405020304" pitchFamily="18" charset="0"/>
              </a:rPr>
              <a:t>Extensive trade was conducted with foreign countries, including Egypt, Northern Mesopotamia, and Cyprus.</a:t>
            </a:r>
          </a:p>
        </p:txBody>
      </p:sp>
    </p:spTree>
    <p:extLst>
      <p:ext uri="{BB962C8B-B14F-4D97-AF65-F5344CB8AC3E}">
        <p14:creationId xmlns:p14="http://schemas.microsoft.com/office/powerpoint/2010/main" val="2271974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5">
                <a:lumMod val="20000"/>
                <a:lumOff val="80000"/>
              </a:schemeClr>
            </a:gs>
            <a:gs pos="28000">
              <a:schemeClr val="accent5">
                <a:lumMod val="40000"/>
                <a:lumOff val="60000"/>
              </a:schemeClr>
            </a:gs>
            <a:gs pos="10000">
              <a:schemeClr val="accent5">
                <a:lumMod val="60000"/>
                <a:lumOff val="40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6" name="Rectangle 5"/>
          <p:cNvSpPr/>
          <p:nvPr/>
        </p:nvSpPr>
        <p:spPr>
          <a:xfrm>
            <a:off x="0" y="457200"/>
            <a:ext cx="9143999" cy="830997"/>
          </a:xfrm>
          <a:prstGeom prst="rect">
            <a:avLst/>
          </a:prstGeom>
        </p:spPr>
        <p:txBody>
          <a:bodyPr wrap="square">
            <a:spAutoFit/>
          </a:bodyPr>
          <a:lstStyle/>
          <a:p>
            <a:pPr algn="ctr"/>
            <a:r>
              <a:rPr lang="en-US" sz="4800" b="1" dirty="0">
                <a:latin typeface="Times New Roman" panose="02020603050405020304" pitchFamily="18" charset="0"/>
                <a:ea typeface="Times New Roman" panose="02020603050405020304" pitchFamily="18" charset="0"/>
              </a:rPr>
              <a:t>The ancient Canaanite religion: </a:t>
            </a:r>
          </a:p>
        </p:txBody>
      </p:sp>
      <p:sp>
        <p:nvSpPr>
          <p:cNvPr id="8" name="Rectangle 7"/>
          <p:cNvSpPr/>
          <p:nvPr/>
        </p:nvSpPr>
        <p:spPr>
          <a:xfrm>
            <a:off x="304800" y="1676400"/>
            <a:ext cx="8534400" cy="4524315"/>
          </a:xfrm>
          <a:prstGeom prst="rect">
            <a:avLst/>
          </a:prstGeom>
        </p:spPr>
        <p:txBody>
          <a:bodyPr wrap="square">
            <a:spAutoFit/>
          </a:bodyPr>
          <a:lstStyle/>
          <a:p>
            <a:r>
              <a:rPr lang="en-US" sz="3200" dirty="0">
                <a:latin typeface="Times New Roman" panose="02020603050405020304" pitchFamily="18" charset="0"/>
                <a:cs typeface="Times New Roman" panose="02020603050405020304" pitchFamily="18" charset="0"/>
              </a:rPr>
              <a:t>	In addition to the Bible, the greatest source of the religion of these people is the Ugaritic tablets, from the Syrian port city Ugarit. The city was destroyed in the 12th century BCE, during the time of the Judges. The city lay buried until it was discovered in 1928 and excavated. A large collection of clay tablets was uncovered, including the </a:t>
            </a:r>
            <a:r>
              <a:rPr lang="en-US" sz="3200" i="1" dirty="0" err="1">
                <a:latin typeface="Times New Roman" panose="02020603050405020304" pitchFamily="18" charset="0"/>
                <a:cs typeface="Times New Roman" panose="02020603050405020304" pitchFamily="18" charset="0"/>
              </a:rPr>
              <a:t>Ba’al</a:t>
            </a:r>
            <a:r>
              <a:rPr lang="en-US" sz="3200" i="1" dirty="0">
                <a:latin typeface="Times New Roman" panose="02020603050405020304" pitchFamily="18" charset="0"/>
                <a:cs typeface="Times New Roman" panose="02020603050405020304" pitchFamily="18" charset="0"/>
              </a:rPr>
              <a:t> Cycle</a:t>
            </a:r>
            <a:r>
              <a:rPr lang="en-US" sz="3200" dirty="0">
                <a:latin typeface="Times New Roman" panose="02020603050405020304" pitchFamily="18" charset="0"/>
                <a:cs typeface="Times New Roman" panose="02020603050405020304" pitchFamily="18" charset="0"/>
              </a:rPr>
              <a:t>, which describes of the </a:t>
            </a:r>
            <a:r>
              <a:rPr lang="en-US" sz="3200" dirty="0" err="1">
                <a:latin typeface="Times New Roman" panose="02020603050405020304" pitchFamily="18" charset="0"/>
                <a:cs typeface="Times New Roman" panose="02020603050405020304" pitchFamily="18" charset="0"/>
              </a:rPr>
              <a:t>Ba’al</a:t>
            </a:r>
            <a:r>
              <a:rPr lang="en-US" sz="3200" dirty="0">
                <a:latin typeface="Times New Roman" panose="02020603050405020304" pitchFamily="18" charset="0"/>
                <a:cs typeface="Times New Roman" panose="02020603050405020304" pitchFamily="18" charset="0"/>
              </a:rPr>
              <a:t> religious cult.</a:t>
            </a:r>
          </a:p>
        </p:txBody>
      </p:sp>
    </p:spTree>
    <p:extLst>
      <p:ext uri="{BB962C8B-B14F-4D97-AF65-F5344CB8AC3E}">
        <p14:creationId xmlns:p14="http://schemas.microsoft.com/office/powerpoint/2010/main" val="4218535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0800000" scaled="1"/>
          <a:tileRect/>
        </a:gradFill>
        <a:effectLst/>
      </p:bgPr>
    </p:bg>
    <p:spTree>
      <p:nvGrpSpPr>
        <p:cNvPr id="1" name=""/>
        <p:cNvGrpSpPr/>
        <p:nvPr/>
      </p:nvGrpSpPr>
      <p:grpSpPr>
        <a:xfrm>
          <a:off x="0" y="0"/>
          <a:ext cx="0" cy="0"/>
          <a:chOff x="0" y="0"/>
          <a:chExt cx="0" cy="0"/>
        </a:xfrm>
      </p:grpSpPr>
      <p:pic>
        <p:nvPicPr>
          <p:cNvPr id="24578" name="Picture 2" descr="https://pantherfile.uwm.edu/prec/www/course/egypt/274RH/Pictures/HistoryWriting/Tablet1.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95300" y="371474"/>
            <a:ext cx="8153400" cy="611505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5172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5">
                <a:lumMod val="20000"/>
                <a:lumOff val="80000"/>
              </a:schemeClr>
            </a:gs>
            <a:gs pos="28000">
              <a:schemeClr val="accent5">
                <a:lumMod val="40000"/>
                <a:lumOff val="60000"/>
              </a:schemeClr>
            </a:gs>
            <a:gs pos="10000">
              <a:schemeClr val="accent5">
                <a:lumMod val="60000"/>
                <a:lumOff val="40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6" name="Rectangle 5"/>
          <p:cNvSpPr/>
          <p:nvPr/>
        </p:nvSpPr>
        <p:spPr>
          <a:xfrm>
            <a:off x="0" y="457200"/>
            <a:ext cx="9143999" cy="830997"/>
          </a:xfrm>
          <a:prstGeom prst="rect">
            <a:avLst/>
          </a:prstGeom>
        </p:spPr>
        <p:txBody>
          <a:bodyPr wrap="square">
            <a:spAutoFit/>
          </a:bodyPr>
          <a:lstStyle/>
          <a:p>
            <a:pPr algn="ctr"/>
            <a:r>
              <a:rPr lang="en-US" sz="4800" b="1" dirty="0">
                <a:latin typeface="Times New Roman" panose="02020603050405020304" pitchFamily="18" charset="0"/>
                <a:ea typeface="Times New Roman" panose="02020603050405020304" pitchFamily="18" charset="0"/>
              </a:rPr>
              <a:t>The ancient Canaanite religion: </a:t>
            </a:r>
          </a:p>
        </p:txBody>
      </p:sp>
      <p:sp>
        <p:nvSpPr>
          <p:cNvPr id="8" name="Rectangle 7"/>
          <p:cNvSpPr/>
          <p:nvPr/>
        </p:nvSpPr>
        <p:spPr>
          <a:xfrm>
            <a:off x="304800" y="1676400"/>
            <a:ext cx="8610600" cy="4893647"/>
          </a:xfrm>
          <a:prstGeom prst="rect">
            <a:avLst/>
          </a:prstGeom>
        </p:spPr>
        <p:txBody>
          <a:bodyPr wrap="square">
            <a:spAutoFit/>
          </a:bodyPr>
          <a:lstStyle/>
          <a:p>
            <a:r>
              <a:rPr lang="en-US" sz="320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The Canaanite religion was a loosely defined </a:t>
            </a:r>
            <a:r>
              <a:rPr lang="en-US" sz="2800" b="1" dirty="0">
                <a:latin typeface="Times New Roman" panose="02020603050405020304" pitchFamily="18" charset="0"/>
                <a:cs typeface="Times New Roman" panose="02020603050405020304" pitchFamily="18" charset="0"/>
              </a:rPr>
              <a:t>pantheon</a:t>
            </a:r>
            <a:r>
              <a:rPr lang="en-US" sz="2800" dirty="0">
                <a:latin typeface="Times New Roman" panose="02020603050405020304" pitchFamily="18" charset="0"/>
                <a:cs typeface="Times New Roman" panose="02020603050405020304" pitchFamily="18" charset="0"/>
              </a:rPr>
              <a:t> of gods that shared much in common with the antecedent Akkadian and Egyptian religions. It arose during the Early Bronze Age, and continued (at times flourished!) even after the Israelite invasion. The Israelites failed to completely destroy all the Canaanite people as God commanded when they entered, and they even absorbed some of their religious practices over time. There are places and times when the Canaanite religious practices were more prominent. Traces probably continued until the destruction of Israel by the Romans in 70 A.D.</a:t>
            </a:r>
          </a:p>
        </p:txBody>
      </p:sp>
    </p:spTree>
    <p:extLst>
      <p:ext uri="{BB962C8B-B14F-4D97-AF65-F5344CB8AC3E}">
        <p14:creationId xmlns:p14="http://schemas.microsoft.com/office/powerpoint/2010/main" val="2173326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5">
                <a:lumMod val="20000"/>
                <a:lumOff val="80000"/>
              </a:schemeClr>
            </a:gs>
            <a:gs pos="28000">
              <a:schemeClr val="accent5">
                <a:lumMod val="40000"/>
                <a:lumOff val="60000"/>
              </a:schemeClr>
            </a:gs>
            <a:gs pos="10000">
              <a:schemeClr val="accent5">
                <a:lumMod val="60000"/>
                <a:lumOff val="40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6" name="Rectangle 5"/>
          <p:cNvSpPr/>
          <p:nvPr/>
        </p:nvSpPr>
        <p:spPr>
          <a:xfrm>
            <a:off x="0" y="457200"/>
            <a:ext cx="9143999" cy="830997"/>
          </a:xfrm>
          <a:prstGeom prst="rect">
            <a:avLst/>
          </a:prstGeom>
        </p:spPr>
        <p:txBody>
          <a:bodyPr wrap="square">
            <a:spAutoFit/>
          </a:bodyPr>
          <a:lstStyle/>
          <a:p>
            <a:pPr algn="ctr"/>
            <a:r>
              <a:rPr lang="en-US" sz="4800" b="1" dirty="0">
                <a:latin typeface="Times New Roman" panose="02020603050405020304" pitchFamily="18" charset="0"/>
                <a:ea typeface="Times New Roman" panose="02020603050405020304" pitchFamily="18" charset="0"/>
              </a:rPr>
              <a:t>The ancient Canaanite religion: </a:t>
            </a:r>
          </a:p>
        </p:txBody>
      </p:sp>
      <p:sp>
        <p:nvSpPr>
          <p:cNvPr id="8" name="Rectangle 7"/>
          <p:cNvSpPr/>
          <p:nvPr/>
        </p:nvSpPr>
        <p:spPr>
          <a:xfrm>
            <a:off x="304800" y="1676400"/>
            <a:ext cx="8610600" cy="4031873"/>
          </a:xfrm>
          <a:prstGeom prst="rect">
            <a:avLst/>
          </a:prstGeom>
        </p:spPr>
        <p:txBody>
          <a:bodyPr wrap="square">
            <a:spAutoFit/>
          </a:bodyPr>
          <a:lstStyle/>
          <a:p>
            <a:r>
              <a:rPr lang="en-US" sz="320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The religion adapted and morphed over time and places. It was similar to what we know as Greek and Roman mythology in that the gods were very human in many ways: they loved, fought, coupled, sometimes meddled in human affairs, controlled nature and fertility, and had natural attributes or powers associated with each of them. Like other ancient religions, these gods were localized and believed to reside with the land and its peoples.</a:t>
            </a:r>
          </a:p>
        </p:txBody>
      </p:sp>
    </p:spTree>
    <p:extLst>
      <p:ext uri="{BB962C8B-B14F-4D97-AF65-F5344CB8AC3E}">
        <p14:creationId xmlns:p14="http://schemas.microsoft.com/office/powerpoint/2010/main" val="1397229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5">
                <a:lumMod val="20000"/>
                <a:lumOff val="80000"/>
              </a:schemeClr>
            </a:gs>
            <a:gs pos="28000">
              <a:schemeClr val="accent5">
                <a:lumMod val="40000"/>
                <a:lumOff val="60000"/>
              </a:schemeClr>
            </a:gs>
            <a:gs pos="10000">
              <a:schemeClr val="accent5">
                <a:lumMod val="60000"/>
                <a:lumOff val="40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6" name="Rectangle 5"/>
          <p:cNvSpPr/>
          <p:nvPr/>
        </p:nvSpPr>
        <p:spPr>
          <a:xfrm>
            <a:off x="0" y="457200"/>
            <a:ext cx="9143999" cy="830997"/>
          </a:xfrm>
          <a:prstGeom prst="rect">
            <a:avLst/>
          </a:prstGeom>
        </p:spPr>
        <p:txBody>
          <a:bodyPr wrap="square">
            <a:spAutoFit/>
          </a:bodyPr>
          <a:lstStyle/>
          <a:p>
            <a:pPr algn="ctr"/>
            <a:r>
              <a:rPr lang="en-US" sz="4800" b="1" dirty="0">
                <a:latin typeface="Times New Roman" panose="02020603050405020304" pitchFamily="18" charset="0"/>
                <a:ea typeface="Times New Roman" panose="02020603050405020304" pitchFamily="18" charset="0"/>
              </a:rPr>
              <a:t>The ancient Canaanite religion: </a:t>
            </a:r>
          </a:p>
        </p:txBody>
      </p:sp>
      <p:sp>
        <p:nvSpPr>
          <p:cNvPr id="8" name="Rectangle 7"/>
          <p:cNvSpPr/>
          <p:nvPr/>
        </p:nvSpPr>
        <p:spPr>
          <a:xfrm>
            <a:off x="304800" y="1447800"/>
            <a:ext cx="6172200" cy="4893647"/>
          </a:xfrm>
          <a:prstGeom prst="rect">
            <a:avLst/>
          </a:prstGeom>
        </p:spPr>
        <p:txBody>
          <a:bodyPr wrap="square">
            <a:spAutoFit/>
          </a:bodyPr>
          <a:lstStyle/>
          <a:p>
            <a:r>
              <a:rPr lang="en-US" sz="320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There were </a:t>
            </a:r>
            <a:r>
              <a:rPr lang="en-US" sz="2800" i="1" dirty="0">
                <a:latin typeface="Times New Roman" panose="02020603050405020304" pitchFamily="18" charset="0"/>
                <a:cs typeface="Times New Roman" panose="02020603050405020304" pitchFamily="18" charset="0"/>
              </a:rPr>
              <a:t>a great number </a:t>
            </a:r>
            <a:r>
              <a:rPr lang="en-US" sz="2800" dirty="0">
                <a:latin typeface="Times New Roman" panose="02020603050405020304" pitchFamily="18" charset="0"/>
                <a:cs typeface="Times New Roman" panose="02020603050405020304" pitchFamily="18" charset="0"/>
              </a:rPr>
              <a:t>of deities, and scholars have not compiled an exhaustive list. Some of the more prevalent include:</a:t>
            </a:r>
          </a:p>
          <a:p>
            <a:endParaRPr lang="en-US" sz="2800" dirty="0">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Ø"/>
            </a:pPr>
            <a:r>
              <a:rPr lang="en-US" sz="2800" dirty="0">
                <a:latin typeface="Times New Roman" panose="02020603050405020304" pitchFamily="18" charset="0"/>
                <a:cs typeface="Times New Roman" panose="02020603050405020304" pitchFamily="18" charset="0"/>
              </a:rPr>
              <a:t>El, also called ‘Il or </a:t>
            </a:r>
            <a:r>
              <a:rPr lang="en-US" sz="2800" dirty="0" err="1">
                <a:latin typeface="Times New Roman" panose="02020603050405020304" pitchFamily="18" charset="0"/>
                <a:cs typeface="Times New Roman" panose="02020603050405020304" pitchFamily="18" charset="0"/>
              </a:rPr>
              <a:t>Elyon</a:t>
            </a:r>
            <a:r>
              <a:rPr lang="en-US" sz="2800" dirty="0">
                <a:latin typeface="Times New Roman" panose="02020603050405020304" pitchFamily="18" charset="0"/>
                <a:cs typeface="Times New Roman" panose="02020603050405020304" pitchFamily="18" charset="0"/>
              </a:rPr>
              <a:t> (“Most High”), Father of the pantheon. In places he was replaced by his son, </a:t>
            </a:r>
            <a:r>
              <a:rPr lang="en-US" sz="2800" dirty="0" err="1">
                <a:latin typeface="Times New Roman" panose="02020603050405020304" pitchFamily="18" charset="0"/>
                <a:cs typeface="Times New Roman" panose="02020603050405020304" pitchFamily="18" charset="0"/>
              </a:rPr>
              <a:t>Ba’al</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Hadad</a:t>
            </a:r>
            <a:r>
              <a:rPr lang="en-US" sz="2800" dirty="0">
                <a:latin typeface="Times New Roman" panose="02020603050405020304" pitchFamily="18" charset="0"/>
                <a:cs typeface="Times New Roman" panose="02020603050405020304" pitchFamily="18" charset="0"/>
              </a:rPr>
              <a:t>, as the main god of worship. In places El was simply called </a:t>
            </a:r>
            <a:r>
              <a:rPr lang="en-US" sz="2800" dirty="0" err="1">
                <a:latin typeface="Times New Roman" panose="02020603050405020304" pitchFamily="18" charset="0"/>
                <a:cs typeface="Times New Roman" panose="02020603050405020304" pitchFamily="18" charset="0"/>
              </a:rPr>
              <a:t>Ba’al</a:t>
            </a:r>
            <a:r>
              <a:rPr lang="en-US" sz="2800" dirty="0">
                <a:latin typeface="Times New Roman" panose="02020603050405020304" pitchFamily="18" charset="0"/>
                <a:cs typeface="Times New Roman" panose="02020603050405020304" pitchFamily="18" charset="0"/>
              </a:rPr>
              <a:t>.</a:t>
            </a:r>
          </a:p>
        </p:txBody>
      </p:sp>
      <p:pic>
        <p:nvPicPr>
          <p:cNvPr id="25602" name="Picture 2" descr="http://realhistoryww.com/world_history/ancient/Images_Canaan/EL_2.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553875" y="1447800"/>
            <a:ext cx="2361525" cy="520297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4857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5">
                <a:lumMod val="20000"/>
                <a:lumOff val="80000"/>
              </a:schemeClr>
            </a:gs>
            <a:gs pos="28000">
              <a:schemeClr val="accent5">
                <a:lumMod val="40000"/>
                <a:lumOff val="60000"/>
              </a:schemeClr>
            </a:gs>
            <a:gs pos="10000">
              <a:schemeClr val="accent5">
                <a:lumMod val="60000"/>
                <a:lumOff val="40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6" name="Rectangle 5"/>
          <p:cNvSpPr/>
          <p:nvPr/>
        </p:nvSpPr>
        <p:spPr>
          <a:xfrm>
            <a:off x="0" y="228600"/>
            <a:ext cx="9143999" cy="830997"/>
          </a:xfrm>
          <a:prstGeom prst="rect">
            <a:avLst/>
          </a:prstGeom>
        </p:spPr>
        <p:txBody>
          <a:bodyPr wrap="square">
            <a:spAutoFit/>
          </a:bodyPr>
          <a:lstStyle/>
          <a:p>
            <a:pPr algn="ctr"/>
            <a:r>
              <a:rPr lang="en-US" sz="4800" b="1" dirty="0">
                <a:latin typeface="Times New Roman" panose="02020603050405020304" pitchFamily="18" charset="0"/>
                <a:ea typeface="Times New Roman" panose="02020603050405020304" pitchFamily="18" charset="0"/>
              </a:rPr>
              <a:t>The ancient Canaanite religion: </a:t>
            </a:r>
          </a:p>
        </p:txBody>
      </p:sp>
      <p:sp>
        <p:nvSpPr>
          <p:cNvPr id="8" name="Rectangle 7"/>
          <p:cNvSpPr/>
          <p:nvPr/>
        </p:nvSpPr>
        <p:spPr>
          <a:xfrm>
            <a:off x="228600" y="1059597"/>
            <a:ext cx="6172200" cy="5693866"/>
          </a:xfrm>
          <a:prstGeom prst="rect">
            <a:avLst/>
          </a:prstGeom>
        </p:spPr>
        <p:txBody>
          <a:bodyPr wrap="square">
            <a:spAutoFit/>
          </a:bodyPr>
          <a:lstStyle/>
          <a:p>
            <a:r>
              <a:rPr lang="en-US" sz="2800" spc="-150" dirty="0">
                <a:latin typeface="Times New Roman" panose="02020603050405020304" pitchFamily="18" charset="0"/>
                <a:cs typeface="Times New Roman" panose="02020603050405020304" pitchFamily="18" charset="0"/>
              </a:rPr>
              <a:t>	There were </a:t>
            </a:r>
            <a:r>
              <a:rPr lang="en-US" sz="2800" i="1" spc="-150" dirty="0">
                <a:latin typeface="Times New Roman" panose="02020603050405020304" pitchFamily="18" charset="0"/>
                <a:cs typeface="Times New Roman" panose="02020603050405020304" pitchFamily="18" charset="0"/>
              </a:rPr>
              <a:t>a great number </a:t>
            </a:r>
            <a:r>
              <a:rPr lang="en-US" sz="2800" spc="-150" dirty="0">
                <a:latin typeface="Times New Roman" panose="02020603050405020304" pitchFamily="18" charset="0"/>
                <a:cs typeface="Times New Roman" panose="02020603050405020304" pitchFamily="18" charset="0"/>
              </a:rPr>
              <a:t>of deities, and scholars have not compiled an exhaustive list. Some of the more prevalent include:</a:t>
            </a:r>
          </a:p>
          <a:p>
            <a:endParaRPr lang="en-US" sz="2800" spc="-150" dirty="0">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Ø"/>
            </a:pPr>
            <a:r>
              <a:rPr lang="en-US" sz="2800" spc="-150" dirty="0" err="1">
                <a:latin typeface="Times New Roman" panose="02020603050405020304" pitchFamily="18" charset="0"/>
                <a:cs typeface="Times New Roman" panose="02020603050405020304" pitchFamily="18" charset="0"/>
              </a:rPr>
              <a:t>Athirat</a:t>
            </a:r>
            <a:r>
              <a:rPr lang="en-US" sz="2800" spc="-150" dirty="0">
                <a:latin typeface="Times New Roman" panose="02020603050405020304" pitchFamily="18" charset="0"/>
                <a:cs typeface="Times New Roman" panose="02020603050405020304" pitchFamily="18" charset="0"/>
              </a:rPr>
              <a:t>, “walker of the sea.” Also called Astarte or </a:t>
            </a:r>
            <a:r>
              <a:rPr lang="en-US" sz="2800" spc="-150" dirty="0" err="1">
                <a:latin typeface="Times New Roman" panose="02020603050405020304" pitchFamily="18" charset="0"/>
                <a:cs typeface="Times New Roman" panose="02020603050405020304" pitchFamily="18" charset="0"/>
              </a:rPr>
              <a:t>Ashtart</a:t>
            </a:r>
            <a:r>
              <a:rPr lang="en-US" sz="2800" spc="-150" dirty="0">
                <a:latin typeface="Times New Roman" panose="02020603050405020304" pitchFamily="18" charset="0"/>
                <a:cs typeface="Times New Roman" panose="02020603050405020304" pitchFamily="18" charset="0"/>
              </a:rPr>
              <a:t>, Queen of Heaven. Also </a:t>
            </a:r>
            <a:r>
              <a:rPr lang="en-US" sz="2800" spc="-150" dirty="0" err="1">
                <a:latin typeface="Times New Roman" panose="02020603050405020304" pitchFamily="18" charset="0"/>
                <a:cs typeface="Times New Roman" panose="02020603050405020304" pitchFamily="18" charset="0"/>
              </a:rPr>
              <a:t>Asherar</a:t>
            </a:r>
            <a:r>
              <a:rPr lang="en-US" sz="2800" spc="-150" dirty="0">
                <a:latin typeface="Times New Roman" panose="02020603050405020304" pitchFamily="18" charset="0"/>
                <a:cs typeface="Times New Roman" panose="02020603050405020304" pitchFamily="18" charset="0"/>
              </a:rPr>
              <a:t> yam, “our lady of the sea.” Great goddess of the ancient Near East. Mother goddess, heavenly mother. When El is identified as </a:t>
            </a:r>
            <a:r>
              <a:rPr lang="en-US" sz="2800" spc="-150" dirty="0" err="1">
                <a:latin typeface="Times New Roman" panose="02020603050405020304" pitchFamily="18" charset="0"/>
                <a:cs typeface="Times New Roman" panose="02020603050405020304" pitchFamily="18" charset="0"/>
              </a:rPr>
              <a:t>Ba’al</a:t>
            </a:r>
            <a:r>
              <a:rPr lang="en-US" sz="2800" spc="-150" dirty="0">
                <a:latin typeface="Times New Roman" panose="02020603050405020304" pitchFamily="18" charset="0"/>
                <a:cs typeface="Times New Roman" panose="02020603050405020304" pitchFamily="18" charset="0"/>
              </a:rPr>
              <a:t>, his wife is sometimes called </a:t>
            </a:r>
            <a:r>
              <a:rPr lang="en-US" sz="2800" spc="-150" dirty="0" err="1">
                <a:latin typeface="Times New Roman" panose="02020603050405020304" pitchFamily="18" charset="0"/>
                <a:cs typeface="Times New Roman" panose="02020603050405020304" pitchFamily="18" charset="0"/>
              </a:rPr>
              <a:t>Baalat</a:t>
            </a:r>
            <a:r>
              <a:rPr lang="en-US" sz="2800" spc="-150" dirty="0">
                <a:latin typeface="Times New Roman" panose="02020603050405020304" pitchFamily="18" charset="0"/>
                <a:cs typeface="Times New Roman" panose="02020603050405020304" pitchFamily="18" charset="0"/>
              </a:rPr>
              <a:t>, “our dear lady.” Also known as </a:t>
            </a:r>
            <a:r>
              <a:rPr lang="en-US" sz="2800" spc="-150" dirty="0" err="1">
                <a:latin typeface="Times New Roman" panose="02020603050405020304" pitchFamily="18" charset="0"/>
                <a:cs typeface="Times New Roman" panose="02020603050405020304" pitchFamily="18" charset="0"/>
              </a:rPr>
              <a:t>Elat</a:t>
            </a:r>
            <a:r>
              <a:rPr lang="en-US" sz="2800" spc="-150" dirty="0">
                <a:latin typeface="Times New Roman" panose="02020603050405020304" pitchFamily="18" charset="0"/>
                <a:cs typeface="Times New Roman" panose="02020603050405020304" pitchFamily="18" charset="0"/>
              </a:rPr>
              <a:t>. After the Bronze Age (and in the Bible), called </a:t>
            </a:r>
            <a:r>
              <a:rPr lang="en-US" sz="2800" spc="-150" dirty="0" err="1">
                <a:latin typeface="Times New Roman" panose="02020603050405020304" pitchFamily="18" charset="0"/>
                <a:cs typeface="Times New Roman" panose="02020603050405020304" pitchFamily="18" charset="0"/>
              </a:rPr>
              <a:t>Asherah</a:t>
            </a:r>
            <a:r>
              <a:rPr lang="en-US" sz="2800" spc="-150" dirty="0">
                <a:latin typeface="Times New Roman" panose="02020603050405020304" pitchFamily="18" charset="0"/>
                <a:cs typeface="Times New Roman" panose="02020603050405020304" pitchFamily="18" charset="0"/>
              </a:rPr>
              <a:t>.</a:t>
            </a:r>
          </a:p>
        </p:txBody>
      </p:sp>
      <p:pic>
        <p:nvPicPr>
          <p:cNvPr id="26626" name="Picture 2" descr="http://www.bible-history.com/past/images/astarte_figurine_1300_bc.jpg"/>
          <p:cNvPicPr>
            <a:picLocks noChangeAspect="1" noChangeArrowheads="1"/>
          </p:cNvPicPr>
          <p:nvPr/>
        </p:nvPicPr>
        <p:blipFill>
          <a:blip r:embed="rId3">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6172200" y="1295400"/>
            <a:ext cx="2762850" cy="502205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7524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5">
                <a:lumMod val="20000"/>
                <a:lumOff val="80000"/>
              </a:schemeClr>
            </a:gs>
            <a:gs pos="28000">
              <a:schemeClr val="accent5">
                <a:lumMod val="40000"/>
                <a:lumOff val="60000"/>
              </a:schemeClr>
            </a:gs>
            <a:gs pos="10000">
              <a:schemeClr val="accent5">
                <a:lumMod val="60000"/>
                <a:lumOff val="40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6" name="Rectangle 5"/>
          <p:cNvSpPr/>
          <p:nvPr/>
        </p:nvSpPr>
        <p:spPr>
          <a:xfrm>
            <a:off x="0" y="228600"/>
            <a:ext cx="9143999" cy="830997"/>
          </a:xfrm>
          <a:prstGeom prst="rect">
            <a:avLst/>
          </a:prstGeom>
        </p:spPr>
        <p:txBody>
          <a:bodyPr wrap="square">
            <a:spAutoFit/>
          </a:bodyPr>
          <a:lstStyle/>
          <a:p>
            <a:pPr algn="ctr"/>
            <a:r>
              <a:rPr lang="en-US" sz="4800" b="1" dirty="0">
                <a:latin typeface="Times New Roman" panose="02020603050405020304" pitchFamily="18" charset="0"/>
                <a:ea typeface="Times New Roman" panose="02020603050405020304" pitchFamily="18" charset="0"/>
              </a:rPr>
              <a:t>The ancient Canaanite religion: </a:t>
            </a:r>
          </a:p>
        </p:txBody>
      </p:sp>
      <p:sp>
        <p:nvSpPr>
          <p:cNvPr id="8" name="Rectangle 7"/>
          <p:cNvSpPr/>
          <p:nvPr/>
        </p:nvSpPr>
        <p:spPr>
          <a:xfrm>
            <a:off x="228600" y="1059597"/>
            <a:ext cx="6172200" cy="5693866"/>
          </a:xfrm>
          <a:prstGeom prst="rect">
            <a:avLst/>
          </a:prstGeom>
        </p:spPr>
        <p:txBody>
          <a:bodyPr wrap="square">
            <a:spAutoFit/>
          </a:bodyPr>
          <a:lstStyle/>
          <a:p>
            <a:r>
              <a:rPr lang="en-US" sz="2800" spc="-150" dirty="0">
                <a:latin typeface="Times New Roman" panose="02020603050405020304" pitchFamily="18" charset="0"/>
                <a:cs typeface="Times New Roman" panose="02020603050405020304" pitchFamily="18" charset="0"/>
              </a:rPr>
              <a:t>	There were </a:t>
            </a:r>
            <a:r>
              <a:rPr lang="en-US" sz="2800" i="1" spc="-150" dirty="0">
                <a:latin typeface="Times New Roman" panose="02020603050405020304" pitchFamily="18" charset="0"/>
                <a:cs typeface="Times New Roman" panose="02020603050405020304" pitchFamily="18" charset="0"/>
              </a:rPr>
              <a:t>a great number </a:t>
            </a:r>
            <a:r>
              <a:rPr lang="en-US" sz="2800" spc="-150" dirty="0">
                <a:latin typeface="Times New Roman" panose="02020603050405020304" pitchFamily="18" charset="0"/>
                <a:cs typeface="Times New Roman" panose="02020603050405020304" pitchFamily="18" charset="0"/>
              </a:rPr>
              <a:t>of deities, and scholars have not compiled an exhaustive list. Some of the more prevalent include:</a:t>
            </a:r>
          </a:p>
          <a:p>
            <a:endParaRPr lang="en-US" sz="2800" spc="-150" dirty="0">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Ø"/>
            </a:pPr>
            <a:r>
              <a:rPr lang="en-US" sz="2800" spc="-150" dirty="0" err="1">
                <a:latin typeface="Times New Roman" panose="02020603050405020304" pitchFamily="18" charset="0"/>
                <a:cs typeface="Times New Roman" panose="02020603050405020304" pitchFamily="18" charset="0"/>
              </a:rPr>
              <a:t>Ba’al</a:t>
            </a:r>
            <a:r>
              <a:rPr lang="en-US" sz="2800" spc="-150" dirty="0">
                <a:latin typeface="Times New Roman" panose="02020603050405020304" pitchFamily="18" charset="0"/>
                <a:cs typeface="Times New Roman" panose="02020603050405020304" pitchFamily="18" charset="0"/>
              </a:rPr>
              <a:t> </a:t>
            </a:r>
            <a:r>
              <a:rPr lang="en-US" sz="2800" spc="-150" dirty="0" err="1">
                <a:latin typeface="Times New Roman" panose="02020603050405020304" pitchFamily="18" charset="0"/>
                <a:cs typeface="Times New Roman" panose="02020603050405020304" pitchFamily="18" charset="0"/>
              </a:rPr>
              <a:t>Hadad</a:t>
            </a:r>
            <a:r>
              <a:rPr lang="en-US" sz="2800" spc="-150" dirty="0">
                <a:latin typeface="Times New Roman" panose="02020603050405020304" pitchFamily="18" charset="0"/>
                <a:cs typeface="Times New Roman" panose="02020603050405020304" pitchFamily="18" charset="0"/>
              </a:rPr>
              <a:t> (literally “master of thunder”). Also referred to as </a:t>
            </a:r>
            <a:r>
              <a:rPr lang="en-US" sz="2800" spc="-150" dirty="0" err="1">
                <a:latin typeface="Times New Roman" panose="02020603050405020304" pitchFamily="18" charset="0"/>
                <a:cs typeface="Times New Roman" panose="02020603050405020304" pitchFamily="18" charset="0"/>
              </a:rPr>
              <a:t>Baalshamin</a:t>
            </a:r>
            <a:r>
              <a:rPr lang="en-US" sz="2800" spc="-150" dirty="0">
                <a:latin typeface="Times New Roman" panose="02020603050405020304" pitchFamily="18" charset="0"/>
                <a:cs typeface="Times New Roman" panose="02020603050405020304" pitchFamily="18" charset="0"/>
              </a:rPr>
              <a:t>, and in some places </a:t>
            </a:r>
            <a:r>
              <a:rPr lang="en-US" sz="2800" spc="-150" dirty="0" err="1">
                <a:latin typeface="Times New Roman" panose="02020603050405020304" pitchFamily="18" charset="0"/>
                <a:cs typeface="Times New Roman" panose="02020603050405020304" pitchFamily="18" charset="0"/>
              </a:rPr>
              <a:t>Melqart</a:t>
            </a:r>
            <a:r>
              <a:rPr lang="en-US" sz="2800" spc="-150" dirty="0">
                <a:latin typeface="Times New Roman" panose="02020603050405020304" pitchFamily="18" charset="0"/>
                <a:cs typeface="Times New Roman" panose="02020603050405020304" pitchFamily="18" charset="0"/>
              </a:rPr>
              <a:t>. Storm god. Son of El. Sometimes synonymous with El. Becomes the main god of Canaanite worship. </a:t>
            </a:r>
          </a:p>
          <a:p>
            <a:pPr marL="457200" indent="-457200">
              <a:buFont typeface="Wingdings" panose="05000000000000000000" pitchFamily="2" charset="2"/>
              <a:buChar char="Ø"/>
            </a:pPr>
            <a:endParaRPr lang="en-US" sz="2800" spc="-150" dirty="0">
              <a:latin typeface="Times New Roman" panose="02020603050405020304" pitchFamily="18" charset="0"/>
              <a:cs typeface="Times New Roman" panose="02020603050405020304" pitchFamily="18" charset="0"/>
            </a:endParaRPr>
          </a:p>
          <a:p>
            <a:r>
              <a:rPr lang="en-US" sz="2800" spc="-150" dirty="0">
                <a:latin typeface="Times New Roman" panose="02020603050405020304" pitchFamily="18" charset="0"/>
                <a:cs typeface="Times New Roman" panose="02020603050405020304" pitchFamily="18" charset="0"/>
              </a:rPr>
              <a:t>[Note, Although it is often spelled “Baal,” the spelling “</a:t>
            </a:r>
            <a:r>
              <a:rPr lang="en-US" sz="2800" spc="-150" dirty="0" err="1">
                <a:latin typeface="Times New Roman" panose="02020603050405020304" pitchFamily="18" charset="0"/>
                <a:cs typeface="Times New Roman" panose="02020603050405020304" pitchFamily="18" charset="0"/>
              </a:rPr>
              <a:t>Ba’al</a:t>
            </a:r>
            <a:r>
              <a:rPr lang="en-US" sz="2800" spc="-150" dirty="0">
                <a:latin typeface="Times New Roman" panose="02020603050405020304" pitchFamily="18" charset="0"/>
                <a:cs typeface="Times New Roman" panose="02020603050405020304" pitchFamily="18" charset="0"/>
              </a:rPr>
              <a:t>” identifies a hard break in pronunciation, so it is pronounced “BA - all.”]</a:t>
            </a:r>
          </a:p>
        </p:txBody>
      </p:sp>
      <p:pic>
        <p:nvPicPr>
          <p:cNvPr id="27650" name="Picture 2" descr="P1050759 Louvre stèle du Baal au foudre rwk.JPG"/>
          <p:cNvPicPr>
            <a:picLocks noChangeAspect="1" noChangeArrowheads="1"/>
          </p:cNvPicPr>
          <p:nvPr/>
        </p:nvPicPr>
        <p:blipFill rotWithShape="1">
          <a:blip r:embed="rId3" cstate="email">
            <a:clrChange>
              <a:clrFrom>
                <a:srgbClr val="000000"/>
              </a:clrFrom>
              <a:clrTo>
                <a:srgbClr val="000000">
                  <a:alpha val="0"/>
                </a:srgbClr>
              </a:clrTo>
            </a:clrChange>
            <a:extLst>
              <a:ext uri="{28A0092B-C50C-407E-A947-70E740481C1C}">
                <a14:useLocalDpi xmlns:a14="http://schemas.microsoft.com/office/drawing/2010/main"/>
              </a:ext>
            </a:extLst>
          </a:blip>
          <a:srcRect/>
          <a:stretch/>
        </p:blipFill>
        <p:spPr bwMode="auto">
          <a:xfrm>
            <a:off x="6640286" y="1143000"/>
            <a:ext cx="2286000" cy="533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6417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5">
                <a:lumMod val="20000"/>
                <a:lumOff val="80000"/>
              </a:schemeClr>
            </a:gs>
            <a:gs pos="28000">
              <a:schemeClr val="accent5">
                <a:lumMod val="40000"/>
                <a:lumOff val="60000"/>
              </a:schemeClr>
            </a:gs>
            <a:gs pos="10000">
              <a:schemeClr val="accent5">
                <a:lumMod val="60000"/>
                <a:lumOff val="40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6" name="Rectangle 5"/>
          <p:cNvSpPr/>
          <p:nvPr/>
        </p:nvSpPr>
        <p:spPr>
          <a:xfrm>
            <a:off x="0" y="228600"/>
            <a:ext cx="9143999" cy="830997"/>
          </a:xfrm>
          <a:prstGeom prst="rect">
            <a:avLst/>
          </a:prstGeom>
        </p:spPr>
        <p:txBody>
          <a:bodyPr wrap="square">
            <a:spAutoFit/>
          </a:bodyPr>
          <a:lstStyle/>
          <a:p>
            <a:pPr algn="ctr"/>
            <a:r>
              <a:rPr lang="en-US" sz="4800" b="1" dirty="0">
                <a:latin typeface="Times New Roman" panose="02020603050405020304" pitchFamily="18" charset="0"/>
                <a:ea typeface="Times New Roman" panose="02020603050405020304" pitchFamily="18" charset="0"/>
              </a:rPr>
              <a:t>The ancient Canaanite religion: </a:t>
            </a:r>
          </a:p>
        </p:txBody>
      </p:sp>
      <p:sp>
        <p:nvSpPr>
          <p:cNvPr id="8" name="Rectangle 7"/>
          <p:cNvSpPr/>
          <p:nvPr/>
        </p:nvSpPr>
        <p:spPr>
          <a:xfrm>
            <a:off x="228600" y="1059597"/>
            <a:ext cx="6553200" cy="5693866"/>
          </a:xfrm>
          <a:prstGeom prst="rect">
            <a:avLst/>
          </a:prstGeom>
        </p:spPr>
        <p:txBody>
          <a:bodyPr wrap="square">
            <a:spAutoFit/>
          </a:bodyPr>
          <a:lstStyle/>
          <a:p>
            <a:r>
              <a:rPr lang="en-US" sz="2800" spc="-150" dirty="0">
                <a:latin typeface="Times New Roman" panose="02020603050405020304" pitchFamily="18" charset="0"/>
                <a:cs typeface="Times New Roman" panose="02020603050405020304" pitchFamily="18" charset="0"/>
              </a:rPr>
              <a:t>	There were </a:t>
            </a:r>
            <a:r>
              <a:rPr lang="en-US" sz="2800" i="1" spc="-150" dirty="0">
                <a:latin typeface="Times New Roman" panose="02020603050405020304" pitchFamily="18" charset="0"/>
                <a:cs typeface="Times New Roman" panose="02020603050405020304" pitchFamily="18" charset="0"/>
              </a:rPr>
              <a:t>a great number </a:t>
            </a:r>
            <a:r>
              <a:rPr lang="en-US" sz="2800" spc="-150" dirty="0">
                <a:latin typeface="Times New Roman" panose="02020603050405020304" pitchFamily="18" charset="0"/>
                <a:cs typeface="Times New Roman" panose="02020603050405020304" pitchFamily="18" charset="0"/>
              </a:rPr>
              <a:t>of deities, and scholars have not compiled an exhaustive list. Some of the more prevalent include:</a:t>
            </a:r>
          </a:p>
          <a:p>
            <a:endParaRPr lang="en-US" sz="2800" spc="-150" dirty="0">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Ø"/>
            </a:pPr>
            <a:r>
              <a:rPr lang="en-US" sz="2800" spc="-150" dirty="0" err="1">
                <a:latin typeface="Times New Roman" panose="02020603050405020304" pitchFamily="18" charset="0"/>
                <a:cs typeface="Times New Roman" panose="02020603050405020304" pitchFamily="18" charset="0"/>
              </a:rPr>
              <a:t>Anat</a:t>
            </a:r>
            <a:r>
              <a:rPr lang="en-US" sz="2800" spc="-150" dirty="0">
                <a:latin typeface="Times New Roman" panose="02020603050405020304" pitchFamily="18" charset="0"/>
                <a:cs typeface="Times New Roman" panose="02020603050405020304" pitchFamily="18" charset="0"/>
              </a:rPr>
              <a:t> (also </a:t>
            </a:r>
            <a:r>
              <a:rPr lang="en-US" sz="2800" spc="-150" dirty="0" err="1">
                <a:latin typeface="Times New Roman" panose="02020603050405020304" pitchFamily="18" charset="0"/>
                <a:cs typeface="Times New Roman" panose="02020603050405020304" pitchFamily="18" charset="0"/>
              </a:rPr>
              <a:t>Anath</a:t>
            </a:r>
            <a:r>
              <a:rPr lang="en-US" sz="2800" spc="-150" dirty="0">
                <a:latin typeface="Times New Roman" panose="02020603050405020304" pitchFamily="18" charset="0"/>
                <a:cs typeface="Times New Roman" panose="02020603050405020304" pitchFamily="18" charset="0"/>
              </a:rPr>
              <a:t>), virgin goddess of love, war and strife. Sister and wife of </a:t>
            </a:r>
            <a:r>
              <a:rPr lang="en-US" sz="2800" spc="-150" dirty="0" err="1">
                <a:latin typeface="Times New Roman" panose="02020603050405020304" pitchFamily="18" charset="0"/>
                <a:cs typeface="Times New Roman" panose="02020603050405020304" pitchFamily="18" charset="0"/>
              </a:rPr>
              <a:t>Ba’al</a:t>
            </a:r>
            <a:r>
              <a:rPr lang="en-US" sz="2800" spc="-150" dirty="0">
                <a:latin typeface="Times New Roman" panose="02020603050405020304" pitchFamily="18" charset="0"/>
                <a:cs typeface="Times New Roman" panose="02020603050405020304" pitchFamily="18" charset="0"/>
              </a:rPr>
              <a:t> </a:t>
            </a:r>
            <a:r>
              <a:rPr lang="en-US" sz="2800" spc="-150" dirty="0" err="1">
                <a:latin typeface="Times New Roman" panose="02020603050405020304" pitchFamily="18" charset="0"/>
                <a:cs typeface="Times New Roman" panose="02020603050405020304" pitchFamily="18" charset="0"/>
              </a:rPr>
              <a:t>Hadad</a:t>
            </a:r>
            <a:r>
              <a:rPr lang="en-US" sz="2800" spc="-150" dirty="0">
                <a:latin typeface="Times New Roman" panose="02020603050405020304" pitchFamily="18" charset="0"/>
                <a:cs typeface="Times New Roman" panose="02020603050405020304" pitchFamily="18" charset="0"/>
              </a:rPr>
              <a:t>. Sometimes a sister of </a:t>
            </a:r>
            <a:r>
              <a:rPr lang="en-US" sz="2800" spc="-150" dirty="0" err="1">
                <a:latin typeface="Times New Roman" panose="02020603050405020304" pitchFamily="18" charset="0"/>
                <a:cs typeface="Times New Roman" panose="02020603050405020304" pitchFamily="18" charset="0"/>
              </a:rPr>
              <a:t>Athirat</a:t>
            </a:r>
            <a:r>
              <a:rPr lang="en-US" sz="2800" spc="-150" dirty="0">
                <a:latin typeface="Times New Roman" panose="02020603050405020304" pitchFamily="18" charset="0"/>
                <a:cs typeface="Times New Roman" panose="02020603050405020304" pitchFamily="18" charset="0"/>
              </a:rPr>
              <a:t>. Often designated “the Virgin” in ancient texts. Probably one of the best known of the Canaanite deities, she was famous for her youthful vigor and ferocity in battle; in that respect she was adopted as a special favorite by the Egyptian king Ramses II (reigned 1279 13 BC).</a:t>
            </a:r>
          </a:p>
        </p:txBody>
      </p:sp>
      <p:pic>
        <p:nvPicPr>
          <p:cNvPr id="28674" name="Picture 2" descr="https://upload.wikimedia.org/wikipedia/commons/5/50/Anat_%28Anath%29.png"/>
          <p:cNvPicPr>
            <a:picLocks noChangeAspect="1" noChangeArrowheads="1"/>
          </p:cNvPicPr>
          <p:nvPr/>
        </p:nvPicPr>
        <p:blipFill rotWithShape="1">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6858000" y="1295400"/>
            <a:ext cx="1981200" cy="51888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6937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5">
                <a:lumMod val="20000"/>
                <a:lumOff val="80000"/>
              </a:schemeClr>
            </a:gs>
            <a:gs pos="28000">
              <a:schemeClr val="accent5">
                <a:lumMod val="40000"/>
                <a:lumOff val="60000"/>
              </a:schemeClr>
            </a:gs>
            <a:gs pos="10000">
              <a:schemeClr val="accent5">
                <a:lumMod val="60000"/>
                <a:lumOff val="40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6" name="Rectangle 5"/>
          <p:cNvSpPr/>
          <p:nvPr/>
        </p:nvSpPr>
        <p:spPr>
          <a:xfrm>
            <a:off x="0" y="228600"/>
            <a:ext cx="9143999" cy="830997"/>
          </a:xfrm>
          <a:prstGeom prst="rect">
            <a:avLst/>
          </a:prstGeom>
        </p:spPr>
        <p:txBody>
          <a:bodyPr wrap="square">
            <a:spAutoFit/>
          </a:bodyPr>
          <a:lstStyle/>
          <a:p>
            <a:pPr algn="ctr"/>
            <a:r>
              <a:rPr lang="en-US" sz="4800" b="1" dirty="0">
                <a:latin typeface="Times New Roman" panose="02020603050405020304" pitchFamily="18" charset="0"/>
                <a:ea typeface="Times New Roman" panose="02020603050405020304" pitchFamily="18" charset="0"/>
              </a:rPr>
              <a:t>The ancient Canaanite religion: </a:t>
            </a:r>
          </a:p>
        </p:txBody>
      </p:sp>
      <p:sp>
        <p:nvSpPr>
          <p:cNvPr id="8" name="Rectangle 7"/>
          <p:cNvSpPr/>
          <p:nvPr/>
        </p:nvSpPr>
        <p:spPr>
          <a:xfrm>
            <a:off x="228600" y="1059597"/>
            <a:ext cx="5943600" cy="5339923"/>
          </a:xfrm>
          <a:prstGeom prst="rect">
            <a:avLst/>
          </a:prstGeom>
        </p:spPr>
        <p:txBody>
          <a:bodyPr wrap="square">
            <a:spAutoFit/>
          </a:bodyPr>
          <a:lstStyle/>
          <a:p>
            <a:r>
              <a:rPr lang="en-US" sz="2800" spc="-150" dirty="0">
                <a:latin typeface="Times New Roman" panose="02020603050405020304" pitchFamily="18" charset="0"/>
                <a:cs typeface="Times New Roman" panose="02020603050405020304" pitchFamily="18" charset="0"/>
              </a:rPr>
              <a:t>	There were </a:t>
            </a:r>
            <a:r>
              <a:rPr lang="en-US" sz="2800" i="1" spc="-150" dirty="0">
                <a:latin typeface="Times New Roman" panose="02020603050405020304" pitchFamily="18" charset="0"/>
                <a:cs typeface="Times New Roman" panose="02020603050405020304" pitchFamily="18" charset="0"/>
              </a:rPr>
              <a:t>a great number </a:t>
            </a:r>
            <a:r>
              <a:rPr lang="en-US" sz="2800" spc="-150" dirty="0">
                <a:latin typeface="Times New Roman" panose="02020603050405020304" pitchFamily="18" charset="0"/>
                <a:cs typeface="Times New Roman" panose="02020603050405020304" pitchFamily="18" charset="0"/>
              </a:rPr>
              <a:t>of deities, and scholars have not compiled an exhaustive list. Some of the more prevalent include:</a:t>
            </a:r>
          </a:p>
          <a:p>
            <a:endParaRPr lang="en-US" sz="2800" spc="-150" dirty="0">
              <a:latin typeface="Times New Roman" panose="02020603050405020304" pitchFamily="18" charset="0"/>
              <a:cs typeface="Times New Roman" panose="02020603050405020304" pitchFamily="18" charset="0"/>
            </a:endParaRPr>
          </a:p>
          <a:p>
            <a:pPr marL="457200" indent="-457200">
              <a:spcAft>
                <a:spcPts val="600"/>
              </a:spcAft>
              <a:buFont typeface="Wingdings" panose="05000000000000000000" pitchFamily="2" charset="2"/>
              <a:buChar char="Ø"/>
            </a:pPr>
            <a:r>
              <a:rPr lang="en-US" sz="2800" spc="-150" dirty="0" err="1">
                <a:latin typeface="Times New Roman" panose="02020603050405020304" pitchFamily="18" charset="0"/>
                <a:cs typeface="Times New Roman" panose="02020603050405020304" pitchFamily="18" charset="0"/>
              </a:rPr>
              <a:t>Ba’al</a:t>
            </a:r>
            <a:r>
              <a:rPr lang="en-US" sz="2800" spc="-150" dirty="0">
                <a:latin typeface="Times New Roman" panose="02020603050405020304" pitchFamily="18" charset="0"/>
                <a:cs typeface="Times New Roman" panose="02020603050405020304" pitchFamily="18" charset="0"/>
              </a:rPr>
              <a:t> </a:t>
            </a:r>
            <a:r>
              <a:rPr lang="en-US" sz="2800" spc="-150" dirty="0" err="1">
                <a:latin typeface="Times New Roman" panose="02020603050405020304" pitchFamily="18" charset="0"/>
                <a:cs typeface="Times New Roman" panose="02020603050405020304" pitchFamily="18" charset="0"/>
              </a:rPr>
              <a:t>Hammon</a:t>
            </a:r>
            <a:r>
              <a:rPr lang="en-US" sz="2800" spc="-150" dirty="0">
                <a:latin typeface="Times New Roman" panose="02020603050405020304" pitchFamily="18" charset="0"/>
                <a:cs typeface="Times New Roman" panose="02020603050405020304" pitchFamily="18" charset="0"/>
              </a:rPr>
              <a:t>, god of fertility and </a:t>
            </a:r>
            <a:r>
              <a:rPr lang="en-US" sz="2800" spc="-150" dirty="0" err="1">
                <a:latin typeface="Times New Roman" panose="02020603050405020304" pitchFamily="18" charset="0"/>
                <a:cs typeface="Times New Roman" panose="02020603050405020304" pitchFamily="18" charset="0"/>
              </a:rPr>
              <a:t>renewer</a:t>
            </a:r>
            <a:r>
              <a:rPr lang="en-US" sz="2800" spc="-150" dirty="0">
                <a:latin typeface="Times New Roman" panose="02020603050405020304" pitchFamily="18" charset="0"/>
                <a:cs typeface="Times New Roman" panose="02020603050405020304" pitchFamily="18" charset="0"/>
              </a:rPr>
              <a:t> of all energies. In the worship of </a:t>
            </a:r>
            <a:r>
              <a:rPr lang="en-US" sz="2800" spc="-150" dirty="0" err="1">
                <a:latin typeface="Times New Roman" panose="02020603050405020304" pitchFamily="18" charset="0"/>
                <a:cs typeface="Times New Roman" panose="02020603050405020304" pitchFamily="18" charset="0"/>
              </a:rPr>
              <a:t>Tanit</a:t>
            </a:r>
            <a:r>
              <a:rPr lang="en-US" sz="2800" spc="-150" dirty="0">
                <a:latin typeface="Times New Roman" panose="02020603050405020304" pitchFamily="18" charset="0"/>
                <a:cs typeface="Times New Roman" panose="02020603050405020304" pitchFamily="18" charset="0"/>
              </a:rPr>
              <a:t> and </a:t>
            </a:r>
            <a:r>
              <a:rPr lang="en-US" sz="2800" spc="-150" dirty="0" err="1">
                <a:latin typeface="Times New Roman" panose="02020603050405020304" pitchFamily="18" charset="0"/>
                <a:cs typeface="Times New Roman" panose="02020603050405020304" pitchFamily="18" charset="0"/>
              </a:rPr>
              <a:t>Ba’al</a:t>
            </a:r>
            <a:r>
              <a:rPr lang="en-US" sz="2800" spc="-150" dirty="0">
                <a:latin typeface="Times New Roman" panose="02020603050405020304" pitchFamily="18" charset="0"/>
                <a:cs typeface="Times New Roman" panose="02020603050405020304" pitchFamily="18" charset="0"/>
              </a:rPr>
              <a:t> </a:t>
            </a:r>
            <a:r>
              <a:rPr lang="en-US" sz="2800" spc="-150" dirty="0" err="1">
                <a:latin typeface="Times New Roman" panose="02020603050405020304" pitchFamily="18" charset="0"/>
                <a:cs typeface="Times New Roman" panose="02020603050405020304" pitchFamily="18" charset="0"/>
              </a:rPr>
              <a:t>Hammon</a:t>
            </a:r>
            <a:r>
              <a:rPr lang="en-US" sz="2800" spc="-150" dirty="0">
                <a:latin typeface="Times New Roman" panose="02020603050405020304" pitchFamily="18" charset="0"/>
                <a:cs typeface="Times New Roman" panose="02020603050405020304" pitchFamily="18" charset="0"/>
              </a:rPr>
              <a:t>, children, probably firstborn, were sacrificed.</a:t>
            </a:r>
          </a:p>
          <a:p>
            <a:pPr marL="457200" indent="-457200">
              <a:spcAft>
                <a:spcPts val="600"/>
              </a:spcAft>
              <a:buFont typeface="Wingdings" panose="05000000000000000000" pitchFamily="2" charset="2"/>
              <a:buChar char="Ø"/>
            </a:pPr>
            <a:r>
              <a:rPr lang="en-US" sz="2800" spc="-150" dirty="0">
                <a:latin typeface="Times New Roman" panose="02020603050405020304" pitchFamily="18" charset="0"/>
                <a:cs typeface="Times New Roman" panose="02020603050405020304" pitchFamily="18" charset="0"/>
              </a:rPr>
              <a:t>Dagon, god of crop fertility and grain. Often represented as a fish god of people living by water. In the Bible this god is one of the primary gods of the Philistines.</a:t>
            </a:r>
          </a:p>
        </p:txBody>
      </p:sp>
      <p:pic>
        <p:nvPicPr>
          <p:cNvPr id="29698" name="Picture 2" descr="http://www.bibliotecapleyades.net/imagenes_vaticano/vatican18_19.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6172200" y="1328886"/>
            <a:ext cx="2847975" cy="472440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8470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5">
                <a:lumMod val="20000"/>
                <a:lumOff val="80000"/>
              </a:schemeClr>
            </a:gs>
            <a:gs pos="28000">
              <a:schemeClr val="accent5">
                <a:lumMod val="40000"/>
                <a:lumOff val="60000"/>
              </a:schemeClr>
            </a:gs>
            <a:gs pos="10000">
              <a:schemeClr val="accent5">
                <a:lumMod val="60000"/>
                <a:lumOff val="40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6" name="Rectangle 5"/>
          <p:cNvSpPr/>
          <p:nvPr/>
        </p:nvSpPr>
        <p:spPr>
          <a:xfrm>
            <a:off x="0" y="457200"/>
            <a:ext cx="9143999" cy="1323439"/>
          </a:xfrm>
          <a:prstGeom prst="rect">
            <a:avLst/>
          </a:prstGeom>
        </p:spPr>
        <p:txBody>
          <a:bodyPr wrap="square">
            <a:spAutoFit/>
          </a:bodyPr>
          <a:lstStyle/>
          <a:p>
            <a:pPr algn="ctr"/>
            <a:r>
              <a:rPr lang="en-US" sz="4000" b="1" dirty="0">
                <a:latin typeface="Times New Roman" panose="02020603050405020304" pitchFamily="18" charset="0"/>
                <a:ea typeface="Times New Roman" panose="02020603050405020304" pitchFamily="18" charset="0"/>
              </a:rPr>
              <a:t>Overview: </a:t>
            </a:r>
          </a:p>
          <a:p>
            <a:pPr algn="ctr"/>
            <a:r>
              <a:rPr lang="en-US" sz="4000" b="1" dirty="0">
                <a:latin typeface="Times New Roman" panose="02020603050405020304" pitchFamily="18" charset="0"/>
                <a:ea typeface="Times New Roman" panose="02020603050405020304" pitchFamily="18" charset="0"/>
              </a:rPr>
              <a:t>“History of the Holy Land” Seminar</a:t>
            </a:r>
            <a:endParaRPr lang="en-US" sz="4000" b="1" dirty="0"/>
          </a:p>
        </p:txBody>
      </p:sp>
      <p:sp>
        <p:nvSpPr>
          <p:cNvPr id="8" name="Rectangle 7"/>
          <p:cNvSpPr/>
          <p:nvPr/>
        </p:nvSpPr>
        <p:spPr>
          <a:xfrm>
            <a:off x="990600" y="2286000"/>
            <a:ext cx="7162800" cy="3539430"/>
          </a:xfrm>
          <a:prstGeom prst="rect">
            <a:avLst/>
          </a:prstGeom>
        </p:spPr>
        <p:txBody>
          <a:bodyPr wrap="square">
            <a:spAutoFit/>
          </a:bodyPr>
          <a:lstStyle/>
          <a:p>
            <a:r>
              <a:rPr lang="en-US" sz="3200" dirty="0">
                <a:latin typeface="Times New Roman" panose="02020603050405020304" pitchFamily="18" charset="0"/>
                <a:cs typeface="Times New Roman" panose="02020603050405020304" pitchFamily="18" charset="0"/>
              </a:rPr>
              <a:t>   Join Pastor David on a learning journey tracing the history of the lands of the Bible from creation through today. We’ll use maps, time lines, and archeological findings to trace the events, people and stories of the Bible, as well as unpack the historical account after the Bible.</a:t>
            </a:r>
          </a:p>
        </p:txBody>
      </p:sp>
    </p:spTree>
    <p:extLst>
      <p:ext uri="{BB962C8B-B14F-4D97-AF65-F5344CB8AC3E}">
        <p14:creationId xmlns:p14="http://schemas.microsoft.com/office/powerpoint/2010/main" val="3486009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5">
                <a:lumMod val="20000"/>
                <a:lumOff val="80000"/>
              </a:schemeClr>
            </a:gs>
            <a:gs pos="28000">
              <a:schemeClr val="accent5">
                <a:lumMod val="40000"/>
                <a:lumOff val="60000"/>
              </a:schemeClr>
            </a:gs>
            <a:gs pos="10000">
              <a:schemeClr val="accent5">
                <a:lumMod val="60000"/>
                <a:lumOff val="40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6" name="Rectangle 5"/>
          <p:cNvSpPr/>
          <p:nvPr/>
        </p:nvSpPr>
        <p:spPr>
          <a:xfrm>
            <a:off x="0" y="0"/>
            <a:ext cx="9143999" cy="830997"/>
          </a:xfrm>
          <a:prstGeom prst="rect">
            <a:avLst/>
          </a:prstGeom>
        </p:spPr>
        <p:txBody>
          <a:bodyPr wrap="square">
            <a:spAutoFit/>
          </a:bodyPr>
          <a:lstStyle/>
          <a:p>
            <a:pPr algn="ctr"/>
            <a:r>
              <a:rPr lang="en-US" sz="4800" b="1" dirty="0">
                <a:latin typeface="Times New Roman" panose="02020603050405020304" pitchFamily="18" charset="0"/>
                <a:ea typeface="Times New Roman" panose="02020603050405020304" pitchFamily="18" charset="0"/>
              </a:rPr>
              <a:t>The ancient Canaanite religion: </a:t>
            </a:r>
          </a:p>
        </p:txBody>
      </p:sp>
      <p:sp>
        <p:nvSpPr>
          <p:cNvPr id="8" name="Rectangle 7"/>
          <p:cNvSpPr/>
          <p:nvPr/>
        </p:nvSpPr>
        <p:spPr>
          <a:xfrm>
            <a:off x="239486" y="830997"/>
            <a:ext cx="8763000" cy="3277820"/>
          </a:xfrm>
          <a:prstGeom prst="rect">
            <a:avLst/>
          </a:prstGeom>
        </p:spPr>
        <p:txBody>
          <a:bodyPr wrap="square">
            <a:spAutoFit/>
          </a:bodyPr>
          <a:lstStyle/>
          <a:p>
            <a:r>
              <a:rPr lang="en-US" sz="2800" spc="-150" dirty="0">
                <a:latin typeface="Times New Roman" panose="02020603050405020304" pitchFamily="18" charset="0"/>
                <a:cs typeface="Times New Roman" panose="02020603050405020304" pitchFamily="18" charset="0"/>
              </a:rPr>
              <a:t>	There were </a:t>
            </a:r>
            <a:r>
              <a:rPr lang="en-US" sz="2800" i="1" spc="-150" dirty="0">
                <a:latin typeface="Times New Roman" panose="02020603050405020304" pitchFamily="18" charset="0"/>
                <a:cs typeface="Times New Roman" panose="02020603050405020304" pitchFamily="18" charset="0"/>
              </a:rPr>
              <a:t>a great number </a:t>
            </a:r>
            <a:r>
              <a:rPr lang="en-US" sz="2800" spc="-150" dirty="0">
                <a:latin typeface="Times New Roman" panose="02020603050405020304" pitchFamily="18" charset="0"/>
                <a:cs typeface="Times New Roman" panose="02020603050405020304" pitchFamily="18" charset="0"/>
              </a:rPr>
              <a:t>of deities, and scholars have not compiled an exhaustive list. Some of the more prevalent include:</a:t>
            </a:r>
          </a:p>
          <a:p>
            <a:r>
              <a:rPr lang="en-US" sz="1100" spc="-150" dirty="0">
                <a:latin typeface="Times New Roman" panose="02020603050405020304" pitchFamily="18" charset="0"/>
                <a:cs typeface="Times New Roman" panose="02020603050405020304" pitchFamily="18" charset="0"/>
              </a:rPr>
              <a:t> </a:t>
            </a:r>
          </a:p>
          <a:p>
            <a:pPr marL="457200" indent="-457200">
              <a:buFont typeface="Wingdings" panose="05000000000000000000" pitchFamily="2" charset="2"/>
              <a:buChar char="Ø"/>
            </a:pPr>
            <a:r>
              <a:rPr lang="en-US" sz="2800" spc="-150" dirty="0">
                <a:latin typeface="Times New Roman" panose="02020603050405020304" pitchFamily="18" charset="0"/>
                <a:cs typeface="Times New Roman" panose="02020603050405020304" pitchFamily="18" charset="0"/>
              </a:rPr>
              <a:t>Moloch, putative god of fire.</a:t>
            </a:r>
          </a:p>
          <a:p>
            <a:r>
              <a:rPr lang="en-US" sz="2800" spc="-150" dirty="0">
                <a:latin typeface="Times New Roman" panose="02020603050405020304" pitchFamily="18" charset="0"/>
                <a:cs typeface="Times New Roman" panose="02020603050405020304" pitchFamily="18" charset="0"/>
              </a:rPr>
              <a:t>	The Bible describes that it was a religious practice to sacrifice your child (especially first born) to Moloch, sometimes terming it having them “pass through the fire.”</a:t>
            </a:r>
          </a:p>
          <a:p>
            <a:r>
              <a:rPr lang="en-US" sz="2800" spc="-150" dirty="0">
                <a:latin typeface="Times New Roman" panose="02020603050405020304" pitchFamily="18" charset="0"/>
                <a:cs typeface="Times New Roman" panose="02020603050405020304" pitchFamily="18" charset="0"/>
              </a:rPr>
              <a:t>	God’s law sternly forbids the practice of human sacrifice.</a:t>
            </a:r>
          </a:p>
        </p:txBody>
      </p:sp>
      <p:pic>
        <p:nvPicPr>
          <p:cNvPr id="40962" name="Picture 2" descr="https://www.dhushara.com/book/orsin/hazor.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248400" y="4038600"/>
            <a:ext cx="2601686" cy="260168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Rectangle 1"/>
          <p:cNvSpPr/>
          <p:nvPr/>
        </p:nvSpPr>
        <p:spPr>
          <a:xfrm>
            <a:off x="381000" y="4108817"/>
            <a:ext cx="5878288" cy="2677656"/>
          </a:xfrm>
          <a:prstGeom prst="rect">
            <a:avLst/>
          </a:prstGeom>
        </p:spPr>
        <p:txBody>
          <a:bodyPr wrap="square">
            <a:spAutoFit/>
          </a:bodyPr>
          <a:lstStyle/>
          <a:p>
            <a:r>
              <a:rPr lang="en-US" sz="2400" spc="-150" dirty="0">
                <a:latin typeface="Times New Roman" panose="02020603050405020304" pitchFamily="18" charset="0"/>
                <a:cs typeface="Times New Roman" panose="02020603050405020304" pitchFamily="18" charset="0"/>
              </a:rPr>
              <a:t>Leviticus 20:2 “The Lord told Moses to say to the community of Israel: Death by stoning is the penalty for any citizens or foreigners in the country who sacrifice their children to the god </a:t>
            </a:r>
            <a:r>
              <a:rPr lang="en-US" sz="2400" spc="-150" dirty="0" err="1">
                <a:latin typeface="Times New Roman" panose="02020603050405020304" pitchFamily="18" charset="0"/>
                <a:cs typeface="Times New Roman" panose="02020603050405020304" pitchFamily="18" charset="0"/>
              </a:rPr>
              <a:t>Molech</a:t>
            </a:r>
            <a:r>
              <a:rPr lang="en-US" sz="2400" spc="-150" dirty="0">
                <a:latin typeface="Times New Roman" panose="02020603050405020304" pitchFamily="18" charset="0"/>
                <a:cs typeface="Times New Roman" panose="02020603050405020304" pitchFamily="18" charset="0"/>
              </a:rPr>
              <a:t>. They have disgraced both the place where I am worshiped and my holy name, and so I will turn against them and no longer let them belong to my people.”</a:t>
            </a:r>
          </a:p>
        </p:txBody>
      </p:sp>
    </p:spTree>
    <p:extLst>
      <p:ext uri="{BB962C8B-B14F-4D97-AF65-F5344CB8AC3E}">
        <p14:creationId xmlns:p14="http://schemas.microsoft.com/office/powerpoint/2010/main" val="2843874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5">
                <a:lumMod val="20000"/>
                <a:lumOff val="80000"/>
              </a:schemeClr>
            </a:gs>
            <a:gs pos="28000">
              <a:schemeClr val="accent5">
                <a:lumMod val="40000"/>
                <a:lumOff val="60000"/>
              </a:schemeClr>
            </a:gs>
            <a:gs pos="10000">
              <a:schemeClr val="accent5">
                <a:lumMod val="60000"/>
                <a:lumOff val="40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6" name="Rectangle 5"/>
          <p:cNvSpPr/>
          <p:nvPr/>
        </p:nvSpPr>
        <p:spPr>
          <a:xfrm>
            <a:off x="0" y="228600"/>
            <a:ext cx="9143999" cy="830997"/>
          </a:xfrm>
          <a:prstGeom prst="rect">
            <a:avLst/>
          </a:prstGeom>
        </p:spPr>
        <p:txBody>
          <a:bodyPr wrap="square">
            <a:spAutoFit/>
          </a:bodyPr>
          <a:lstStyle/>
          <a:p>
            <a:pPr algn="ctr"/>
            <a:r>
              <a:rPr lang="en-US" sz="4800" b="1" dirty="0">
                <a:latin typeface="Times New Roman" panose="02020603050405020304" pitchFamily="18" charset="0"/>
                <a:ea typeface="Times New Roman" panose="02020603050405020304" pitchFamily="18" charset="0"/>
              </a:rPr>
              <a:t>The ancient Canaanite religion: </a:t>
            </a:r>
          </a:p>
        </p:txBody>
      </p:sp>
      <p:sp>
        <p:nvSpPr>
          <p:cNvPr id="8" name="Rectangle 7"/>
          <p:cNvSpPr/>
          <p:nvPr/>
        </p:nvSpPr>
        <p:spPr>
          <a:xfrm>
            <a:off x="228600" y="1059597"/>
            <a:ext cx="8763000" cy="5863144"/>
          </a:xfrm>
          <a:prstGeom prst="rect">
            <a:avLst/>
          </a:prstGeom>
        </p:spPr>
        <p:txBody>
          <a:bodyPr wrap="square">
            <a:spAutoFit/>
          </a:bodyPr>
          <a:lstStyle/>
          <a:p>
            <a:r>
              <a:rPr lang="en-US" sz="2800" dirty="0">
                <a:latin typeface="Times New Roman" panose="02020603050405020304" pitchFamily="18" charset="0"/>
                <a:cs typeface="Times New Roman" panose="02020603050405020304" pitchFamily="18" charset="0"/>
              </a:rPr>
              <a:t>	There were </a:t>
            </a:r>
            <a:r>
              <a:rPr lang="en-US" sz="2800" i="1" dirty="0">
                <a:latin typeface="Times New Roman" panose="02020603050405020304" pitchFamily="18" charset="0"/>
                <a:cs typeface="Times New Roman" panose="02020603050405020304" pitchFamily="18" charset="0"/>
              </a:rPr>
              <a:t>a great number </a:t>
            </a:r>
            <a:r>
              <a:rPr lang="en-US" sz="2800" dirty="0">
                <a:latin typeface="Times New Roman" panose="02020603050405020304" pitchFamily="18" charset="0"/>
                <a:cs typeface="Times New Roman" panose="02020603050405020304" pitchFamily="18" charset="0"/>
              </a:rPr>
              <a:t>of deities, and scholars have not compiled an exhaustive list. Some of the more prevalent include:</a:t>
            </a:r>
          </a:p>
          <a:p>
            <a:r>
              <a:rPr lang="en-US" sz="1100" dirty="0">
                <a:latin typeface="Times New Roman" panose="02020603050405020304" pitchFamily="18" charset="0"/>
                <a:cs typeface="Times New Roman" panose="02020603050405020304" pitchFamily="18" charset="0"/>
              </a:rPr>
              <a:t> </a:t>
            </a:r>
          </a:p>
          <a:p>
            <a:pPr marL="457200" indent="-457200">
              <a:buFont typeface="Wingdings" panose="05000000000000000000" pitchFamily="2" charset="2"/>
              <a:buChar char="Ø"/>
            </a:pPr>
            <a:r>
              <a:rPr lang="en-US" sz="2800" dirty="0">
                <a:latin typeface="Times New Roman" panose="02020603050405020304" pitchFamily="18" charset="0"/>
                <a:cs typeface="Times New Roman" panose="02020603050405020304" pitchFamily="18" charset="0"/>
              </a:rPr>
              <a:t>Mot or </a:t>
            </a:r>
            <a:r>
              <a:rPr lang="en-US" sz="2800" dirty="0" err="1">
                <a:latin typeface="Times New Roman" panose="02020603050405020304" pitchFamily="18" charset="0"/>
                <a:cs typeface="Times New Roman" panose="02020603050405020304" pitchFamily="18" charset="0"/>
              </a:rPr>
              <a:t>Mawat</a:t>
            </a:r>
            <a:r>
              <a:rPr lang="en-US" sz="2800" dirty="0">
                <a:latin typeface="Times New Roman" panose="02020603050405020304" pitchFamily="18" charset="0"/>
                <a:cs typeface="Times New Roman" panose="02020603050405020304" pitchFamily="18" charset="0"/>
              </a:rPr>
              <a:t>, god of death. Not worshiped or given offerings. Was cut up by Anat.</a:t>
            </a:r>
          </a:p>
          <a:p>
            <a:r>
              <a:rPr lang="en-US" sz="1600" dirty="0">
                <a:latin typeface="Times New Roman" panose="02020603050405020304" pitchFamily="18" charset="0"/>
                <a:cs typeface="Times New Roman" panose="02020603050405020304" pitchFamily="18" charset="0"/>
              </a:rPr>
              <a:t> </a:t>
            </a:r>
          </a:p>
          <a:p>
            <a:r>
              <a:rPr lang="en-US" sz="2800" dirty="0">
                <a:latin typeface="Times New Roman" panose="02020603050405020304" pitchFamily="18" charset="0"/>
                <a:cs typeface="Times New Roman" panose="02020603050405020304" pitchFamily="18" charset="0"/>
              </a:rPr>
              <a:t>	The afterlife belief was much like the Egyptians. Following physical death, the </a:t>
            </a:r>
            <a:r>
              <a:rPr lang="en-US" sz="2800" dirty="0" err="1">
                <a:latin typeface="Times New Roman" panose="02020603050405020304" pitchFamily="18" charset="0"/>
                <a:cs typeface="Times New Roman" panose="02020603050405020304" pitchFamily="18" charset="0"/>
              </a:rPr>
              <a:t>npš</a:t>
            </a:r>
            <a:r>
              <a:rPr lang="en-US" sz="2800" dirty="0">
                <a:latin typeface="Times New Roman" panose="02020603050405020304" pitchFamily="18" charset="0"/>
                <a:cs typeface="Times New Roman" panose="02020603050405020304" pitchFamily="18" charset="0"/>
              </a:rPr>
              <a:t> (usually translated as “soul”) departed from the body to the land of Mot (Death). Bodies were buried with grave goods, and offerings of food and drink were made to the dead to ensure that they would not trouble the living. Dead relatives were venerated and sometimes asked for help.</a:t>
            </a:r>
          </a:p>
        </p:txBody>
      </p:sp>
    </p:spTree>
    <p:extLst>
      <p:ext uri="{BB962C8B-B14F-4D97-AF65-F5344CB8AC3E}">
        <p14:creationId xmlns:p14="http://schemas.microsoft.com/office/powerpoint/2010/main" val="2962529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5">
                <a:lumMod val="20000"/>
                <a:lumOff val="80000"/>
              </a:schemeClr>
            </a:gs>
            <a:gs pos="28000">
              <a:schemeClr val="accent5">
                <a:lumMod val="40000"/>
                <a:lumOff val="60000"/>
              </a:schemeClr>
            </a:gs>
            <a:gs pos="10000">
              <a:schemeClr val="accent5">
                <a:lumMod val="60000"/>
                <a:lumOff val="40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6" name="Rectangle 5"/>
          <p:cNvSpPr/>
          <p:nvPr/>
        </p:nvSpPr>
        <p:spPr>
          <a:xfrm>
            <a:off x="348344" y="838200"/>
            <a:ext cx="8762999" cy="830997"/>
          </a:xfrm>
          <a:prstGeom prst="rect">
            <a:avLst/>
          </a:prstGeom>
        </p:spPr>
        <p:txBody>
          <a:bodyPr wrap="square">
            <a:spAutoFit/>
          </a:bodyPr>
          <a:lstStyle/>
          <a:p>
            <a:r>
              <a:rPr lang="en-US" sz="4800" b="1" dirty="0">
                <a:latin typeface="Times New Roman" panose="02020603050405020304" pitchFamily="18" charset="0"/>
                <a:ea typeface="Times New Roman" panose="02020603050405020304" pitchFamily="18" charset="0"/>
              </a:rPr>
              <a:t>Mythology</a:t>
            </a:r>
          </a:p>
        </p:txBody>
      </p:sp>
      <p:sp>
        <p:nvSpPr>
          <p:cNvPr id="8" name="Rectangle 7"/>
          <p:cNvSpPr/>
          <p:nvPr/>
        </p:nvSpPr>
        <p:spPr>
          <a:xfrm>
            <a:off x="190499" y="2057400"/>
            <a:ext cx="8763000" cy="2246769"/>
          </a:xfrm>
          <a:prstGeom prst="rect">
            <a:avLst/>
          </a:prstGeom>
        </p:spPr>
        <p:txBody>
          <a:bodyPr wrap="square">
            <a:spAutoFit/>
          </a:bodyPr>
          <a:lstStyle/>
          <a:p>
            <a:r>
              <a:rPr lang="en-US" sz="2800" dirty="0">
                <a:latin typeface="Times New Roman" panose="02020603050405020304" pitchFamily="18" charset="0"/>
                <a:cs typeface="Times New Roman" panose="02020603050405020304" pitchFamily="18" charset="0"/>
              </a:rPr>
              <a:t>	In the Ugaritic </a:t>
            </a:r>
            <a:r>
              <a:rPr lang="en-US" sz="2800" i="1" dirty="0" err="1">
                <a:latin typeface="Times New Roman" panose="02020603050405020304" pitchFamily="18" charset="0"/>
                <a:cs typeface="Times New Roman" panose="02020603050405020304" pitchFamily="18" charset="0"/>
              </a:rPr>
              <a:t>Ba’al</a:t>
            </a:r>
            <a:r>
              <a:rPr lang="en-US" sz="2800" i="1" dirty="0">
                <a:latin typeface="Times New Roman" panose="02020603050405020304" pitchFamily="18" charset="0"/>
                <a:cs typeface="Times New Roman" panose="02020603050405020304" pitchFamily="18" charset="0"/>
              </a:rPr>
              <a:t> Cycle</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Ba’al</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Hadad</a:t>
            </a:r>
            <a:r>
              <a:rPr lang="en-US" sz="2800" dirty="0">
                <a:latin typeface="Times New Roman" panose="02020603050405020304" pitchFamily="18" charset="0"/>
                <a:cs typeface="Times New Roman" panose="02020603050405020304" pitchFamily="18" charset="0"/>
              </a:rPr>
              <a:t> challenges Mot. Mot swallows </a:t>
            </a:r>
            <a:r>
              <a:rPr lang="en-US" sz="2800" dirty="0" err="1">
                <a:latin typeface="Times New Roman" panose="02020603050405020304" pitchFamily="18" charset="0"/>
                <a:cs typeface="Times New Roman" panose="02020603050405020304" pitchFamily="18" charset="0"/>
              </a:rPr>
              <a:t>Ba’al</a:t>
            </a:r>
            <a:r>
              <a:rPr lang="en-US" sz="2800" dirty="0">
                <a:latin typeface="Times New Roman" panose="02020603050405020304" pitchFamily="18" charset="0"/>
                <a:cs typeface="Times New Roman" panose="02020603050405020304" pitchFamily="18" charset="0"/>
              </a:rPr>
              <a:t>, sending him to the Underworld. With no one to give rain, there is a terrible drought in </a:t>
            </a:r>
            <a:r>
              <a:rPr lang="en-US" sz="2800" dirty="0" err="1">
                <a:latin typeface="Times New Roman" panose="02020603050405020304" pitchFamily="18" charset="0"/>
                <a:cs typeface="Times New Roman" panose="02020603050405020304" pitchFamily="18" charset="0"/>
              </a:rPr>
              <a:t>Ba’al’s</a:t>
            </a:r>
            <a:r>
              <a:rPr lang="en-US" sz="2800" dirty="0">
                <a:latin typeface="Times New Roman" panose="02020603050405020304" pitchFamily="18" charset="0"/>
                <a:cs typeface="Times New Roman" panose="02020603050405020304" pitchFamily="18" charset="0"/>
              </a:rPr>
              <a:t> absence. </a:t>
            </a:r>
            <a:r>
              <a:rPr lang="en-US" sz="2800" dirty="0" err="1">
                <a:latin typeface="Times New Roman" panose="02020603050405020304" pitchFamily="18" charset="0"/>
                <a:cs typeface="Times New Roman" panose="02020603050405020304" pitchFamily="18" charset="0"/>
              </a:rPr>
              <a:t>Anat</a:t>
            </a:r>
            <a:r>
              <a:rPr lang="en-US" sz="2800" dirty="0">
                <a:latin typeface="Times New Roman" panose="02020603050405020304" pitchFamily="18" charset="0"/>
                <a:cs typeface="Times New Roman" panose="02020603050405020304" pitchFamily="18" charset="0"/>
              </a:rPr>
              <a:t> goes to the Underworld, kills Mot and returns </a:t>
            </a:r>
            <a:r>
              <a:rPr lang="en-US" sz="2800" dirty="0" err="1">
                <a:latin typeface="Times New Roman" panose="02020603050405020304" pitchFamily="18" charset="0"/>
                <a:cs typeface="Times New Roman" panose="02020603050405020304" pitchFamily="18" charset="0"/>
              </a:rPr>
              <a:t>Ba’al</a:t>
            </a:r>
            <a:r>
              <a:rPr lang="en-US" sz="2800" dirty="0">
                <a:latin typeface="Times New Roman" panose="02020603050405020304" pitchFamily="18" charset="0"/>
                <a:cs typeface="Times New Roman" panose="02020603050405020304" pitchFamily="18" charset="0"/>
              </a:rPr>
              <a:t> to refresh the Earth with rain.</a:t>
            </a:r>
          </a:p>
        </p:txBody>
      </p:sp>
    </p:spTree>
    <p:extLst>
      <p:ext uri="{BB962C8B-B14F-4D97-AF65-F5344CB8AC3E}">
        <p14:creationId xmlns:p14="http://schemas.microsoft.com/office/powerpoint/2010/main" val="2950251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5">
                <a:lumMod val="20000"/>
                <a:lumOff val="80000"/>
              </a:schemeClr>
            </a:gs>
            <a:gs pos="28000">
              <a:schemeClr val="accent5">
                <a:lumMod val="40000"/>
                <a:lumOff val="60000"/>
              </a:schemeClr>
            </a:gs>
            <a:gs pos="10000">
              <a:schemeClr val="accent5">
                <a:lumMod val="60000"/>
                <a:lumOff val="40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6" name="Rectangle 5"/>
          <p:cNvSpPr/>
          <p:nvPr/>
        </p:nvSpPr>
        <p:spPr>
          <a:xfrm>
            <a:off x="348344" y="838200"/>
            <a:ext cx="8762999" cy="830997"/>
          </a:xfrm>
          <a:prstGeom prst="rect">
            <a:avLst/>
          </a:prstGeom>
        </p:spPr>
        <p:txBody>
          <a:bodyPr wrap="square">
            <a:spAutoFit/>
          </a:bodyPr>
          <a:lstStyle/>
          <a:p>
            <a:r>
              <a:rPr lang="en-US" sz="4800" b="1" dirty="0">
                <a:latin typeface="Times New Roman" panose="02020603050405020304" pitchFamily="18" charset="0"/>
                <a:ea typeface="Times New Roman" panose="02020603050405020304" pitchFamily="18" charset="0"/>
              </a:rPr>
              <a:t>Mythology</a:t>
            </a:r>
          </a:p>
        </p:txBody>
      </p:sp>
      <p:sp>
        <p:nvSpPr>
          <p:cNvPr id="8" name="Rectangle 7"/>
          <p:cNvSpPr/>
          <p:nvPr/>
        </p:nvSpPr>
        <p:spPr>
          <a:xfrm>
            <a:off x="190499" y="2057400"/>
            <a:ext cx="8763000" cy="2246769"/>
          </a:xfrm>
          <a:prstGeom prst="rect">
            <a:avLst/>
          </a:prstGeom>
        </p:spPr>
        <p:txBody>
          <a:bodyPr wrap="square">
            <a:spAutoFit/>
          </a:bodyPr>
          <a:lstStyle/>
          <a:p>
            <a:r>
              <a:rPr lang="en-US" sz="2800" dirty="0">
                <a:latin typeface="Times New Roman" panose="02020603050405020304" pitchFamily="18" charset="0"/>
                <a:cs typeface="Times New Roman" panose="02020603050405020304" pitchFamily="18" charset="0"/>
              </a:rPr>
              <a:t>	Early on, El was the high god, and he and </a:t>
            </a:r>
            <a:r>
              <a:rPr lang="en-US" sz="2800" dirty="0" err="1">
                <a:latin typeface="Times New Roman" panose="02020603050405020304" pitchFamily="18" charset="0"/>
                <a:cs typeface="Times New Roman" panose="02020603050405020304" pitchFamily="18" charset="0"/>
              </a:rPr>
              <a:t>Athirat</a:t>
            </a:r>
            <a:r>
              <a:rPr lang="en-US" sz="2800" dirty="0">
                <a:latin typeface="Times New Roman" panose="02020603050405020304" pitchFamily="18" charset="0"/>
                <a:cs typeface="Times New Roman" panose="02020603050405020304" pitchFamily="18" charset="0"/>
              </a:rPr>
              <a:t> are the father and mother of the pantheon. In later traditions, </a:t>
            </a:r>
            <a:r>
              <a:rPr lang="en-US" sz="2800" dirty="0" err="1">
                <a:latin typeface="Times New Roman" panose="02020603050405020304" pitchFamily="18" charset="0"/>
                <a:cs typeface="Times New Roman" panose="02020603050405020304" pitchFamily="18" charset="0"/>
              </a:rPr>
              <a:t>Ba’al</a:t>
            </a:r>
            <a:r>
              <a:rPr lang="en-US" sz="2800" dirty="0">
                <a:latin typeface="Times New Roman" panose="02020603050405020304" pitchFamily="18" charset="0"/>
                <a:cs typeface="Times New Roman" panose="02020603050405020304" pitchFamily="18" charset="0"/>
              </a:rPr>
              <a:t> eclipses El and becomes the dominant (and high) god to be worshiped. </a:t>
            </a:r>
            <a:r>
              <a:rPr lang="en-US" sz="2800" dirty="0" err="1">
                <a:latin typeface="Times New Roman" panose="02020603050405020304" pitchFamily="18" charset="0"/>
                <a:cs typeface="Times New Roman" panose="02020603050405020304" pitchFamily="18" charset="0"/>
              </a:rPr>
              <a:t>Ba’al</a:t>
            </a:r>
            <a:r>
              <a:rPr lang="en-US" sz="2800" dirty="0">
                <a:latin typeface="Times New Roman" panose="02020603050405020304" pitchFamily="18" charset="0"/>
                <a:cs typeface="Times New Roman" panose="02020603050405020304" pitchFamily="18" charset="0"/>
              </a:rPr>
              <a:t> takes on </a:t>
            </a:r>
            <a:r>
              <a:rPr lang="en-US" sz="2800" dirty="0" err="1">
                <a:latin typeface="Times New Roman" panose="02020603050405020304" pitchFamily="18" charset="0"/>
                <a:cs typeface="Times New Roman" panose="02020603050405020304" pitchFamily="18" charset="0"/>
              </a:rPr>
              <a:t>El’s</a:t>
            </a:r>
            <a:r>
              <a:rPr lang="en-US" sz="2800" dirty="0">
                <a:latin typeface="Times New Roman" panose="02020603050405020304" pitchFamily="18" charset="0"/>
                <a:cs typeface="Times New Roman" panose="02020603050405020304" pitchFamily="18" charset="0"/>
              </a:rPr>
              <a:t> power and position, and even his wife (</a:t>
            </a:r>
            <a:r>
              <a:rPr lang="en-US" sz="2800" dirty="0" err="1">
                <a:latin typeface="Times New Roman" panose="02020603050405020304" pitchFamily="18" charset="0"/>
                <a:cs typeface="Times New Roman" panose="02020603050405020304" pitchFamily="18" charset="0"/>
              </a:rPr>
              <a:t>Athirat</a:t>
            </a:r>
            <a:r>
              <a:rPr lang="en-US" sz="2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19697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5">
                <a:lumMod val="20000"/>
                <a:lumOff val="80000"/>
              </a:schemeClr>
            </a:gs>
            <a:gs pos="28000">
              <a:schemeClr val="accent5">
                <a:lumMod val="40000"/>
                <a:lumOff val="60000"/>
              </a:schemeClr>
            </a:gs>
            <a:gs pos="10000">
              <a:schemeClr val="accent5">
                <a:lumMod val="60000"/>
                <a:lumOff val="40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6" name="Rectangle 5"/>
          <p:cNvSpPr/>
          <p:nvPr/>
        </p:nvSpPr>
        <p:spPr>
          <a:xfrm>
            <a:off x="304800" y="381000"/>
            <a:ext cx="8762999" cy="830997"/>
          </a:xfrm>
          <a:prstGeom prst="rect">
            <a:avLst/>
          </a:prstGeom>
        </p:spPr>
        <p:txBody>
          <a:bodyPr wrap="square">
            <a:spAutoFit/>
          </a:bodyPr>
          <a:lstStyle/>
          <a:p>
            <a:r>
              <a:rPr lang="en-US" sz="4800" b="1" dirty="0">
                <a:latin typeface="Times New Roman" panose="02020603050405020304" pitchFamily="18" charset="0"/>
                <a:ea typeface="Times New Roman" panose="02020603050405020304" pitchFamily="18" charset="0"/>
              </a:rPr>
              <a:t>Elohim</a:t>
            </a:r>
          </a:p>
        </p:txBody>
      </p:sp>
      <p:sp>
        <p:nvSpPr>
          <p:cNvPr id="8" name="Rectangle 7"/>
          <p:cNvSpPr/>
          <p:nvPr/>
        </p:nvSpPr>
        <p:spPr>
          <a:xfrm>
            <a:off x="190500" y="1524000"/>
            <a:ext cx="8763000" cy="4832092"/>
          </a:xfrm>
          <a:prstGeom prst="rect">
            <a:avLst/>
          </a:prstGeom>
        </p:spPr>
        <p:txBody>
          <a:bodyPr wrap="square">
            <a:spAutoFit/>
          </a:bodyPr>
          <a:lstStyle/>
          <a:p>
            <a:r>
              <a:rPr lang="en-US" sz="2800" dirty="0">
                <a:latin typeface="Times New Roman" panose="02020603050405020304" pitchFamily="18" charset="0"/>
                <a:cs typeface="Times New Roman" panose="02020603050405020304" pitchFamily="18" charset="0"/>
              </a:rPr>
              <a:t>	El was the proper name for the high god, and among ancient Semitic languages (like Hebrew) it also became the generic word for god. In Ugarit “children” was “</a:t>
            </a:r>
            <a:r>
              <a:rPr lang="en-US" sz="2800" dirty="0" err="1">
                <a:latin typeface="Times New Roman" panose="02020603050405020304" pitchFamily="18" charset="0"/>
                <a:cs typeface="Times New Roman" panose="02020603050405020304" pitchFamily="18" charset="0"/>
              </a:rPr>
              <a:t>ilhm</a:t>
            </a:r>
            <a:r>
              <a:rPr lang="en-US" sz="2800" dirty="0">
                <a:latin typeface="Times New Roman" panose="02020603050405020304" pitchFamily="18" charset="0"/>
                <a:cs typeface="Times New Roman" panose="02020603050405020304" pitchFamily="18" charset="0"/>
              </a:rPr>
              <a:t>.” The children of El were called “Elohim.” </a:t>
            </a:r>
          </a:p>
          <a:p>
            <a:r>
              <a:rPr lang="en-US" sz="2800" dirty="0">
                <a:latin typeface="Times New Roman" panose="02020603050405020304" pitchFamily="18" charset="0"/>
                <a:cs typeface="Times New Roman" panose="02020603050405020304" pitchFamily="18" charset="0"/>
              </a:rPr>
              <a:t> 	Among Jews, there are seven names of God in the Scriptures that, once written, cannot be erased because of their holiness: YHWH (“I Am”), El (“God”), Elohim (“Gods”), </a:t>
            </a:r>
            <a:r>
              <a:rPr lang="en-US" sz="2800" dirty="0" err="1">
                <a:latin typeface="Times New Roman" panose="02020603050405020304" pitchFamily="18" charset="0"/>
                <a:cs typeface="Times New Roman" panose="02020603050405020304" pitchFamily="18" charset="0"/>
              </a:rPr>
              <a:t>Eloah</a:t>
            </a:r>
            <a:r>
              <a:rPr lang="en-US" sz="2800" dirty="0">
                <a:latin typeface="Times New Roman" panose="02020603050405020304" pitchFamily="18" charset="0"/>
                <a:cs typeface="Times New Roman" panose="02020603050405020304" pitchFamily="18" charset="0"/>
              </a:rPr>
              <a:t> (“God”), El </a:t>
            </a:r>
            <a:r>
              <a:rPr lang="en-US" sz="2800" dirty="0" err="1">
                <a:latin typeface="Times New Roman" panose="02020603050405020304" pitchFamily="18" charset="0"/>
                <a:cs typeface="Times New Roman" panose="02020603050405020304" pitchFamily="18" charset="0"/>
              </a:rPr>
              <a:t>Shaddai</a:t>
            </a:r>
            <a:r>
              <a:rPr lang="en-US" sz="2800" dirty="0">
                <a:latin typeface="Times New Roman" panose="02020603050405020304" pitchFamily="18" charset="0"/>
                <a:cs typeface="Times New Roman" panose="02020603050405020304" pitchFamily="18" charset="0"/>
              </a:rPr>
              <a:t> (“God Almighty”), and </a:t>
            </a:r>
            <a:r>
              <a:rPr lang="en-US" sz="2800" dirty="0" err="1">
                <a:latin typeface="Times New Roman" panose="02020603050405020304" pitchFamily="18" charset="0"/>
                <a:cs typeface="Times New Roman" panose="02020603050405020304" pitchFamily="18" charset="0"/>
              </a:rPr>
              <a:t>Tzevaot</a:t>
            </a:r>
            <a:r>
              <a:rPr lang="en-US" sz="2800" dirty="0">
                <a:latin typeface="Times New Roman" panose="02020603050405020304" pitchFamily="18" charset="0"/>
                <a:cs typeface="Times New Roman" panose="02020603050405020304" pitchFamily="18" charset="0"/>
              </a:rPr>
              <a:t> or </a:t>
            </a:r>
            <a:r>
              <a:rPr lang="en-US" sz="2800" dirty="0" err="1">
                <a:latin typeface="Times New Roman" panose="02020603050405020304" pitchFamily="18" charset="0"/>
                <a:cs typeface="Times New Roman" panose="02020603050405020304" pitchFamily="18" charset="0"/>
              </a:rPr>
              <a:t>Sabaoth</a:t>
            </a:r>
            <a:r>
              <a:rPr lang="en-US" sz="2800" dirty="0">
                <a:latin typeface="Times New Roman" panose="02020603050405020304" pitchFamily="18" charset="0"/>
                <a:cs typeface="Times New Roman" panose="02020603050405020304" pitchFamily="18" charset="0"/>
              </a:rPr>
              <a:t> (“Of Hosts”). They seem to be Semitic words that were adapted from the Canaanite religion.</a:t>
            </a:r>
          </a:p>
        </p:txBody>
      </p:sp>
    </p:spTree>
    <p:extLst>
      <p:ext uri="{BB962C8B-B14F-4D97-AF65-F5344CB8AC3E}">
        <p14:creationId xmlns:p14="http://schemas.microsoft.com/office/powerpoint/2010/main" val="207318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5">
                <a:lumMod val="20000"/>
                <a:lumOff val="80000"/>
              </a:schemeClr>
            </a:gs>
            <a:gs pos="28000">
              <a:schemeClr val="accent5">
                <a:lumMod val="40000"/>
                <a:lumOff val="60000"/>
              </a:schemeClr>
            </a:gs>
            <a:gs pos="10000">
              <a:schemeClr val="accent5">
                <a:lumMod val="60000"/>
                <a:lumOff val="40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6" name="Rectangle 5"/>
          <p:cNvSpPr/>
          <p:nvPr/>
        </p:nvSpPr>
        <p:spPr>
          <a:xfrm>
            <a:off x="304800" y="381000"/>
            <a:ext cx="8762999" cy="830997"/>
          </a:xfrm>
          <a:prstGeom prst="rect">
            <a:avLst/>
          </a:prstGeom>
        </p:spPr>
        <p:txBody>
          <a:bodyPr wrap="square">
            <a:spAutoFit/>
          </a:bodyPr>
          <a:lstStyle/>
          <a:p>
            <a:r>
              <a:rPr lang="en-US" sz="4800" b="1" dirty="0">
                <a:latin typeface="Times New Roman" panose="02020603050405020304" pitchFamily="18" charset="0"/>
                <a:ea typeface="Times New Roman" panose="02020603050405020304" pitchFamily="18" charset="0"/>
              </a:rPr>
              <a:t>Elohim</a:t>
            </a:r>
          </a:p>
        </p:txBody>
      </p:sp>
      <p:sp>
        <p:nvSpPr>
          <p:cNvPr id="8" name="Rectangle 7"/>
          <p:cNvSpPr/>
          <p:nvPr/>
        </p:nvSpPr>
        <p:spPr>
          <a:xfrm>
            <a:off x="190500" y="1524000"/>
            <a:ext cx="8763000" cy="4401205"/>
          </a:xfrm>
          <a:prstGeom prst="rect">
            <a:avLst/>
          </a:prstGeom>
        </p:spPr>
        <p:txBody>
          <a:bodyPr wrap="square">
            <a:spAutoFit/>
          </a:bodyPr>
          <a:lstStyle/>
          <a:p>
            <a:r>
              <a:rPr lang="en-US" sz="2800" dirty="0">
                <a:latin typeface="Times New Roman" panose="02020603050405020304" pitchFamily="18" charset="0"/>
                <a:cs typeface="Times New Roman" panose="02020603050405020304" pitchFamily="18" charset="0"/>
              </a:rPr>
              <a:t>	The word is the most common word for God used in the Bible. It is used as singular, “God” (Exodus 3:4 “... Elohim called to Moses out of the [burning] bush ....”) and gods (plural: Exodus 20:3 “You shall have no other </a:t>
            </a:r>
            <a:r>
              <a:rPr lang="en-US" sz="2800" dirty="0" err="1">
                <a:latin typeface="Times New Roman" panose="02020603050405020304" pitchFamily="18" charset="0"/>
                <a:cs typeface="Times New Roman" panose="02020603050405020304" pitchFamily="18" charset="0"/>
              </a:rPr>
              <a:t>elohim</a:t>
            </a:r>
            <a:r>
              <a:rPr lang="en-US" sz="2800" dirty="0">
                <a:latin typeface="Times New Roman" panose="02020603050405020304" pitchFamily="18" charset="0"/>
                <a:cs typeface="Times New Roman" panose="02020603050405020304" pitchFamily="18" charset="0"/>
              </a:rPr>
              <a:t> before me.”).</a:t>
            </a:r>
          </a:p>
          <a:p>
            <a:r>
              <a:rPr lang="en-US" sz="2800" dirty="0">
                <a:latin typeface="Times New Roman" panose="02020603050405020304" pitchFamily="18" charset="0"/>
                <a:cs typeface="Times New Roman" panose="02020603050405020304" pitchFamily="18" charset="0"/>
              </a:rPr>
              <a:t>	Interestingly, as a noun, </a:t>
            </a:r>
            <a:r>
              <a:rPr lang="en-US" sz="2800" dirty="0" err="1">
                <a:latin typeface="Times New Roman" panose="02020603050405020304" pitchFamily="18" charset="0"/>
                <a:cs typeface="Times New Roman" panose="02020603050405020304" pitchFamily="18" charset="0"/>
              </a:rPr>
              <a:t>elohim</a:t>
            </a:r>
            <a:r>
              <a:rPr lang="en-US" sz="2800" dirty="0">
                <a:latin typeface="Times New Roman" panose="02020603050405020304" pitchFamily="18" charset="0"/>
                <a:cs typeface="Times New Roman" panose="02020603050405020304" pitchFamily="18" charset="0"/>
              </a:rPr>
              <a:t> is plural. Christians see that when used in its singular sense as a word for God, it allows room for the one/singular God to be Trinity. (Also, Genesis 1:26  “Then Elohim said, “Let us make mankind in our own image.”)</a:t>
            </a:r>
          </a:p>
        </p:txBody>
      </p:sp>
    </p:spTree>
    <p:extLst>
      <p:ext uri="{BB962C8B-B14F-4D97-AF65-F5344CB8AC3E}">
        <p14:creationId xmlns:p14="http://schemas.microsoft.com/office/powerpoint/2010/main" val="1639361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5">
                <a:lumMod val="20000"/>
                <a:lumOff val="80000"/>
              </a:schemeClr>
            </a:gs>
            <a:gs pos="28000">
              <a:schemeClr val="accent5">
                <a:lumMod val="40000"/>
                <a:lumOff val="60000"/>
              </a:schemeClr>
            </a:gs>
            <a:gs pos="10000">
              <a:schemeClr val="accent5">
                <a:lumMod val="60000"/>
                <a:lumOff val="40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6" name="Rectangle 5"/>
          <p:cNvSpPr/>
          <p:nvPr/>
        </p:nvSpPr>
        <p:spPr>
          <a:xfrm>
            <a:off x="304800" y="381000"/>
            <a:ext cx="8762999" cy="830997"/>
          </a:xfrm>
          <a:prstGeom prst="rect">
            <a:avLst/>
          </a:prstGeom>
        </p:spPr>
        <p:txBody>
          <a:bodyPr wrap="square">
            <a:spAutoFit/>
          </a:bodyPr>
          <a:lstStyle/>
          <a:p>
            <a:r>
              <a:rPr lang="en-US" sz="4800" b="1" dirty="0" err="1">
                <a:latin typeface="Times New Roman" panose="02020603050405020304" pitchFamily="18" charset="0"/>
                <a:ea typeface="Times New Roman" panose="02020603050405020304" pitchFamily="18" charset="0"/>
              </a:rPr>
              <a:t>Adoni</a:t>
            </a:r>
            <a:endParaRPr lang="en-US" sz="4800" b="1" dirty="0">
              <a:latin typeface="Times New Roman" panose="02020603050405020304" pitchFamily="18" charset="0"/>
              <a:ea typeface="Times New Roman" panose="02020603050405020304" pitchFamily="18" charset="0"/>
            </a:endParaRPr>
          </a:p>
        </p:txBody>
      </p:sp>
      <p:sp>
        <p:nvSpPr>
          <p:cNvPr id="8" name="Rectangle 7"/>
          <p:cNvSpPr/>
          <p:nvPr/>
        </p:nvSpPr>
        <p:spPr>
          <a:xfrm>
            <a:off x="190500" y="1524000"/>
            <a:ext cx="8763000" cy="4832092"/>
          </a:xfrm>
          <a:prstGeom prst="rect">
            <a:avLst/>
          </a:prstGeom>
        </p:spPr>
        <p:txBody>
          <a:bodyPr wrap="square">
            <a:spAutoFit/>
          </a:bodyPr>
          <a:lstStyle/>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Adon</a:t>
            </a:r>
            <a:r>
              <a:rPr lang="en-US" sz="2800" dirty="0">
                <a:latin typeface="Times New Roman" panose="02020603050405020304" pitchFamily="18" charset="0"/>
                <a:cs typeface="Times New Roman" panose="02020603050405020304" pitchFamily="18" charset="0"/>
              </a:rPr>
              <a:t> or Adonis was a lesser god. He was known to be handsome and young. He was worshiped at a country shrine of </a:t>
            </a:r>
            <a:r>
              <a:rPr lang="en-US" sz="2800" dirty="0" err="1">
                <a:latin typeface="Times New Roman" panose="02020603050405020304" pitchFamily="18" charset="0"/>
                <a:cs typeface="Times New Roman" panose="02020603050405020304" pitchFamily="18" charset="0"/>
              </a:rPr>
              <a:t>Aphka</a:t>
            </a:r>
            <a:r>
              <a:rPr lang="en-US" sz="2800" dirty="0">
                <a:latin typeface="Times New Roman" panose="02020603050405020304" pitchFamily="18" charset="0"/>
                <a:cs typeface="Times New Roman" panose="02020603050405020304" pitchFamily="18" charset="0"/>
              </a:rPr>
              <a:t> at the source of the river </a:t>
            </a:r>
            <a:r>
              <a:rPr lang="en-US" sz="2800" dirty="0" err="1">
                <a:latin typeface="Times New Roman" panose="02020603050405020304" pitchFamily="18" charset="0"/>
                <a:cs typeface="Times New Roman" panose="02020603050405020304" pitchFamily="18" charset="0"/>
              </a:rPr>
              <a:t>Nahr</a:t>
            </a:r>
            <a:r>
              <a:rPr lang="en-US" sz="2800" dirty="0">
                <a:latin typeface="Times New Roman" panose="02020603050405020304" pitchFamily="18" charset="0"/>
                <a:cs typeface="Times New Roman" panose="02020603050405020304" pitchFamily="18" charset="0"/>
              </a:rPr>
              <a:t> Ibrahim. In mythology, </a:t>
            </a:r>
            <a:r>
              <a:rPr lang="en-US" sz="2800" dirty="0" err="1">
                <a:latin typeface="Times New Roman" panose="02020603050405020304" pitchFamily="18" charset="0"/>
                <a:cs typeface="Times New Roman" panose="02020603050405020304" pitchFamily="18" charset="0"/>
              </a:rPr>
              <a:t>Ashtarte</a:t>
            </a:r>
            <a:r>
              <a:rPr lang="en-US" sz="2800" dirty="0">
                <a:latin typeface="Times New Roman" panose="02020603050405020304" pitchFamily="18" charset="0"/>
                <a:cs typeface="Times New Roman" panose="02020603050405020304" pitchFamily="18" charset="0"/>
              </a:rPr>
              <a:t> and he had a love affair, but another jealous god took the form of a wild boar and killed him. The death of </a:t>
            </a:r>
            <a:r>
              <a:rPr lang="en-US" sz="2800" dirty="0" err="1">
                <a:latin typeface="Times New Roman" panose="02020603050405020304" pitchFamily="18" charset="0"/>
                <a:cs typeface="Times New Roman" panose="02020603050405020304" pitchFamily="18" charset="0"/>
              </a:rPr>
              <a:t>Adon</a:t>
            </a:r>
            <a:r>
              <a:rPr lang="en-US" sz="2800" dirty="0">
                <a:latin typeface="Times New Roman" panose="02020603050405020304" pitchFamily="18" charset="0"/>
                <a:cs typeface="Times New Roman" panose="02020603050405020304" pitchFamily="18" charset="0"/>
              </a:rPr>
              <a:t>(is) was marked by annual rites of mourning when the river became red with the god’s blood. However, as </a:t>
            </a:r>
            <a:r>
              <a:rPr lang="en-US" sz="2800" dirty="0" err="1">
                <a:latin typeface="Times New Roman" panose="02020603050405020304" pitchFamily="18" charset="0"/>
                <a:cs typeface="Times New Roman" panose="02020603050405020304" pitchFamily="18" charset="0"/>
              </a:rPr>
              <a:t>Ashtarte</a:t>
            </a:r>
            <a:r>
              <a:rPr lang="en-US" sz="2800" dirty="0">
                <a:latin typeface="Times New Roman" panose="02020603050405020304" pitchFamily="18" charset="0"/>
                <a:cs typeface="Times New Roman" panose="02020603050405020304" pitchFamily="18" charset="0"/>
              </a:rPr>
              <a:t> weeps for his loss, she promises to bring him back to life every spring. The legend of Adonis carries over to Greek mythology, where both Aphrodite and Persephone fell in love with him.</a:t>
            </a:r>
          </a:p>
        </p:txBody>
      </p:sp>
    </p:spTree>
    <p:extLst>
      <p:ext uri="{BB962C8B-B14F-4D97-AF65-F5344CB8AC3E}">
        <p14:creationId xmlns:p14="http://schemas.microsoft.com/office/powerpoint/2010/main" val="1619635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5">
                <a:lumMod val="20000"/>
                <a:lumOff val="80000"/>
              </a:schemeClr>
            </a:gs>
            <a:gs pos="28000">
              <a:schemeClr val="accent5">
                <a:lumMod val="40000"/>
                <a:lumOff val="60000"/>
              </a:schemeClr>
            </a:gs>
            <a:gs pos="10000">
              <a:schemeClr val="accent5">
                <a:lumMod val="60000"/>
                <a:lumOff val="40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6" name="Rectangle 5"/>
          <p:cNvSpPr/>
          <p:nvPr/>
        </p:nvSpPr>
        <p:spPr>
          <a:xfrm>
            <a:off x="304800" y="381000"/>
            <a:ext cx="8762999" cy="830997"/>
          </a:xfrm>
          <a:prstGeom prst="rect">
            <a:avLst/>
          </a:prstGeom>
        </p:spPr>
        <p:txBody>
          <a:bodyPr wrap="square">
            <a:spAutoFit/>
          </a:bodyPr>
          <a:lstStyle/>
          <a:p>
            <a:r>
              <a:rPr lang="en-US" sz="4800" b="1" dirty="0">
                <a:latin typeface="Times New Roman" panose="02020603050405020304" pitchFamily="18" charset="0"/>
                <a:ea typeface="Times New Roman" panose="02020603050405020304" pitchFamily="18" charset="0"/>
              </a:rPr>
              <a:t>Adonai</a:t>
            </a:r>
          </a:p>
        </p:txBody>
      </p:sp>
      <p:sp>
        <p:nvSpPr>
          <p:cNvPr id="8" name="Rectangle 7"/>
          <p:cNvSpPr/>
          <p:nvPr/>
        </p:nvSpPr>
        <p:spPr>
          <a:xfrm>
            <a:off x="190500" y="1524000"/>
            <a:ext cx="8763000" cy="5016758"/>
          </a:xfrm>
          <a:prstGeom prst="rect">
            <a:avLst/>
          </a:prstGeom>
        </p:spPr>
        <p:txBody>
          <a:bodyPr wrap="square">
            <a:spAutoFit/>
          </a:bodyPr>
          <a:lstStyle/>
          <a:p>
            <a:r>
              <a:rPr lang="en-US" sz="2800" dirty="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The plural form of “</a:t>
            </a:r>
            <a:r>
              <a:rPr lang="en-US" sz="3200" dirty="0" err="1">
                <a:latin typeface="Times New Roman" panose="02020603050405020304" pitchFamily="18" charset="0"/>
                <a:cs typeface="Times New Roman" panose="02020603050405020304" pitchFamily="18" charset="0"/>
              </a:rPr>
              <a:t>adon</a:t>
            </a:r>
            <a:r>
              <a:rPr lang="en-US" sz="3200" dirty="0">
                <a:latin typeface="Times New Roman" panose="02020603050405020304" pitchFamily="18" charset="0"/>
                <a:cs typeface="Times New Roman" panose="02020603050405020304" pitchFamily="18" charset="0"/>
              </a:rPr>
              <a:t>” meaning “lord.” In the Hebrew Bible, it is only used to refer to God (“The Lord”). The singular form, “</a:t>
            </a:r>
            <a:r>
              <a:rPr lang="en-US" sz="3200" dirty="0" err="1">
                <a:latin typeface="Times New Roman" panose="02020603050405020304" pitchFamily="18" charset="0"/>
                <a:cs typeface="Times New Roman" panose="02020603050405020304" pitchFamily="18" charset="0"/>
              </a:rPr>
              <a:t>adon</a:t>
            </a:r>
            <a:r>
              <a:rPr lang="en-US" sz="3200" dirty="0">
                <a:latin typeface="Times New Roman" panose="02020603050405020304" pitchFamily="18" charset="0"/>
                <a:cs typeface="Times New Roman" panose="02020603050405020304" pitchFamily="18" charset="0"/>
              </a:rPr>
              <a:t>” or “</a:t>
            </a:r>
            <a:r>
              <a:rPr lang="en-US" sz="3200" dirty="0" err="1">
                <a:latin typeface="Times New Roman" panose="02020603050405020304" pitchFamily="18" charset="0"/>
                <a:cs typeface="Times New Roman" panose="02020603050405020304" pitchFamily="18" charset="0"/>
              </a:rPr>
              <a:t>adoni</a:t>
            </a:r>
            <a:r>
              <a:rPr lang="en-US" sz="3200" dirty="0">
                <a:latin typeface="Times New Roman" panose="02020603050405020304" pitchFamily="18" charset="0"/>
                <a:cs typeface="Times New Roman" panose="02020603050405020304" pitchFamily="18" charset="0"/>
              </a:rPr>
              <a:t>” (“my lord”) is a royal title used for people.</a:t>
            </a:r>
          </a:p>
          <a:p>
            <a:endParaRPr lang="en-US" sz="3200" dirty="0">
              <a:latin typeface="Times New Roman" panose="02020603050405020304" pitchFamily="18" charset="0"/>
              <a:cs typeface="Times New Roman" panose="02020603050405020304" pitchFamily="18" charset="0"/>
            </a:endParaRPr>
          </a:p>
          <a:p>
            <a:pPr lvl="1"/>
            <a:r>
              <a:rPr lang="en-US" sz="3200" dirty="0">
                <a:latin typeface="Times New Roman" panose="02020603050405020304" pitchFamily="18" charset="0"/>
                <a:cs typeface="Times New Roman" panose="02020603050405020304" pitchFamily="18" charset="0"/>
              </a:rPr>
              <a:t>Example: Deuteronomy 10:17 (“For the LORD your God is God of gods, and Lord of lords.”) uses the proper name YHWY alongside the superlative constructions “god of gods” (</a:t>
            </a:r>
            <a:r>
              <a:rPr lang="en-US" sz="3200" dirty="0" err="1">
                <a:latin typeface="Times New Roman" panose="02020603050405020304" pitchFamily="18" charset="0"/>
                <a:cs typeface="Times New Roman" panose="02020603050405020304" pitchFamily="18" charset="0"/>
              </a:rPr>
              <a:t>elohê</a:t>
            </a:r>
            <a:r>
              <a:rPr lang="en-US" sz="3200" dirty="0">
                <a:latin typeface="Times New Roman" panose="02020603050405020304" pitchFamily="18" charset="0"/>
                <a:cs typeface="Times New Roman" panose="02020603050405020304" pitchFamily="18" charset="0"/>
              </a:rPr>
              <a:t> ha </a:t>
            </a:r>
            <a:r>
              <a:rPr lang="en-US" sz="3200" dirty="0" err="1">
                <a:latin typeface="Times New Roman" panose="02020603050405020304" pitchFamily="18" charset="0"/>
                <a:cs typeface="Times New Roman" panose="02020603050405020304" pitchFamily="18" charset="0"/>
              </a:rPr>
              <a:t>elohîm</a:t>
            </a:r>
            <a:r>
              <a:rPr lang="en-US" sz="3200" dirty="0">
                <a:latin typeface="Times New Roman" panose="02020603050405020304" pitchFamily="18" charset="0"/>
                <a:cs typeface="Times New Roman" panose="02020603050405020304" pitchFamily="18" charset="0"/>
              </a:rPr>
              <a:t>) and “lord of lords” (</a:t>
            </a:r>
            <a:r>
              <a:rPr lang="en-US" sz="3200" dirty="0" err="1">
                <a:latin typeface="Times New Roman" panose="02020603050405020304" pitchFamily="18" charset="0"/>
                <a:cs typeface="Times New Roman" panose="02020603050405020304" pitchFamily="18" charset="0"/>
              </a:rPr>
              <a:t>adonê</a:t>
            </a:r>
            <a:r>
              <a:rPr lang="en-US" sz="3200" dirty="0">
                <a:latin typeface="Times New Roman" panose="02020603050405020304" pitchFamily="18" charset="0"/>
                <a:cs typeface="Times New Roman" panose="02020603050405020304" pitchFamily="18" charset="0"/>
              </a:rPr>
              <a:t> ha </a:t>
            </a:r>
            <a:r>
              <a:rPr lang="en-US" sz="3200" dirty="0" err="1">
                <a:latin typeface="Times New Roman" panose="02020603050405020304" pitchFamily="18" charset="0"/>
                <a:cs typeface="Times New Roman" panose="02020603050405020304" pitchFamily="18" charset="0"/>
              </a:rPr>
              <a:t>adonîm</a:t>
            </a:r>
            <a:r>
              <a:rPr lang="en-US" sz="32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897821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5">
                <a:lumMod val="20000"/>
                <a:lumOff val="80000"/>
              </a:schemeClr>
            </a:gs>
            <a:gs pos="28000">
              <a:schemeClr val="accent5">
                <a:lumMod val="40000"/>
                <a:lumOff val="60000"/>
              </a:schemeClr>
            </a:gs>
            <a:gs pos="10000">
              <a:schemeClr val="accent5">
                <a:lumMod val="60000"/>
                <a:lumOff val="40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6" name="Rectangle 5"/>
          <p:cNvSpPr/>
          <p:nvPr/>
        </p:nvSpPr>
        <p:spPr>
          <a:xfrm>
            <a:off x="304800" y="381000"/>
            <a:ext cx="8762999" cy="830997"/>
          </a:xfrm>
          <a:prstGeom prst="rect">
            <a:avLst/>
          </a:prstGeom>
        </p:spPr>
        <p:txBody>
          <a:bodyPr wrap="square">
            <a:spAutoFit/>
          </a:bodyPr>
          <a:lstStyle/>
          <a:p>
            <a:r>
              <a:rPr lang="en-US" sz="4800" b="1" dirty="0">
                <a:latin typeface="Times New Roman" panose="02020603050405020304" pitchFamily="18" charset="0"/>
                <a:ea typeface="Times New Roman" panose="02020603050405020304" pitchFamily="18" charset="0"/>
              </a:rPr>
              <a:t>Adonai</a:t>
            </a:r>
          </a:p>
        </p:txBody>
      </p:sp>
      <p:sp>
        <p:nvSpPr>
          <p:cNvPr id="8" name="Rectangle 7"/>
          <p:cNvSpPr/>
          <p:nvPr/>
        </p:nvSpPr>
        <p:spPr>
          <a:xfrm>
            <a:off x="190500" y="1524000"/>
            <a:ext cx="8763000" cy="5016758"/>
          </a:xfrm>
          <a:prstGeom prst="rect">
            <a:avLst/>
          </a:prstGeom>
        </p:spPr>
        <p:txBody>
          <a:bodyPr wrap="square">
            <a:spAutoFit/>
          </a:bodyPr>
          <a:lstStyle/>
          <a:p>
            <a:r>
              <a:rPr lang="en-US" sz="2800" dirty="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The Jews, out of respect, did not speak God’s proper name (“</a:t>
            </a:r>
            <a:r>
              <a:rPr lang="en-US" sz="3200" dirty="0" err="1">
                <a:latin typeface="Times New Roman" panose="02020603050405020304" pitchFamily="18" charset="0"/>
                <a:cs typeface="Times New Roman" panose="02020603050405020304" pitchFamily="18" charset="0"/>
              </a:rPr>
              <a:t>Yehweh</a:t>
            </a:r>
            <a:r>
              <a:rPr lang="en-US" sz="3200" dirty="0">
                <a:latin typeface="Times New Roman" panose="02020603050405020304" pitchFamily="18" charset="0"/>
                <a:cs typeface="Times New Roman" panose="02020603050405020304" pitchFamily="18" charset="0"/>
              </a:rPr>
              <a:t>”), although it was written (as YHWH). (When “</a:t>
            </a:r>
            <a:r>
              <a:rPr lang="en-US" sz="3200" dirty="0" err="1">
                <a:latin typeface="Times New Roman" panose="02020603050405020304" pitchFamily="18" charset="0"/>
                <a:cs typeface="Times New Roman" panose="02020603050405020304" pitchFamily="18" charset="0"/>
              </a:rPr>
              <a:t>Yehweh</a:t>
            </a:r>
            <a:r>
              <a:rPr lang="en-US" sz="3200" dirty="0">
                <a:latin typeface="Times New Roman" panose="02020603050405020304" pitchFamily="18" charset="0"/>
                <a:cs typeface="Times New Roman" panose="02020603050405020304" pitchFamily="18" charset="0"/>
              </a:rPr>
              <a:t>” is used in the Old Testament, it is denoted in our English Bibles as lower capital “LORD”). When Jews speak about or to God, they use the word “Adonai” (the plural form of Adonis, and again Christians see the Trinity suggested). Further, when reading the Bible, when the name “</a:t>
            </a:r>
            <a:r>
              <a:rPr lang="en-US" sz="3200" dirty="0" err="1">
                <a:latin typeface="Times New Roman" panose="02020603050405020304" pitchFamily="18" charset="0"/>
                <a:cs typeface="Times New Roman" panose="02020603050405020304" pitchFamily="18" charset="0"/>
              </a:rPr>
              <a:t>Yehweh</a:t>
            </a:r>
            <a:r>
              <a:rPr lang="en-US" sz="3200" dirty="0">
                <a:latin typeface="Times New Roman" panose="02020603050405020304" pitchFamily="18" charset="0"/>
                <a:cs typeface="Times New Roman" panose="02020603050405020304" pitchFamily="18" charset="0"/>
              </a:rPr>
              <a:t>” (“YHWH”) is printed, Jews speak the name “Adonai.”</a:t>
            </a:r>
          </a:p>
        </p:txBody>
      </p:sp>
    </p:spTree>
    <p:extLst>
      <p:ext uri="{BB962C8B-B14F-4D97-AF65-F5344CB8AC3E}">
        <p14:creationId xmlns:p14="http://schemas.microsoft.com/office/powerpoint/2010/main" val="2051534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5">
                <a:lumMod val="20000"/>
                <a:lumOff val="80000"/>
              </a:schemeClr>
            </a:gs>
            <a:gs pos="28000">
              <a:schemeClr val="accent5">
                <a:lumMod val="40000"/>
                <a:lumOff val="60000"/>
              </a:schemeClr>
            </a:gs>
            <a:gs pos="10000">
              <a:schemeClr val="accent5">
                <a:lumMod val="60000"/>
                <a:lumOff val="40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6" name="Rectangle 5"/>
          <p:cNvSpPr/>
          <p:nvPr/>
        </p:nvSpPr>
        <p:spPr>
          <a:xfrm>
            <a:off x="304800" y="381000"/>
            <a:ext cx="8762999" cy="830997"/>
          </a:xfrm>
          <a:prstGeom prst="rect">
            <a:avLst/>
          </a:prstGeom>
        </p:spPr>
        <p:txBody>
          <a:bodyPr wrap="square">
            <a:spAutoFit/>
          </a:bodyPr>
          <a:lstStyle/>
          <a:p>
            <a:r>
              <a:rPr lang="en-US" sz="4800" b="1" dirty="0">
                <a:latin typeface="Times New Roman" panose="02020603050405020304" pitchFamily="18" charset="0"/>
                <a:ea typeface="Times New Roman" panose="02020603050405020304" pitchFamily="18" charset="0"/>
              </a:rPr>
              <a:t>Trivia:</a:t>
            </a:r>
          </a:p>
        </p:txBody>
      </p:sp>
      <p:sp>
        <p:nvSpPr>
          <p:cNvPr id="8" name="Rectangle 7"/>
          <p:cNvSpPr/>
          <p:nvPr/>
        </p:nvSpPr>
        <p:spPr>
          <a:xfrm>
            <a:off x="190500" y="1524000"/>
            <a:ext cx="8763000" cy="4524315"/>
          </a:xfrm>
          <a:prstGeom prst="rect">
            <a:avLst/>
          </a:prstGeom>
        </p:spPr>
        <p:txBody>
          <a:bodyPr wrap="square">
            <a:spAutoFit/>
          </a:bodyPr>
          <a:lstStyle/>
          <a:p>
            <a:pPr marL="457200" indent="-457200">
              <a:buFont typeface="Wingdings" panose="05000000000000000000" pitchFamily="2" charset="2"/>
              <a:buChar char="Ø"/>
            </a:pPr>
            <a:r>
              <a:rPr lang="en-US" sz="3200" dirty="0">
                <a:latin typeface="Times New Roman" panose="02020603050405020304" pitchFamily="18" charset="0"/>
                <a:cs typeface="Times New Roman" panose="02020603050405020304" pitchFamily="18" charset="0"/>
              </a:rPr>
              <a:t>Elion (another way of saying El or Elohim) was described in Greek sources as married to </a:t>
            </a:r>
            <a:r>
              <a:rPr lang="en-US" sz="3200" dirty="0" err="1">
                <a:latin typeface="Times New Roman" panose="02020603050405020304" pitchFamily="18" charset="0"/>
                <a:cs typeface="Times New Roman" panose="02020603050405020304" pitchFamily="18" charset="0"/>
              </a:rPr>
              <a:t>Beruth</a:t>
            </a:r>
            <a:r>
              <a:rPr lang="en-US" sz="3200" dirty="0">
                <a:latin typeface="Times New Roman" panose="02020603050405020304" pitchFamily="18" charset="0"/>
                <a:cs typeface="Times New Roman" panose="02020603050405020304" pitchFamily="18" charset="0"/>
              </a:rPr>
              <a:t> (as in the city of Beirut, the capital of Lebanon).</a:t>
            </a:r>
          </a:p>
          <a:p>
            <a:endParaRPr lang="en-US" sz="3200" dirty="0">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Ø"/>
            </a:pPr>
            <a:r>
              <a:rPr lang="en-US" sz="3200" dirty="0">
                <a:latin typeface="Times New Roman" panose="02020603050405020304" pitchFamily="18" charset="0"/>
                <a:cs typeface="Times New Roman" panose="02020603050405020304" pitchFamily="18" charset="0"/>
              </a:rPr>
              <a:t> The Hebrew name for God Almighty (“El </a:t>
            </a:r>
            <a:r>
              <a:rPr lang="en-US" sz="3200" dirty="0" err="1">
                <a:latin typeface="Times New Roman" panose="02020603050405020304" pitchFamily="18" charset="0"/>
                <a:cs typeface="Times New Roman" panose="02020603050405020304" pitchFamily="18" charset="0"/>
              </a:rPr>
              <a:t>Shaddai</a:t>
            </a:r>
            <a:r>
              <a:rPr lang="en-US" sz="3200" dirty="0">
                <a:latin typeface="Times New Roman" panose="02020603050405020304" pitchFamily="18" charset="0"/>
                <a:cs typeface="Times New Roman" panose="02020603050405020304" pitchFamily="18" charset="0"/>
              </a:rPr>
              <a:t>”), some scholars suggest, may be a derivative of the Canaanite god El and </a:t>
            </a:r>
            <a:r>
              <a:rPr lang="en-US" sz="3200" dirty="0" err="1">
                <a:latin typeface="Times New Roman" panose="02020603050405020304" pitchFamily="18" charset="0"/>
                <a:cs typeface="Times New Roman" panose="02020603050405020304" pitchFamily="18" charset="0"/>
              </a:rPr>
              <a:t>shaddû`a</a:t>
            </a:r>
            <a:r>
              <a:rPr lang="en-US" sz="3200" dirty="0">
                <a:latin typeface="Times New Roman" panose="02020603050405020304" pitchFamily="18" charset="0"/>
                <a:cs typeface="Times New Roman" panose="02020603050405020304" pitchFamily="18" charset="0"/>
              </a:rPr>
              <a:t> (“mountain dweller”) to mean “God of the Mountain(s).”</a:t>
            </a:r>
          </a:p>
        </p:txBody>
      </p:sp>
    </p:spTree>
    <p:extLst>
      <p:ext uri="{BB962C8B-B14F-4D97-AF65-F5344CB8AC3E}">
        <p14:creationId xmlns:p14="http://schemas.microsoft.com/office/powerpoint/2010/main" val="1878116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5">
                <a:lumMod val="20000"/>
                <a:lumOff val="80000"/>
              </a:schemeClr>
            </a:gs>
            <a:gs pos="28000">
              <a:schemeClr val="accent5">
                <a:lumMod val="40000"/>
                <a:lumOff val="60000"/>
              </a:schemeClr>
            </a:gs>
            <a:gs pos="10000">
              <a:schemeClr val="accent5">
                <a:lumMod val="60000"/>
                <a:lumOff val="40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6" name="Rectangle 5"/>
          <p:cNvSpPr/>
          <p:nvPr/>
        </p:nvSpPr>
        <p:spPr>
          <a:xfrm>
            <a:off x="-1" y="533400"/>
            <a:ext cx="9135035" cy="707886"/>
          </a:xfrm>
          <a:prstGeom prst="rect">
            <a:avLst/>
          </a:prstGeom>
        </p:spPr>
        <p:txBody>
          <a:bodyPr wrap="square">
            <a:spAutoFit/>
          </a:bodyPr>
          <a:lstStyle/>
          <a:p>
            <a:pPr algn="ctr"/>
            <a:r>
              <a:rPr lang="en-US" sz="4000" b="1" dirty="0">
                <a:latin typeface="Times New Roman" panose="02020603050405020304" pitchFamily="18" charset="0"/>
                <a:ea typeface="Times New Roman" panose="02020603050405020304" pitchFamily="18" charset="0"/>
              </a:rPr>
              <a:t>Six-Session Seminar</a:t>
            </a:r>
            <a:endParaRPr lang="en-US" sz="4000" b="1" dirty="0"/>
          </a:p>
        </p:txBody>
      </p:sp>
      <p:sp>
        <p:nvSpPr>
          <p:cNvPr id="8" name="Rectangle 7"/>
          <p:cNvSpPr/>
          <p:nvPr/>
        </p:nvSpPr>
        <p:spPr>
          <a:xfrm>
            <a:off x="600635" y="2133600"/>
            <a:ext cx="8534400" cy="4370427"/>
          </a:xfrm>
          <a:prstGeom prst="rect">
            <a:avLst/>
          </a:prstGeom>
        </p:spPr>
        <p:txBody>
          <a:bodyPr wrap="square">
            <a:spAutoFit/>
          </a:bodyPr>
          <a:lstStyle/>
          <a:p>
            <a:r>
              <a:rPr lang="en-US" sz="3200" dirty="0">
                <a:latin typeface="Times New Roman" panose="02020603050405020304" pitchFamily="18" charset="0"/>
                <a:cs typeface="Times New Roman" panose="02020603050405020304" pitchFamily="18" charset="0"/>
              </a:rPr>
              <a:t>At Forest Hills UMC</a:t>
            </a:r>
          </a:p>
          <a:p>
            <a:r>
              <a:rPr lang="en-US" sz="3200" dirty="0">
                <a:latin typeface="Times New Roman" panose="02020603050405020304" pitchFamily="18" charset="0"/>
                <a:cs typeface="Times New Roman" panose="02020603050405020304" pitchFamily="18" charset="0"/>
              </a:rPr>
              <a:t>Bring a sack lunch</a:t>
            </a:r>
          </a:p>
          <a:p>
            <a:r>
              <a:rPr lang="en-US" sz="3200" dirty="0">
                <a:latin typeface="Times New Roman" panose="02020603050405020304" pitchFamily="18" charset="0"/>
                <a:cs typeface="Times New Roman" panose="02020603050405020304" pitchFamily="18" charset="0"/>
              </a:rPr>
              <a:t>Sunday Afternoons</a:t>
            </a:r>
          </a:p>
          <a:p>
            <a:r>
              <a:rPr lang="en-US" sz="3200" dirty="0">
                <a:latin typeface="Times New Roman" panose="02020603050405020304" pitchFamily="18" charset="0"/>
                <a:cs typeface="Times New Roman" panose="02020603050405020304" pitchFamily="18" charset="0"/>
              </a:rPr>
              <a:t>12:00 - 2:00 p.m.	History of the Holy Land</a:t>
            </a:r>
          </a:p>
          <a:p>
            <a:r>
              <a:rPr lang="en-US" sz="3200" dirty="0">
                <a:latin typeface="Times New Roman" panose="02020603050405020304" pitchFamily="18" charset="0"/>
                <a:cs typeface="Times New Roman" panose="02020603050405020304" pitchFamily="18" charset="0"/>
              </a:rPr>
              <a:t>2:00 - 3:30 p.m.		Pilgrims of the Holy Land </a:t>
            </a:r>
          </a:p>
          <a:p>
            <a:r>
              <a:rPr lang="en-US" sz="3200" dirty="0">
                <a:latin typeface="Times New Roman" panose="02020603050405020304" pitchFamily="18" charset="0"/>
                <a:cs typeface="Times New Roman" panose="02020603050405020304" pitchFamily="18" charset="0"/>
              </a:rPr>
              <a:t>				(Study Tour group sessions)</a:t>
            </a:r>
          </a:p>
          <a:p>
            <a:pPr algn="ctr"/>
            <a:endParaRPr lang="en-US" sz="3200" dirty="0">
              <a:latin typeface="Times New Roman" panose="02020603050405020304" pitchFamily="18" charset="0"/>
              <a:cs typeface="Times New Roman" panose="02020603050405020304" pitchFamily="18" charset="0"/>
            </a:endParaRPr>
          </a:p>
          <a:p>
            <a:pPr algn="ctr"/>
            <a:r>
              <a:rPr lang="en-US" sz="5400" b="1" i="1" dirty="0">
                <a:solidFill>
                  <a:schemeClr val="accent5">
                    <a:lumMod val="75000"/>
                  </a:schemeClr>
                </a:solidFill>
                <a:latin typeface="Times New Roman" panose="02020603050405020304" pitchFamily="18" charset="0"/>
                <a:cs typeface="Times New Roman" panose="02020603050405020304" pitchFamily="18" charset="0"/>
              </a:rPr>
              <a:t>Everyone welcome!</a:t>
            </a:r>
          </a:p>
        </p:txBody>
      </p:sp>
    </p:spTree>
    <p:extLst>
      <p:ext uri="{BB962C8B-B14F-4D97-AF65-F5344CB8AC3E}">
        <p14:creationId xmlns:p14="http://schemas.microsoft.com/office/powerpoint/2010/main" val="3541265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5">
                <a:lumMod val="20000"/>
                <a:lumOff val="80000"/>
              </a:schemeClr>
            </a:gs>
            <a:gs pos="28000">
              <a:schemeClr val="accent5">
                <a:lumMod val="40000"/>
                <a:lumOff val="60000"/>
              </a:schemeClr>
            </a:gs>
            <a:gs pos="10000">
              <a:schemeClr val="accent5">
                <a:lumMod val="60000"/>
                <a:lumOff val="40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6" name="Rectangle 5"/>
          <p:cNvSpPr/>
          <p:nvPr/>
        </p:nvSpPr>
        <p:spPr>
          <a:xfrm>
            <a:off x="304800" y="381000"/>
            <a:ext cx="8762999" cy="830997"/>
          </a:xfrm>
          <a:prstGeom prst="rect">
            <a:avLst/>
          </a:prstGeom>
        </p:spPr>
        <p:txBody>
          <a:bodyPr wrap="square">
            <a:spAutoFit/>
          </a:bodyPr>
          <a:lstStyle/>
          <a:p>
            <a:r>
              <a:rPr lang="en-US" sz="4800" b="1" dirty="0">
                <a:latin typeface="Times New Roman" panose="02020603050405020304" pitchFamily="18" charset="0"/>
                <a:ea typeface="Times New Roman" panose="02020603050405020304" pitchFamily="18" charset="0"/>
              </a:rPr>
              <a:t>Cult of Astarte</a:t>
            </a:r>
          </a:p>
        </p:txBody>
      </p:sp>
      <p:sp>
        <p:nvSpPr>
          <p:cNvPr id="8" name="Rectangle 7"/>
          <p:cNvSpPr/>
          <p:nvPr/>
        </p:nvSpPr>
        <p:spPr>
          <a:xfrm>
            <a:off x="190500" y="1524000"/>
            <a:ext cx="8763000" cy="4031873"/>
          </a:xfrm>
          <a:prstGeom prst="rect">
            <a:avLst/>
          </a:prstGeom>
        </p:spPr>
        <p:txBody>
          <a:bodyPr wrap="square">
            <a:spAutoFit/>
          </a:bodyPr>
          <a:lstStyle/>
          <a:p>
            <a:r>
              <a:rPr lang="en-US" sz="2800" dirty="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It was very common religious practice to leave little cult statues of Astarte (which were produced in many different forms) as votive offerings in shrines and sanctuaries as </a:t>
            </a:r>
          </a:p>
          <a:p>
            <a:r>
              <a:rPr lang="en-US" sz="3200" dirty="0">
                <a:latin typeface="Times New Roman" panose="02020603050405020304" pitchFamily="18" charset="0"/>
                <a:cs typeface="Times New Roman" panose="02020603050405020304" pitchFamily="18" charset="0"/>
              </a:rPr>
              <a:t>prayers for good harvest,</a:t>
            </a:r>
          </a:p>
          <a:p>
            <a:r>
              <a:rPr lang="en-US" sz="3200" dirty="0">
                <a:latin typeface="Times New Roman" panose="02020603050405020304" pitchFamily="18" charset="0"/>
                <a:cs typeface="Times New Roman" panose="02020603050405020304" pitchFamily="18" charset="0"/>
              </a:rPr>
              <a:t>for children, and for </a:t>
            </a:r>
          </a:p>
          <a:p>
            <a:r>
              <a:rPr lang="en-US" sz="3200" dirty="0">
                <a:latin typeface="Times New Roman" panose="02020603050405020304" pitchFamily="18" charset="0"/>
                <a:cs typeface="Times New Roman" panose="02020603050405020304" pitchFamily="18" charset="0"/>
              </a:rPr>
              <a:t>protection and tranquility</a:t>
            </a:r>
          </a:p>
          <a:p>
            <a:r>
              <a:rPr lang="en-US" sz="3200" dirty="0">
                <a:latin typeface="Times New Roman" panose="02020603050405020304" pitchFamily="18" charset="0"/>
                <a:cs typeface="Times New Roman" panose="02020603050405020304" pitchFamily="18" charset="0"/>
              </a:rPr>
              <a:t>in the home.</a:t>
            </a:r>
          </a:p>
        </p:txBody>
      </p:sp>
      <p:pic>
        <p:nvPicPr>
          <p:cNvPr id="30722" name="Picture 2" descr="Statue of Astarte"/>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4572000" y="3308350"/>
            <a:ext cx="4343400" cy="33210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8436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5">
                <a:lumMod val="20000"/>
                <a:lumOff val="80000"/>
              </a:schemeClr>
            </a:gs>
            <a:gs pos="28000">
              <a:schemeClr val="accent5">
                <a:lumMod val="40000"/>
                <a:lumOff val="60000"/>
              </a:schemeClr>
            </a:gs>
            <a:gs pos="10000">
              <a:schemeClr val="accent5">
                <a:lumMod val="60000"/>
                <a:lumOff val="40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6" name="Rectangle 5"/>
          <p:cNvSpPr/>
          <p:nvPr/>
        </p:nvSpPr>
        <p:spPr>
          <a:xfrm>
            <a:off x="304801" y="152400"/>
            <a:ext cx="8762999" cy="830997"/>
          </a:xfrm>
          <a:prstGeom prst="rect">
            <a:avLst/>
          </a:prstGeom>
        </p:spPr>
        <p:txBody>
          <a:bodyPr wrap="square">
            <a:spAutoFit/>
          </a:bodyPr>
          <a:lstStyle/>
          <a:p>
            <a:r>
              <a:rPr lang="en-US" sz="4800" b="1" dirty="0">
                <a:latin typeface="Times New Roman" panose="02020603050405020304" pitchFamily="18" charset="0"/>
                <a:ea typeface="Times New Roman" panose="02020603050405020304" pitchFamily="18" charset="0"/>
              </a:rPr>
              <a:t>Ashtoreth</a:t>
            </a:r>
          </a:p>
        </p:txBody>
      </p:sp>
      <p:sp>
        <p:nvSpPr>
          <p:cNvPr id="8" name="Rectangle 7"/>
          <p:cNvSpPr/>
          <p:nvPr/>
        </p:nvSpPr>
        <p:spPr>
          <a:xfrm>
            <a:off x="190500" y="1143000"/>
            <a:ext cx="8763000" cy="5693866"/>
          </a:xfrm>
          <a:prstGeom prst="rect">
            <a:avLst/>
          </a:prstGeom>
        </p:spPr>
        <p:txBody>
          <a:bodyPr wrap="square">
            <a:spAutoFit/>
          </a:bodyPr>
          <a:lstStyle/>
          <a:p>
            <a:r>
              <a:rPr lang="en-US" sz="2800" dirty="0">
                <a:latin typeface="Times New Roman" panose="02020603050405020304" pitchFamily="18" charset="0"/>
                <a:cs typeface="Times New Roman" panose="02020603050405020304" pitchFamily="18" charset="0"/>
              </a:rPr>
              <a:t>	Hebrew scholars think that the goddess “Ashtoreth” mentioned in the Bible is a deliberate compilation of the Greek name “Astarte” and the Hebrew word “</a:t>
            </a:r>
            <a:r>
              <a:rPr lang="en-US" sz="2800" dirty="0" err="1">
                <a:latin typeface="Times New Roman" panose="02020603050405020304" pitchFamily="18" charset="0"/>
                <a:cs typeface="Times New Roman" panose="02020603050405020304" pitchFamily="18" charset="0"/>
              </a:rPr>
              <a:t>boshet</a:t>
            </a:r>
            <a:r>
              <a:rPr lang="en-US" sz="2800" dirty="0">
                <a:latin typeface="Times New Roman" panose="02020603050405020304" pitchFamily="18" charset="0"/>
                <a:cs typeface="Times New Roman" panose="02020603050405020304" pitchFamily="18" charset="0"/>
              </a:rPr>
              <a:t>” (meaning “shame”), indicating the Hebrew contempt for her cult. </a:t>
            </a:r>
            <a:r>
              <a:rPr lang="en-US" sz="2800" dirty="0" err="1">
                <a:latin typeface="Times New Roman" panose="02020603050405020304" pitchFamily="18" charset="0"/>
                <a:cs typeface="Times New Roman" panose="02020603050405020304" pitchFamily="18" charset="0"/>
              </a:rPr>
              <a:t>Ashtaroth</a:t>
            </a:r>
            <a:r>
              <a:rPr lang="en-US" sz="2800" dirty="0">
                <a:latin typeface="Times New Roman" panose="02020603050405020304" pitchFamily="18" charset="0"/>
                <a:cs typeface="Times New Roman" panose="02020603050405020304" pitchFamily="18" charset="0"/>
              </a:rPr>
              <a:t>, the plural form of the goddess’s name in Hebrew, became a general term denoting goddesses and paganism.</a:t>
            </a:r>
          </a:p>
          <a:p>
            <a:pPr lvl="1"/>
            <a:r>
              <a:rPr lang="en-US" sz="2800" dirty="0">
                <a:latin typeface="Times New Roman" panose="02020603050405020304" pitchFamily="18" charset="0"/>
                <a:cs typeface="Times New Roman" panose="02020603050405020304" pitchFamily="18" charset="0"/>
              </a:rPr>
              <a:t>Example: 2 Kings 23:13 “The king then defiled the shrines facing Jerusalem, south of the Mountain of Destruction. Solomon the king of Israel had built these for Ashtoreth, the monstrous </a:t>
            </a:r>
            <a:r>
              <a:rPr lang="en-US" sz="2800" dirty="0" err="1">
                <a:latin typeface="Times New Roman" panose="02020603050405020304" pitchFamily="18" charset="0"/>
                <a:cs typeface="Times New Roman" panose="02020603050405020304" pitchFamily="18" charset="0"/>
              </a:rPr>
              <a:t>Sidonian</a:t>
            </a:r>
            <a:r>
              <a:rPr lang="en-US" sz="2800" dirty="0">
                <a:latin typeface="Times New Roman" panose="02020603050405020304" pitchFamily="18" charset="0"/>
                <a:cs typeface="Times New Roman" panose="02020603050405020304" pitchFamily="18" charset="0"/>
              </a:rPr>
              <a:t> god, for </a:t>
            </a:r>
            <a:r>
              <a:rPr lang="en-US" sz="2800" dirty="0" err="1">
                <a:latin typeface="Times New Roman" panose="02020603050405020304" pitchFamily="18" charset="0"/>
                <a:cs typeface="Times New Roman" panose="02020603050405020304" pitchFamily="18" charset="0"/>
              </a:rPr>
              <a:t>Chemosh</a:t>
            </a:r>
            <a:r>
              <a:rPr lang="en-US" sz="2800" dirty="0">
                <a:latin typeface="Times New Roman" panose="02020603050405020304" pitchFamily="18" charset="0"/>
                <a:cs typeface="Times New Roman" panose="02020603050405020304" pitchFamily="18" charset="0"/>
              </a:rPr>
              <a:t>, the monstrous Moabite god, and for </a:t>
            </a:r>
            <a:r>
              <a:rPr lang="en-US" sz="2800" dirty="0" err="1">
                <a:latin typeface="Times New Roman" panose="02020603050405020304" pitchFamily="18" charset="0"/>
                <a:cs typeface="Times New Roman" panose="02020603050405020304" pitchFamily="18" charset="0"/>
              </a:rPr>
              <a:t>Milcom</a:t>
            </a:r>
            <a:r>
              <a:rPr lang="en-US" sz="2800" dirty="0">
                <a:latin typeface="Times New Roman" panose="02020603050405020304" pitchFamily="18" charset="0"/>
                <a:cs typeface="Times New Roman" panose="02020603050405020304" pitchFamily="18" charset="0"/>
              </a:rPr>
              <a:t>, the detestable Ammonite god.”</a:t>
            </a:r>
          </a:p>
        </p:txBody>
      </p:sp>
    </p:spTree>
    <p:extLst>
      <p:ext uri="{BB962C8B-B14F-4D97-AF65-F5344CB8AC3E}">
        <p14:creationId xmlns:p14="http://schemas.microsoft.com/office/powerpoint/2010/main" val="704443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5">
                <a:lumMod val="20000"/>
                <a:lumOff val="80000"/>
              </a:schemeClr>
            </a:gs>
            <a:gs pos="28000">
              <a:schemeClr val="accent5">
                <a:lumMod val="40000"/>
                <a:lumOff val="60000"/>
              </a:schemeClr>
            </a:gs>
            <a:gs pos="10000">
              <a:schemeClr val="accent5">
                <a:lumMod val="60000"/>
                <a:lumOff val="40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6" name="Rectangle 5"/>
          <p:cNvSpPr/>
          <p:nvPr/>
        </p:nvSpPr>
        <p:spPr>
          <a:xfrm>
            <a:off x="304800" y="381000"/>
            <a:ext cx="8762999" cy="830997"/>
          </a:xfrm>
          <a:prstGeom prst="rect">
            <a:avLst/>
          </a:prstGeom>
        </p:spPr>
        <p:txBody>
          <a:bodyPr wrap="square">
            <a:spAutoFit/>
          </a:bodyPr>
          <a:lstStyle/>
          <a:p>
            <a:r>
              <a:rPr lang="en-US" sz="4800" b="1" dirty="0" err="1">
                <a:latin typeface="Times New Roman" panose="02020603050405020304" pitchFamily="18" charset="0"/>
                <a:ea typeface="Times New Roman" panose="02020603050405020304" pitchFamily="18" charset="0"/>
              </a:rPr>
              <a:t>Ba’al</a:t>
            </a:r>
            <a:endParaRPr lang="en-US" sz="4800" b="1" dirty="0">
              <a:latin typeface="Times New Roman" panose="02020603050405020304" pitchFamily="18" charset="0"/>
              <a:ea typeface="Times New Roman" panose="02020603050405020304" pitchFamily="18" charset="0"/>
            </a:endParaRPr>
          </a:p>
        </p:txBody>
      </p:sp>
      <p:sp>
        <p:nvSpPr>
          <p:cNvPr id="8" name="Rectangle 7"/>
          <p:cNvSpPr/>
          <p:nvPr/>
        </p:nvSpPr>
        <p:spPr>
          <a:xfrm>
            <a:off x="190500" y="1524000"/>
            <a:ext cx="8763000" cy="4832092"/>
          </a:xfrm>
          <a:prstGeom prst="rect">
            <a:avLst/>
          </a:prstGeom>
        </p:spPr>
        <p:txBody>
          <a:bodyPr wrap="square">
            <a:spAutoFit/>
          </a:bodyPr>
          <a:lstStyle/>
          <a:p>
            <a:r>
              <a:rPr lang="en-US" sz="2400" i="1" dirty="0">
                <a:latin typeface="Times New Roman" panose="02020603050405020304" pitchFamily="18" charset="0"/>
                <a:cs typeface="Times New Roman" panose="02020603050405020304" pitchFamily="18" charset="0"/>
              </a:rPr>
              <a:t>Or </a:t>
            </a:r>
            <a:r>
              <a:rPr lang="en-US" sz="2400" i="1" dirty="0" err="1">
                <a:latin typeface="Times New Roman" panose="02020603050405020304" pitchFamily="18" charset="0"/>
                <a:cs typeface="Times New Roman" panose="02020603050405020304" pitchFamily="18" charset="0"/>
              </a:rPr>
              <a:t>Ba’al</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Hadad</a:t>
            </a:r>
            <a:r>
              <a:rPr lang="en-US" sz="2400" i="1" dirty="0">
                <a:latin typeface="Times New Roman" panose="02020603050405020304" pitchFamily="18" charset="0"/>
                <a:cs typeface="Times New Roman" panose="02020603050405020304" pitchFamily="18" charset="0"/>
              </a:rPr>
              <a:t> (literally “master of thunder” - compare to Zeus in Greek mythology, god of the thunderbolts). </a:t>
            </a:r>
          </a:p>
          <a:p>
            <a:r>
              <a:rPr lang="en-US" sz="2800" dirty="0">
                <a:latin typeface="Times New Roman" panose="02020603050405020304" pitchFamily="18" charset="0"/>
                <a:cs typeface="Times New Roman" panose="02020603050405020304" pitchFamily="18" charset="0"/>
              </a:rPr>
              <a:t>	Early on he was the son of El. By the time of the Ugaritic texts, however, he eclipsed El as the main god who was worshiped and feared. The text uses the titles “Rider of the Clouds,” “Almighty,” and “Lord of the Earth” for him. He is the most vigorous and aggressive of the gods, the one on whom mortals most immediately depend. He is also often designated “the son of Dagan,” although Dagan (biblical Dagon of the Philistines) does not appear as an actor in the mythological texts.</a:t>
            </a:r>
          </a:p>
        </p:txBody>
      </p:sp>
    </p:spTree>
    <p:extLst>
      <p:ext uri="{BB962C8B-B14F-4D97-AF65-F5344CB8AC3E}">
        <p14:creationId xmlns:p14="http://schemas.microsoft.com/office/powerpoint/2010/main" val="3522654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5">
                <a:lumMod val="20000"/>
                <a:lumOff val="80000"/>
              </a:schemeClr>
            </a:gs>
            <a:gs pos="28000">
              <a:schemeClr val="accent5">
                <a:lumMod val="40000"/>
                <a:lumOff val="60000"/>
              </a:schemeClr>
            </a:gs>
            <a:gs pos="10000">
              <a:schemeClr val="accent5">
                <a:lumMod val="60000"/>
                <a:lumOff val="40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6" name="Rectangle 5"/>
          <p:cNvSpPr/>
          <p:nvPr/>
        </p:nvSpPr>
        <p:spPr>
          <a:xfrm>
            <a:off x="304800" y="381000"/>
            <a:ext cx="8762999" cy="830997"/>
          </a:xfrm>
          <a:prstGeom prst="rect">
            <a:avLst/>
          </a:prstGeom>
        </p:spPr>
        <p:txBody>
          <a:bodyPr wrap="square">
            <a:spAutoFit/>
          </a:bodyPr>
          <a:lstStyle/>
          <a:p>
            <a:r>
              <a:rPr lang="en-US" sz="4800" b="1" dirty="0" err="1">
                <a:latin typeface="Times New Roman" panose="02020603050405020304" pitchFamily="18" charset="0"/>
                <a:ea typeface="Times New Roman" panose="02020603050405020304" pitchFamily="18" charset="0"/>
              </a:rPr>
              <a:t>Ba’al</a:t>
            </a:r>
            <a:endParaRPr lang="en-US" sz="4800" b="1" dirty="0">
              <a:latin typeface="Times New Roman" panose="02020603050405020304" pitchFamily="18" charset="0"/>
              <a:ea typeface="Times New Roman" panose="02020603050405020304" pitchFamily="18" charset="0"/>
            </a:endParaRPr>
          </a:p>
        </p:txBody>
      </p:sp>
      <p:sp>
        <p:nvSpPr>
          <p:cNvPr id="8" name="Rectangle 7"/>
          <p:cNvSpPr/>
          <p:nvPr/>
        </p:nvSpPr>
        <p:spPr>
          <a:xfrm>
            <a:off x="190500" y="1524000"/>
            <a:ext cx="8763000" cy="3046988"/>
          </a:xfrm>
          <a:prstGeom prst="rect">
            <a:avLst/>
          </a:prstGeom>
        </p:spPr>
        <p:txBody>
          <a:bodyPr wrap="square">
            <a:spAutoFit/>
          </a:bodyPr>
          <a:lstStyle/>
          <a:p>
            <a:r>
              <a:rPr lang="en-US" sz="2800" dirty="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The Ugarit tablets make him chief of the Canaanite pantheon. He is the source of life and fertility, the mightiest hero, and the lord of war. There were many temples of </a:t>
            </a:r>
            <a:r>
              <a:rPr lang="en-US" sz="3200" dirty="0" err="1">
                <a:latin typeface="Times New Roman" panose="02020603050405020304" pitchFamily="18" charset="0"/>
                <a:cs typeface="Times New Roman" panose="02020603050405020304" pitchFamily="18" charset="0"/>
              </a:rPr>
              <a:t>Ba’al</a:t>
            </a:r>
            <a:r>
              <a:rPr lang="en-US" sz="3200" dirty="0">
                <a:latin typeface="Times New Roman" panose="02020603050405020304" pitchFamily="18" charset="0"/>
                <a:cs typeface="Times New Roman" panose="02020603050405020304" pitchFamily="18" charset="0"/>
              </a:rPr>
              <a:t> in Canaan, and the name </a:t>
            </a:r>
            <a:r>
              <a:rPr lang="en-US" sz="3200" dirty="0" err="1">
                <a:latin typeface="Times New Roman" panose="02020603050405020304" pitchFamily="18" charset="0"/>
                <a:cs typeface="Times New Roman" panose="02020603050405020304" pitchFamily="18" charset="0"/>
              </a:rPr>
              <a:t>Ba’al</a:t>
            </a:r>
            <a:r>
              <a:rPr lang="en-US" sz="3200" dirty="0">
                <a:latin typeface="Times New Roman" panose="02020603050405020304" pitchFamily="18" charset="0"/>
                <a:cs typeface="Times New Roman" panose="02020603050405020304" pitchFamily="18" charset="0"/>
              </a:rPr>
              <a:t> was often added to that of a locality, </a:t>
            </a:r>
            <a:r>
              <a:rPr lang="en-US" sz="3200" i="1" dirty="0">
                <a:latin typeface="Times New Roman" panose="02020603050405020304" pitchFamily="18" charset="0"/>
                <a:cs typeface="Times New Roman" panose="02020603050405020304" pitchFamily="18" charset="0"/>
              </a:rPr>
              <a:t>e.g., </a:t>
            </a:r>
            <a:r>
              <a:rPr lang="en-US" sz="3200" dirty="0">
                <a:latin typeface="Times New Roman" panose="02020603050405020304" pitchFamily="18" charset="0"/>
                <a:cs typeface="Times New Roman" panose="02020603050405020304" pitchFamily="18" charset="0"/>
              </a:rPr>
              <a:t>Baal-</a:t>
            </a:r>
            <a:r>
              <a:rPr lang="en-US" sz="3200" dirty="0" err="1">
                <a:latin typeface="Times New Roman" panose="02020603050405020304" pitchFamily="18" charset="0"/>
                <a:cs typeface="Times New Roman" panose="02020603050405020304" pitchFamily="18" charset="0"/>
              </a:rPr>
              <a:t>peor</a:t>
            </a:r>
            <a:r>
              <a:rPr lang="en-US" sz="3200" dirty="0">
                <a:latin typeface="Times New Roman" panose="02020603050405020304" pitchFamily="18" charset="0"/>
                <a:cs typeface="Times New Roman" panose="02020603050405020304" pitchFamily="18" charset="0"/>
              </a:rPr>
              <a:t>, Baal-</a:t>
            </a:r>
            <a:r>
              <a:rPr lang="en-US" sz="3200" dirty="0" err="1">
                <a:latin typeface="Times New Roman" panose="02020603050405020304" pitchFamily="18" charset="0"/>
                <a:cs typeface="Times New Roman" panose="02020603050405020304" pitchFamily="18" charset="0"/>
              </a:rPr>
              <a:t>hazor</a:t>
            </a:r>
            <a:r>
              <a:rPr lang="en-US" sz="3200" dirty="0">
                <a:latin typeface="Times New Roman" panose="02020603050405020304" pitchFamily="18" charset="0"/>
                <a:cs typeface="Times New Roman" panose="02020603050405020304" pitchFamily="18" charset="0"/>
              </a:rPr>
              <a:t>, Baal-</a:t>
            </a:r>
            <a:r>
              <a:rPr lang="en-US" sz="3200" dirty="0" err="1">
                <a:latin typeface="Times New Roman" panose="02020603050405020304" pitchFamily="18" charset="0"/>
                <a:cs typeface="Times New Roman" panose="02020603050405020304" pitchFamily="18" charset="0"/>
              </a:rPr>
              <a:t>hermon</a:t>
            </a:r>
            <a:r>
              <a:rPr lang="en-US" sz="32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694465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5">
                <a:lumMod val="20000"/>
                <a:lumOff val="80000"/>
              </a:schemeClr>
            </a:gs>
            <a:gs pos="28000">
              <a:schemeClr val="accent5">
                <a:lumMod val="40000"/>
                <a:lumOff val="60000"/>
              </a:schemeClr>
            </a:gs>
            <a:gs pos="10000">
              <a:schemeClr val="accent5">
                <a:lumMod val="60000"/>
                <a:lumOff val="40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6" name="Rectangle 5"/>
          <p:cNvSpPr/>
          <p:nvPr/>
        </p:nvSpPr>
        <p:spPr>
          <a:xfrm>
            <a:off x="304800" y="381000"/>
            <a:ext cx="8762999" cy="830997"/>
          </a:xfrm>
          <a:prstGeom prst="rect">
            <a:avLst/>
          </a:prstGeom>
        </p:spPr>
        <p:txBody>
          <a:bodyPr wrap="square">
            <a:spAutoFit/>
          </a:bodyPr>
          <a:lstStyle/>
          <a:p>
            <a:r>
              <a:rPr lang="en-US" sz="4800" b="1" dirty="0">
                <a:latin typeface="Times New Roman" panose="02020603050405020304" pitchFamily="18" charset="0"/>
                <a:ea typeface="Times New Roman" panose="02020603050405020304" pitchFamily="18" charset="0"/>
              </a:rPr>
              <a:t>High Places</a:t>
            </a:r>
          </a:p>
        </p:txBody>
      </p:sp>
      <p:sp>
        <p:nvSpPr>
          <p:cNvPr id="8" name="Rectangle 7"/>
          <p:cNvSpPr/>
          <p:nvPr/>
        </p:nvSpPr>
        <p:spPr>
          <a:xfrm>
            <a:off x="304800" y="1676400"/>
            <a:ext cx="5600700" cy="3046988"/>
          </a:xfrm>
          <a:prstGeom prst="rect">
            <a:avLst/>
          </a:prstGeom>
        </p:spPr>
        <p:txBody>
          <a:bodyPr wrap="square">
            <a:spAutoFit/>
          </a:bodyPr>
          <a:lstStyle/>
          <a:p>
            <a:r>
              <a:rPr lang="en-US" sz="2800" dirty="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Canaanite deities such as </a:t>
            </a:r>
            <a:r>
              <a:rPr lang="en-US" sz="3200" dirty="0" err="1">
                <a:latin typeface="Times New Roman" panose="02020603050405020304" pitchFamily="18" charset="0"/>
                <a:cs typeface="Times New Roman" panose="02020603050405020304" pitchFamily="18" charset="0"/>
              </a:rPr>
              <a:t>Ba’al</a:t>
            </a:r>
            <a:r>
              <a:rPr lang="en-US" sz="3200" dirty="0">
                <a:latin typeface="Times New Roman" panose="02020603050405020304" pitchFamily="18" charset="0"/>
                <a:cs typeface="Times New Roman" panose="02020603050405020304" pitchFamily="18" charset="0"/>
              </a:rPr>
              <a:t> were represented by figures which were placed in shrines often on hilltops, or ‘high places’ surrounded by groves of trees.</a:t>
            </a:r>
          </a:p>
        </p:txBody>
      </p:sp>
      <p:pic>
        <p:nvPicPr>
          <p:cNvPr id="41986" name="Picture 2" descr="https://upload.wikimedia.org/wikipedia/commons/thumb/d/df/Baal_Ugarit_Louvre_AO17330.jpg/320px-Baal_Ugarit_Louvre_AO17330.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019800" y="1139467"/>
            <a:ext cx="2895600" cy="554436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2959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5">
                <a:lumMod val="20000"/>
                <a:lumOff val="80000"/>
              </a:schemeClr>
            </a:gs>
            <a:gs pos="28000">
              <a:schemeClr val="accent5">
                <a:lumMod val="40000"/>
                <a:lumOff val="60000"/>
              </a:schemeClr>
            </a:gs>
            <a:gs pos="10000">
              <a:schemeClr val="accent5">
                <a:lumMod val="60000"/>
                <a:lumOff val="40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6" name="Rectangle 5"/>
          <p:cNvSpPr/>
          <p:nvPr/>
        </p:nvSpPr>
        <p:spPr>
          <a:xfrm>
            <a:off x="304800" y="381000"/>
            <a:ext cx="8762999" cy="830997"/>
          </a:xfrm>
          <a:prstGeom prst="rect">
            <a:avLst/>
          </a:prstGeom>
        </p:spPr>
        <p:txBody>
          <a:bodyPr wrap="square">
            <a:spAutoFit/>
          </a:bodyPr>
          <a:lstStyle/>
          <a:p>
            <a:r>
              <a:rPr lang="en-US" sz="4800" b="1" dirty="0" err="1">
                <a:latin typeface="Times New Roman" panose="02020603050405020304" pitchFamily="18" charset="0"/>
                <a:ea typeface="Times New Roman" panose="02020603050405020304" pitchFamily="18" charset="0"/>
              </a:rPr>
              <a:t>Asherah</a:t>
            </a:r>
            <a:r>
              <a:rPr lang="en-US" sz="4800" b="1" dirty="0">
                <a:latin typeface="Times New Roman" panose="02020603050405020304" pitchFamily="18" charset="0"/>
                <a:ea typeface="Times New Roman" panose="02020603050405020304" pitchFamily="18" charset="0"/>
              </a:rPr>
              <a:t> Poles</a:t>
            </a:r>
          </a:p>
        </p:txBody>
      </p:sp>
      <p:sp>
        <p:nvSpPr>
          <p:cNvPr id="8" name="Rectangle 7"/>
          <p:cNvSpPr/>
          <p:nvPr/>
        </p:nvSpPr>
        <p:spPr>
          <a:xfrm>
            <a:off x="190500" y="1524000"/>
            <a:ext cx="8763000" cy="5016758"/>
          </a:xfrm>
          <a:prstGeom prst="rect">
            <a:avLst/>
          </a:prstGeom>
        </p:spPr>
        <p:txBody>
          <a:bodyPr wrap="square">
            <a:spAutoFit/>
          </a:bodyPr>
          <a:lstStyle/>
          <a:p>
            <a:r>
              <a:rPr lang="en-US" sz="2800" dirty="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The idols of the goddess Astarte, or </a:t>
            </a:r>
            <a:r>
              <a:rPr lang="en-US" sz="3200" dirty="0" err="1">
                <a:latin typeface="Times New Roman" panose="02020603050405020304" pitchFamily="18" charset="0"/>
                <a:cs typeface="Times New Roman" panose="02020603050405020304" pitchFamily="18" charset="0"/>
              </a:rPr>
              <a:t>Asherah</a:t>
            </a:r>
            <a:r>
              <a:rPr lang="en-US" sz="3200" dirty="0">
                <a:latin typeface="Times New Roman" panose="02020603050405020304" pitchFamily="18" charset="0"/>
                <a:cs typeface="Times New Roman" panose="02020603050405020304" pitchFamily="18" charset="0"/>
              </a:rPr>
              <a:t>, included small terra cotta figures that emphasized her as a fertility goddess. These figures, left as offerings at shrines, took on many shapes and forms, sometimes being very plain, and sometimes even being uncarved.</a:t>
            </a:r>
          </a:p>
          <a:p>
            <a:r>
              <a:rPr lang="en-US" sz="3200" dirty="0">
                <a:latin typeface="Times New Roman" panose="02020603050405020304" pitchFamily="18" charset="0"/>
                <a:cs typeface="Times New Roman" panose="02020603050405020304" pitchFamily="18" charset="0"/>
              </a:rPr>
              <a:t>	Worship of Astarte is usually associated with what is called “an </a:t>
            </a:r>
            <a:r>
              <a:rPr lang="en-US" sz="3200" dirty="0" err="1">
                <a:latin typeface="Times New Roman" panose="02020603050405020304" pitchFamily="18" charset="0"/>
                <a:cs typeface="Times New Roman" panose="02020603050405020304" pitchFamily="18" charset="0"/>
              </a:rPr>
              <a:t>Asherah</a:t>
            </a:r>
            <a:r>
              <a:rPr lang="en-US" sz="3200" dirty="0">
                <a:latin typeface="Times New Roman" panose="02020603050405020304" pitchFamily="18" charset="0"/>
                <a:cs typeface="Times New Roman" panose="02020603050405020304" pitchFamily="18" charset="0"/>
              </a:rPr>
              <a:t> pole,” a sacred tree or pole that stood near Canaanite temples to Astarte/ </a:t>
            </a:r>
            <a:r>
              <a:rPr lang="en-US" sz="3200" dirty="0" err="1">
                <a:latin typeface="Times New Roman" panose="02020603050405020304" pitchFamily="18" charset="0"/>
                <a:cs typeface="Times New Roman" panose="02020603050405020304" pitchFamily="18" charset="0"/>
              </a:rPr>
              <a:t>Asherah</a:t>
            </a:r>
            <a:r>
              <a:rPr lang="en-US" sz="32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586050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5">
                <a:lumMod val="20000"/>
                <a:lumOff val="80000"/>
              </a:schemeClr>
            </a:gs>
            <a:gs pos="28000">
              <a:schemeClr val="accent5">
                <a:lumMod val="40000"/>
                <a:lumOff val="60000"/>
              </a:schemeClr>
            </a:gs>
            <a:gs pos="10000">
              <a:schemeClr val="accent5">
                <a:lumMod val="60000"/>
                <a:lumOff val="40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6" name="Rectangle 5"/>
          <p:cNvSpPr/>
          <p:nvPr/>
        </p:nvSpPr>
        <p:spPr>
          <a:xfrm>
            <a:off x="223158" y="152400"/>
            <a:ext cx="8762999" cy="830997"/>
          </a:xfrm>
          <a:prstGeom prst="rect">
            <a:avLst/>
          </a:prstGeom>
        </p:spPr>
        <p:txBody>
          <a:bodyPr wrap="square">
            <a:spAutoFit/>
          </a:bodyPr>
          <a:lstStyle/>
          <a:p>
            <a:r>
              <a:rPr lang="en-US" sz="4800" b="1" dirty="0" err="1">
                <a:latin typeface="Times New Roman" panose="02020603050405020304" pitchFamily="18" charset="0"/>
                <a:ea typeface="Times New Roman" panose="02020603050405020304" pitchFamily="18" charset="0"/>
              </a:rPr>
              <a:t>Asherah</a:t>
            </a:r>
            <a:r>
              <a:rPr lang="en-US" sz="4800" b="1" dirty="0">
                <a:latin typeface="Times New Roman" panose="02020603050405020304" pitchFamily="18" charset="0"/>
                <a:ea typeface="Times New Roman" panose="02020603050405020304" pitchFamily="18" charset="0"/>
              </a:rPr>
              <a:t> Poles</a:t>
            </a:r>
          </a:p>
        </p:txBody>
      </p:sp>
      <p:sp>
        <p:nvSpPr>
          <p:cNvPr id="8" name="Rectangle 7"/>
          <p:cNvSpPr/>
          <p:nvPr/>
        </p:nvSpPr>
        <p:spPr>
          <a:xfrm>
            <a:off x="190499" y="1164134"/>
            <a:ext cx="8795657" cy="5570756"/>
          </a:xfrm>
          <a:prstGeom prst="rect">
            <a:avLst/>
          </a:prstGeom>
        </p:spPr>
        <p:txBody>
          <a:bodyPr wrap="square">
            <a:spAutoFit/>
          </a:bodyPr>
          <a:lstStyle/>
          <a:p>
            <a:r>
              <a:rPr lang="en-US" sz="2800" dirty="0">
                <a:latin typeface="Times New Roman" panose="02020603050405020304" pitchFamily="18" charset="0"/>
                <a:cs typeface="Times New Roman" panose="02020603050405020304" pitchFamily="18" charset="0"/>
              </a:rPr>
              <a:t>For example:</a:t>
            </a:r>
          </a:p>
          <a:p>
            <a:pPr>
              <a:spcAft>
                <a:spcPts val="1200"/>
              </a:spcAft>
            </a:pPr>
            <a:r>
              <a:rPr lang="en-US" sz="2800" dirty="0">
                <a:latin typeface="Times New Roman" panose="02020603050405020304" pitchFamily="18" charset="0"/>
                <a:cs typeface="Times New Roman" panose="02020603050405020304" pitchFamily="18" charset="0"/>
              </a:rPr>
              <a:t>  2 Chronicles 33:3 “[King Manasseh of Judah] rebuilt the local shrines that his father Hezekiah had torn down. He built altars for the god Baal and set up sacred poles for worshiping the goddess </a:t>
            </a:r>
            <a:r>
              <a:rPr lang="en-US" sz="2800" dirty="0" err="1">
                <a:latin typeface="Times New Roman" panose="02020603050405020304" pitchFamily="18" charset="0"/>
                <a:cs typeface="Times New Roman" panose="02020603050405020304" pitchFamily="18" charset="0"/>
              </a:rPr>
              <a:t>Asherah</a:t>
            </a:r>
            <a:r>
              <a:rPr lang="en-US" sz="2800" dirty="0">
                <a:latin typeface="Times New Roman" panose="02020603050405020304" pitchFamily="18" charset="0"/>
                <a:cs typeface="Times New Roman" panose="02020603050405020304" pitchFamily="18" charset="0"/>
              </a:rPr>
              <a:t>. And he faithfully worshiped the stars in the sky.”</a:t>
            </a:r>
          </a:p>
          <a:p>
            <a:pPr>
              <a:spcAft>
                <a:spcPts val="1200"/>
              </a:spcAft>
            </a:pPr>
            <a:r>
              <a:rPr lang="en-US" sz="2800" dirty="0">
                <a:latin typeface="Times New Roman" panose="02020603050405020304" pitchFamily="18" charset="0"/>
                <a:cs typeface="Times New Roman" panose="02020603050405020304" pitchFamily="18" charset="0"/>
              </a:rPr>
              <a:t>   Jeremiah 17:1-2 “Judah’s sin is engraved ... on the tablets of their hearts ... Even their children remember their altars and </a:t>
            </a:r>
            <a:r>
              <a:rPr lang="en-US" sz="2800" dirty="0" err="1">
                <a:latin typeface="Times New Roman" panose="02020603050405020304" pitchFamily="18" charset="0"/>
                <a:cs typeface="Times New Roman" panose="02020603050405020304" pitchFamily="18" charset="0"/>
              </a:rPr>
              <a:t>Asherah</a:t>
            </a:r>
            <a:r>
              <a:rPr lang="en-US" sz="2800" dirty="0">
                <a:latin typeface="Times New Roman" panose="02020603050405020304" pitchFamily="18" charset="0"/>
                <a:cs typeface="Times New Roman" panose="02020603050405020304" pitchFamily="18" charset="0"/>
              </a:rPr>
              <a:t> poles beside the spreading trees and on the high hills.”</a:t>
            </a:r>
          </a:p>
          <a:p>
            <a:pPr>
              <a:spcAft>
                <a:spcPts val="1200"/>
              </a:spcAft>
            </a:pPr>
            <a:r>
              <a:rPr lang="en-US" sz="2800" dirty="0">
                <a:latin typeface="Times New Roman" panose="02020603050405020304" pitchFamily="18" charset="0"/>
                <a:cs typeface="Times New Roman" panose="02020603050405020304" pitchFamily="18" charset="0"/>
              </a:rPr>
              <a:t>  Hosea 4:13a “You offer sacrifices on mountaintops and hills, under oak trees, and wherever good shade is found.”</a:t>
            </a:r>
          </a:p>
        </p:txBody>
      </p:sp>
    </p:spTree>
    <p:extLst>
      <p:ext uri="{BB962C8B-B14F-4D97-AF65-F5344CB8AC3E}">
        <p14:creationId xmlns:p14="http://schemas.microsoft.com/office/powerpoint/2010/main" val="3039360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5">
                <a:lumMod val="20000"/>
                <a:lumOff val="80000"/>
              </a:schemeClr>
            </a:gs>
            <a:gs pos="28000">
              <a:schemeClr val="accent5">
                <a:lumMod val="40000"/>
                <a:lumOff val="60000"/>
              </a:schemeClr>
            </a:gs>
            <a:gs pos="10000">
              <a:schemeClr val="accent5">
                <a:lumMod val="60000"/>
                <a:lumOff val="40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6" name="Rectangle 5"/>
          <p:cNvSpPr/>
          <p:nvPr/>
        </p:nvSpPr>
        <p:spPr>
          <a:xfrm>
            <a:off x="304800" y="228600"/>
            <a:ext cx="8762999" cy="1261884"/>
          </a:xfrm>
          <a:prstGeom prst="rect">
            <a:avLst/>
          </a:prstGeom>
        </p:spPr>
        <p:txBody>
          <a:bodyPr wrap="square">
            <a:spAutoFit/>
          </a:bodyPr>
          <a:lstStyle/>
          <a:p>
            <a:pPr algn="ctr"/>
            <a:r>
              <a:rPr lang="en-US" sz="4000" b="1" dirty="0">
                <a:latin typeface="Times New Roman" panose="02020603050405020304" pitchFamily="18" charset="0"/>
                <a:ea typeface="Times New Roman" panose="02020603050405020304" pitchFamily="18" charset="0"/>
              </a:rPr>
              <a:t>The practice of Child Sacrifice </a:t>
            </a:r>
          </a:p>
          <a:p>
            <a:pPr algn="ctr"/>
            <a:r>
              <a:rPr lang="en-US" sz="3600" b="1" dirty="0">
                <a:latin typeface="Times New Roman" panose="02020603050405020304" pitchFamily="18" charset="0"/>
                <a:ea typeface="Times New Roman" panose="02020603050405020304" pitchFamily="18" charset="0"/>
              </a:rPr>
              <a:t>(in the Bible, also “pass through the fire”)</a:t>
            </a:r>
          </a:p>
        </p:txBody>
      </p:sp>
      <p:sp>
        <p:nvSpPr>
          <p:cNvPr id="8" name="Rectangle 7"/>
          <p:cNvSpPr/>
          <p:nvPr/>
        </p:nvSpPr>
        <p:spPr>
          <a:xfrm>
            <a:off x="190500" y="1704439"/>
            <a:ext cx="8763000" cy="5016758"/>
          </a:xfrm>
          <a:prstGeom prst="rect">
            <a:avLst/>
          </a:prstGeom>
        </p:spPr>
        <p:txBody>
          <a:bodyPr wrap="square">
            <a:spAutoFit/>
          </a:bodyPr>
          <a:lstStyle/>
          <a:p>
            <a:r>
              <a:rPr lang="en-US" sz="2800" dirty="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There is no direct Canaanite texts referencing or describing human or child sacrifice. It seems it may have been more of an occasional and/or folk practice.</a:t>
            </a:r>
          </a:p>
          <a:p>
            <a:r>
              <a:rPr lang="en-US" sz="3200" dirty="0">
                <a:latin typeface="Times New Roman" panose="02020603050405020304" pitchFamily="18" charset="0"/>
                <a:cs typeface="Times New Roman" panose="02020603050405020304" pitchFamily="18" charset="0"/>
              </a:rPr>
              <a:t>	There are many references to it in the Old Testament, particularly because it was a sin that so greatly provoked the Lord.</a:t>
            </a:r>
          </a:p>
          <a:p>
            <a:r>
              <a:rPr lang="en-US" sz="3200" dirty="0">
                <a:latin typeface="Times New Roman" panose="02020603050405020304" pitchFamily="18" charset="0"/>
                <a:cs typeface="Times New Roman" panose="02020603050405020304" pitchFamily="18" charset="0"/>
              </a:rPr>
              <a:t>	There are also references by surrounding peoples attesting that Canaanite practices included child sacrifice.</a:t>
            </a:r>
          </a:p>
        </p:txBody>
      </p:sp>
    </p:spTree>
    <p:extLst>
      <p:ext uri="{BB962C8B-B14F-4D97-AF65-F5344CB8AC3E}">
        <p14:creationId xmlns:p14="http://schemas.microsoft.com/office/powerpoint/2010/main" val="1187242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5">
                <a:lumMod val="20000"/>
                <a:lumOff val="80000"/>
              </a:schemeClr>
            </a:gs>
            <a:gs pos="28000">
              <a:schemeClr val="accent5">
                <a:lumMod val="40000"/>
                <a:lumOff val="60000"/>
              </a:schemeClr>
            </a:gs>
            <a:gs pos="10000">
              <a:schemeClr val="accent5">
                <a:lumMod val="60000"/>
                <a:lumOff val="40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6" name="Rectangle 5"/>
          <p:cNvSpPr/>
          <p:nvPr/>
        </p:nvSpPr>
        <p:spPr>
          <a:xfrm>
            <a:off x="223158" y="152400"/>
            <a:ext cx="8762999" cy="1261884"/>
          </a:xfrm>
          <a:prstGeom prst="rect">
            <a:avLst/>
          </a:prstGeom>
        </p:spPr>
        <p:txBody>
          <a:bodyPr wrap="square">
            <a:spAutoFit/>
          </a:bodyPr>
          <a:lstStyle/>
          <a:p>
            <a:pPr algn="ctr"/>
            <a:r>
              <a:rPr lang="en-US" sz="4000" b="1" dirty="0">
                <a:latin typeface="Times New Roman" panose="02020603050405020304" pitchFamily="18" charset="0"/>
                <a:ea typeface="Times New Roman" panose="02020603050405020304" pitchFamily="18" charset="0"/>
              </a:rPr>
              <a:t>The practice of Child Sacrifice </a:t>
            </a:r>
          </a:p>
          <a:p>
            <a:pPr algn="ctr"/>
            <a:r>
              <a:rPr lang="en-US" sz="3600" b="1" dirty="0">
                <a:latin typeface="Times New Roman" panose="02020603050405020304" pitchFamily="18" charset="0"/>
                <a:ea typeface="Times New Roman" panose="02020603050405020304" pitchFamily="18" charset="0"/>
              </a:rPr>
              <a:t>(in the Bible, also “pass through the fire”)</a:t>
            </a:r>
          </a:p>
        </p:txBody>
      </p:sp>
      <p:sp>
        <p:nvSpPr>
          <p:cNvPr id="8" name="Rectangle 7"/>
          <p:cNvSpPr/>
          <p:nvPr/>
        </p:nvSpPr>
        <p:spPr>
          <a:xfrm>
            <a:off x="190500" y="1573250"/>
            <a:ext cx="8763000" cy="5262979"/>
          </a:xfrm>
          <a:prstGeom prst="rect">
            <a:avLst/>
          </a:prstGeom>
        </p:spPr>
        <p:txBody>
          <a:bodyPr wrap="square">
            <a:spAutoFit/>
          </a:bodyPr>
          <a:lstStyle/>
          <a:p>
            <a:r>
              <a:rPr lang="en-US" sz="2800" dirty="0">
                <a:latin typeface="Times New Roman" panose="02020603050405020304" pitchFamily="18" charset="0"/>
                <a:cs typeface="Times New Roman" panose="02020603050405020304" pitchFamily="18" charset="0"/>
              </a:rPr>
              <a:t>	After the 10th plague on Egypt, God claims that the first born belongs to Him. Rather than sacrificing them, however, the Israelites are to redeem them. </a:t>
            </a:r>
          </a:p>
          <a:p>
            <a:r>
              <a:rPr lang="en-US" sz="2800" dirty="0">
                <a:latin typeface="Times New Roman" panose="02020603050405020304" pitchFamily="18" charset="0"/>
                <a:cs typeface="Times New Roman" panose="02020603050405020304" pitchFamily="18" charset="0"/>
              </a:rPr>
              <a:t>  Exodus 13</a:t>
            </a:r>
          </a:p>
          <a:p>
            <a:r>
              <a:rPr lang="en-US" sz="2800" baseline="30000" dirty="0">
                <a:latin typeface="Times New Roman" panose="02020603050405020304" pitchFamily="18" charset="0"/>
                <a:cs typeface="Times New Roman" panose="02020603050405020304" pitchFamily="18" charset="0"/>
              </a:rPr>
              <a:t>1 </a:t>
            </a:r>
            <a:r>
              <a:rPr lang="en-US" sz="2800" dirty="0">
                <a:latin typeface="Times New Roman" panose="02020603050405020304" pitchFamily="18" charset="0"/>
                <a:cs typeface="Times New Roman" panose="02020603050405020304" pitchFamily="18" charset="0"/>
              </a:rPr>
              <a:t>The Lord said to Moses, </a:t>
            </a:r>
            <a:r>
              <a:rPr lang="en-US" sz="2800" baseline="30000" dirty="0">
                <a:latin typeface="Times New Roman" panose="02020603050405020304" pitchFamily="18" charset="0"/>
                <a:cs typeface="Times New Roman" panose="02020603050405020304" pitchFamily="18" charset="0"/>
              </a:rPr>
              <a:t>2 </a:t>
            </a:r>
            <a:r>
              <a:rPr lang="en-US" sz="2800" dirty="0">
                <a:latin typeface="Times New Roman" panose="02020603050405020304" pitchFamily="18" charset="0"/>
                <a:cs typeface="Times New Roman" panose="02020603050405020304" pitchFamily="18" charset="0"/>
              </a:rPr>
              <a:t>“Dedicate to me the first born son of every family and the first born males of your flocks and herds. These belong to me.” ….</a:t>
            </a:r>
            <a:r>
              <a:rPr lang="en-US" sz="2800" baseline="30000" dirty="0">
                <a:latin typeface="Times New Roman" panose="02020603050405020304" pitchFamily="18" charset="0"/>
                <a:cs typeface="Times New Roman" panose="02020603050405020304" pitchFamily="18" charset="0"/>
              </a:rPr>
              <a:t>11 </a:t>
            </a:r>
            <a:r>
              <a:rPr lang="en-US" sz="2800" dirty="0">
                <a:latin typeface="Times New Roman" panose="02020603050405020304" pitchFamily="18" charset="0"/>
                <a:cs typeface="Times New Roman" panose="02020603050405020304" pitchFamily="18" charset="0"/>
              </a:rPr>
              <a:t>The Lord will give you the land of the Canaanites, just as he promised you and your ancestors. </a:t>
            </a:r>
            <a:r>
              <a:rPr lang="en-US" sz="2800" baseline="30000" dirty="0">
                <a:latin typeface="Times New Roman" panose="02020603050405020304" pitchFamily="18" charset="0"/>
                <a:cs typeface="Times New Roman" panose="02020603050405020304" pitchFamily="18" charset="0"/>
              </a:rPr>
              <a:t>12 </a:t>
            </a:r>
            <a:r>
              <a:rPr lang="en-US" sz="2800" dirty="0">
                <a:latin typeface="Times New Roman" panose="02020603050405020304" pitchFamily="18" charset="0"/>
                <a:cs typeface="Times New Roman" panose="02020603050405020304" pitchFamily="18" charset="0"/>
              </a:rPr>
              <a:t>From then on, you must give him every first born son from your families and every first born male from your animals, because these belong to him. ... You must redeem every first born son.”</a:t>
            </a:r>
          </a:p>
        </p:txBody>
      </p:sp>
    </p:spTree>
    <p:extLst>
      <p:ext uri="{BB962C8B-B14F-4D97-AF65-F5344CB8AC3E}">
        <p14:creationId xmlns:p14="http://schemas.microsoft.com/office/powerpoint/2010/main" val="499368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5">
                <a:lumMod val="20000"/>
                <a:lumOff val="80000"/>
              </a:schemeClr>
            </a:gs>
            <a:gs pos="28000">
              <a:schemeClr val="accent5">
                <a:lumMod val="40000"/>
                <a:lumOff val="60000"/>
              </a:schemeClr>
            </a:gs>
            <a:gs pos="10000">
              <a:schemeClr val="accent5">
                <a:lumMod val="60000"/>
                <a:lumOff val="40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6" name="Rectangle 5"/>
          <p:cNvSpPr/>
          <p:nvPr/>
        </p:nvSpPr>
        <p:spPr>
          <a:xfrm>
            <a:off x="223158" y="152400"/>
            <a:ext cx="8762999" cy="1261884"/>
          </a:xfrm>
          <a:prstGeom prst="rect">
            <a:avLst/>
          </a:prstGeom>
        </p:spPr>
        <p:txBody>
          <a:bodyPr wrap="square">
            <a:spAutoFit/>
          </a:bodyPr>
          <a:lstStyle/>
          <a:p>
            <a:pPr algn="ctr"/>
            <a:r>
              <a:rPr lang="en-US" sz="4000" b="1" dirty="0">
                <a:latin typeface="Times New Roman" panose="02020603050405020304" pitchFamily="18" charset="0"/>
                <a:ea typeface="Times New Roman" panose="02020603050405020304" pitchFamily="18" charset="0"/>
              </a:rPr>
              <a:t>The practice of Child Sacrifice </a:t>
            </a:r>
          </a:p>
          <a:p>
            <a:pPr algn="ctr"/>
            <a:r>
              <a:rPr lang="en-US" sz="3600" b="1" dirty="0">
                <a:latin typeface="Times New Roman" panose="02020603050405020304" pitchFamily="18" charset="0"/>
                <a:ea typeface="Times New Roman" panose="02020603050405020304" pitchFamily="18" charset="0"/>
              </a:rPr>
              <a:t>(in the Bible, also “pass through the fire”)</a:t>
            </a:r>
          </a:p>
        </p:txBody>
      </p:sp>
      <p:sp>
        <p:nvSpPr>
          <p:cNvPr id="8" name="Rectangle 7"/>
          <p:cNvSpPr/>
          <p:nvPr/>
        </p:nvSpPr>
        <p:spPr>
          <a:xfrm>
            <a:off x="190500" y="1676400"/>
            <a:ext cx="8763000" cy="4862870"/>
          </a:xfrm>
          <a:prstGeom prst="rect">
            <a:avLst/>
          </a:prstGeom>
        </p:spPr>
        <p:txBody>
          <a:bodyPr wrap="square">
            <a:spAutoFit/>
          </a:bodyPr>
          <a:lstStyle/>
          <a:p>
            <a:r>
              <a:rPr lang="en-US" sz="2800" dirty="0">
                <a:latin typeface="Times New Roman" panose="02020603050405020304" pitchFamily="18" charset="0"/>
                <a:cs typeface="Times New Roman" panose="02020603050405020304" pitchFamily="18" charset="0"/>
              </a:rPr>
              <a:t>God strongly forbids human and child sacrifice. </a:t>
            </a:r>
          </a:p>
          <a:p>
            <a:r>
              <a:rPr lang="en-US" sz="1200" dirty="0">
                <a:latin typeface="Times New Roman" panose="02020603050405020304" pitchFamily="18" charset="0"/>
                <a:cs typeface="Times New Roman" panose="02020603050405020304" pitchFamily="18" charset="0"/>
              </a:rPr>
              <a:t>  </a:t>
            </a:r>
          </a:p>
          <a:p>
            <a:r>
              <a:rPr lang="en-US" sz="2800" dirty="0">
                <a:latin typeface="Times New Roman" panose="02020603050405020304" pitchFamily="18" charset="0"/>
                <a:cs typeface="Times New Roman" panose="02020603050405020304" pitchFamily="18" charset="0"/>
              </a:rPr>
              <a:t>  Leviticus 20:2-5</a:t>
            </a:r>
          </a:p>
          <a:p>
            <a:r>
              <a:rPr lang="en-US" sz="2400" baseline="30000" dirty="0">
                <a:latin typeface="Times New Roman" panose="02020603050405020304" pitchFamily="18" charset="0"/>
                <a:cs typeface="Times New Roman" panose="02020603050405020304" pitchFamily="18" charset="0"/>
              </a:rPr>
              <a:t>2 </a:t>
            </a:r>
            <a:r>
              <a:rPr lang="en-US" sz="2400" dirty="0">
                <a:latin typeface="Times New Roman" panose="02020603050405020304" pitchFamily="18" charset="0"/>
                <a:cs typeface="Times New Roman" panose="02020603050405020304" pitchFamily="18" charset="0"/>
              </a:rPr>
              <a:t>“Say to the Israelites: ‘Any Israelite or any foreigner residing in Israel who sacrifices any of his children to </a:t>
            </a:r>
            <a:r>
              <a:rPr lang="en-US" sz="2400" dirty="0" err="1">
                <a:latin typeface="Times New Roman" panose="02020603050405020304" pitchFamily="18" charset="0"/>
                <a:cs typeface="Times New Roman" panose="02020603050405020304" pitchFamily="18" charset="0"/>
              </a:rPr>
              <a:t>Molek</a:t>
            </a:r>
            <a:r>
              <a:rPr lang="en-US" sz="2400" dirty="0">
                <a:latin typeface="Times New Roman" panose="02020603050405020304" pitchFamily="18" charset="0"/>
                <a:cs typeface="Times New Roman" panose="02020603050405020304" pitchFamily="18" charset="0"/>
              </a:rPr>
              <a:t> is to be put to death. The members of the community are to stone him. </a:t>
            </a:r>
            <a:r>
              <a:rPr lang="en-US" sz="2400" baseline="30000" dirty="0">
                <a:latin typeface="Times New Roman" panose="02020603050405020304" pitchFamily="18" charset="0"/>
                <a:cs typeface="Times New Roman" panose="02020603050405020304" pitchFamily="18" charset="0"/>
              </a:rPr>
              <a:t>3 </a:t>
            </a:r>
            <a:r>
              <a:rPr lang="en-US" sz="2400" dirty="0">
                <a:latin typeface="Times New Roman" panose="02020603050405020304" pitchFamily="18" charset="0"/>
                <a:cs typeface="Times New Roman" panose="02020603050405020304" pitchFamily="18" charset="0"/>
              </a:rPr>
              <a:t>I myself will set my face against him and will cut him off from his people; for by sacrificing his children to </a:t>
            </a:r>
            <a:r>
              <a:rPr lang="en-US" sz="2400" dirty="0" err="1">
                <a:latin typeface="Times New Roman" panose="02020603050405020304" pitchFamily="18" charset="0"/>
                <a:cs typeface="Times New Roman" panose="02020603050405020304" pitchFamily="18" charset="0"/>
              </a:rPr>
              <a:t>Molek</a:t>
            </a:r>
            <a:r>
              <a:rPr lang="en-US" sz="2400" dirty="0">
                <a:latin typeface="Times New Roman" panose="02020603050405020304" pitchFamily="18" charset="0"/>
                <a:cs typeface="Times New Roman" panose="02020603050405020304" pitchFamily="18" charset="0"/>
              </a:rPr>
              <a:t>, he has defiled my sanctuary and profaned my holy name. </a:t>
            </a:r>
            <a:r>
              <a:rPr lang="en-US" sz="2400" baseline="30000" dirty="0">
                <a:latin typeface="Times New Roman" panose="02020603050405020304" pitchFamily="18" charset="0"/>
                <a:cs typeface="Times New Roman" panose="02020603050405020304" pitchFamily="18" charset="0"/>
              </a:rPr>
              <a:t>4 </a:t>
            </a:r>
            <a:r>
              <a:rPr lang="en-US" sz="2400" dirty="0">
                <a:latin typeface="Times New Roman" panose="02020603050405020304" pitchFamily="18" charset="0"/>
                <a:cs typeface="Times New Roman" panose="02020603050405020304" pitchFamily="18" charset="0"/>
              </a:rPr>
              <a:t>If the members of the community close their eyes when that man sacrifices one of his children to </a:t>
            </a:r>
            <a:r>
              <a:rPr lang="en-US" sz="2400" dirty="0" err="1">
                <a:latin typeface="Times New Roman" panose="02020603050405020304" pitchFamily="18" charset="0"/>
                <a:cs typeface="Times New Roman" panose="02020603050405020304" pitchFamily="18" charset="0"/>
              </a:rPr>
              <a:t>Molek</a:t>
            </a:r>
            <a:r>
              <a:rPr lang="en-US" sz="2400" dirty="0">
                <a:latin typeface="Times New Roman" panose="02020603050405020304" pitchFamily="18" charset="0"/>
                <a:cs typeface="Times New Roman" panose="02020603050405020304" pitchFamily="18" charset="0"/>
              </a:rPr>
              <a:t> and if they fail to put him to death, </a:t>
            </a:r>
            <a:r>
              <a:rPr lang="en-US" sz="2400" baseline="30000" dirty="0">
                <a:latin typeface="Times New Roman" panose="02020603050405020304" pitchFamily="18" charset="0"/>
                <a:cs typeface="Times New Roman" panose="02020603050405020304" pitchFamily="18" charset="0"/>
              </a:rPr>
              <a:t>5 </a:t>
            </a:r>
            <a:r>
              <a:rPr lang="en-US" sz="2400" dirty="0">
                <a:latin typeface="Times New Roman" panose="02020603050405020304" pitchFamily="18" charset="0"/>
                <a:cs typeface="Times New Roman" panose="02020603050405020304" pitchFamily="18" charset="0"/>
              </a:rPr>
              <a:t>I myself will set my face against him and his family and will cut them off from their people together with all who follow him in prostituting themselves to </a:t>
            </a:r>
            <a:r>
              <a:rPr lang="en-US" sz="2400" dirty="0" err="1">
                <a:latin typeface="Times New Roman" panose="02020603050405020304" pitchFamily="18" charset="0"/>
                <a:cs typeface="Times New Roman" panose="02020603050405020304" pitchFamily="18" charset="0"/>
              </a:rPr>
              <a:t>Molek</a:t>
            </a:r>
            <a:r>
              <a:rPr lang="en-US" sz="2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481283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5">
                <a:lumMod val="20000"/>
                <a:lumOff val="80000"/>
              </a:schemeClr>
            </a:gs>
            <a:gs pos="28000">
              <a:schemeClr val="accent5">
                <a:lumMod val="40000"/>
                <a:lumOff val="60000"/>
              </a:schemeClr>
            </a:gs>
            <a:gs pos="10000">
              <a:schemeClr val="accent5">
                <a:lumMod val="60000"/>
                <a:lumOff val="40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6" name="Rectangle 5"/>
          <p:cNvSpPr/>
          <p:nvPr/>
        </p:nvSpPr>
        <p:spPr>
          <a:xfrm>
            <a:off x="0" y="533400"/>
            <a:ext cx="9135035" cy="707886"/>
          </a:xfrm>
          <a:prstGeom prst="rect">
            <a:avLst/>
          </a:prstGeom>
        </p:spPr>
        <p:txBody>
          <a:bodyPr wrap="square">
            <a:spAutoFit/>
          </a:bodyPr>
          <a:lstStyle/>
          <a:p>
            <a:pPr algn="ctr"/>
            <a:r>
              <a:rPr lang="en-US" sz="4000" b="1" dirty="0">
                <a:latin typeface="Times New Roman" panose="02020603050405020304" pitchFamily="18" charset="0"/>
                <a:ea typeface="Times New Roman" panose="02020603050405020304" pitchFamily="18" charset="0"/>
              </a:rPr>
              <a:t>Sessions: Sundays:</a:t>
            </a:r>
            <a:endParaRPr lang="en-US" sz="4000" b="1" dirty="0"/>
          </a:p>
        </p:txBody>
      </p:sp>
      <p:sp>
        <p:nvSpPr>
          <p:cNvPr id="8" name="Rectangle 7"/>
          <p:cNvSpPr/>
          <p:nvPr/>
        </p:nvSpPr>
        <p:spPr>
          <a:xfrm>
            <a:off x="457200" y="2133600"/>
            <a:ext cx="8677835" cy="3108543"/>
          </a:xfrm>
          <a:prstGeom prst="rect">
            <a:avLst/>
          </a:prstGeom>
        </p:spPr>
        <p:txBody>
          <a:bodyPr wrap="square">
            <a:spAutoFit/>
          </a:bodyPr>
          <a:lstStyle/>
          <a:p>
            <a:r>
              <a:rPr lang="en-US" sz="2800" dirty="0">
                <a:latin typeface="Times New Roman" panose="02020603050405020304" pitchFamily="18" charset="0"/>
                <a:cs typeface="Times New Roman" panose="02020603050405020304" pitchFamily="18" charset="0"/>
              </a:rPr>
              <a:t>Oct. 2 - OT: From Creation through the First Temple</a:t>
            </a:r>
          </a:p>
          <a:p>
            <a:r>
              <a:rPr lang="en-US" sz="2800" dirty="0">
                <a:latin typeface="Times New Roman" panose="02020603050405020304" pitchFamily="18" charset="0"/>
                <a:cs typeface="Times New Roman" panose="02020603050405020304" pitchFamily="18" charset="0"/>
              </a:rPr>
              <a:t>Oct. 23 - OT: From the First Temple through the eve of 			Jesus’ birth</a:t>
            </a:r>
          </a:p>
          <a:p>
            <a:r>
              <a:rPr lang="en-US" sz="2800" dirty="0">
                <a:latin typeface="Times New Roman" panose="02020603050405020304" pitchFamily="18" charset="0"/>
                <a:cs typeface="Times New Roman" panose="02020603050405020304" pitchFamily="18" charset="0"/>
              </a:rPr>
              <a:t>Nov. 6 - NT: The Life of Jesus</a:t>
            </a:r>
          </a:p>
          <a:p>
            <a:r>
              <a:rPr lang="en-US" sz="2800" dirty="0">
                <a:latin typeface="Times New Roman" panose="02020603050405020304" pitchFamily="18" charset="0"/>
                <a:cs typeface="Times New Roman" panose="02020603050405020304" pitchFamily="18" charset="0"/>
              </a:rPr>
              <a:t>Dec. 4 - NT: From Jesus to Constantine: The Early Church</a:t>
            </a:r>
          </a:p>
          <a:p>
            <a:r>
              <a:rPr lang="en-US" sz="2800" dirty="0">
                <a:latin typeface="Times New Roman" panose="02020603050405020304" pitchFamily="18" charset="0"/>
                <a:cs typeface="Times New Roman" panose="02020603050405020304" pitchFamily="18" charset="0"/>
              </a:rPr>
              <a:t>Jan. 8 - From Constantine through WWII</a:t>
            </a:r>
          </a:p>
          <a:p>
            <a:r>
              <a:rPr lang="en-US" sz="2800" dirty="0">
                <a:latin typeface="Times New Roman" panose="02020603050405020304" pitchFamily="18" charset="0"/>
                <a:cs typeface="Times New Roman" panose="02020603050405020304" pitchFamily="18" charset="0"/>
              </a:rPr>
              <a:t>Feb. 12 - Since WWII</a:t>
            </a:r>
          </a:p>
        </p:txBody>
      </p:sp>
    </p:spTree>
    <p:extLst>
      <p:ext uri="{BB962C8B-B14F-4D97-AF65-F5344CB8AC3E}">
        <p14:creationId xmlns:p14="http://schemas.microsoft.com/office/powerpoint/2010/main" val="364507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5">
                <a:lumMod val="20000"/>
                <a:lumOff val="80000"/>
              </a:schemeClr>
            </a:gs>
            <a:gs pos="28000">
              <a:schemeClr val="accent5">
                <a:lumMod val="40000"/>
                <a:lumOff val="60000"/>
              </a:schemeClr>
            </a:gs>
            <a:gs pos="10000">
              <a:schemeClr val="accent5">
                <a:lumMod val="60000"/>
                <a:lumOff val="40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6" name="Rectangle 5"/>
          <p:cNvSpPr/>
          <p:nvPr/>
        </p:nvSpPr>
        <p:spPr>
          <a:xfrm>
            <a:off x="223158" y="152400"/>
            <a:ext cx="8762999" cy="1261884"/>
          </a:xfrm>
          <a:prstGeom prst="rect">
            <a:avLst/>
          </a:prstGeom>
        </p:spPr>
        <p:txBody>
          <a:bodyPr wrap="square">
            <a:spAutoFit/>
          </a:bodyPr>
          <a:lstStyle/>
          <a:p>
            <a:pPr algn="ctr"/>
            <a:r>
              <a:rPr lang="en-US" sz="4000" b="1" dirty="0">
                <a:latin typeface="Times New Roman" panose="02020603050405020304" pitchFamily="18" charset="0"/>
                <a:ea typeface="Times New Roman" panose="02020603050405020304" pitchFamily="18" charset="0"/>
              </a:rPr>
              <a:t>The practice of Child Sacrifice </a:t>
            </a:r>
          </a:p>
          <a:p>
            <a:pPr algn="ctr"/>
            <a:r>
              <a:rPr lang="en-US" sz="3600" b="1" dirty="0">
                <a:latin typeface="Times New Roman" panose="02020603050405020304" pitchFamily="18" charset="0"/>
                <a:ea typeface="Times New Roman" panose="02020603050405020304" pitchFamily="18" charset="0"/>
              </a:rPr>
              <a:t>(in the Bible, also “pass through the fire”)</a:t>
            </a:r>
          </a:p>
        </p:txBody>
      </p:sp>
      <p:sp>
        <p:nvSpPr>
          <p:cNvPr id="8" name="Rectangle 7"/>
          <p:cNvSpPr/>
          <p:nvPr/>
        </p:nvSpPr>
        <p:spPr>
          <a:xfrm>
            <a:off x="223157" y="1981200"/>
            <a:ext cx="8763000" cy="4216539"/>
          </a:xfrm>
          <a:prstGeom prst="rect">
            <a:avLst/>
          </a:prstGeom>
        </p:spPr>
        <p:txBody>
          <a:bodyPr wrap="square">
            <a:spAutoFit/>
          </a:bodyPr>
          <a:lstStyle/>
          <a:p>
            <a:r>
              <a:rPr lang="en-US" sz="2800" dirty="0">
                <a:latin typeface="Times New Roman" panose="02020603050405020304" pitchFamily="18" charset="0"/>
                <a:cs typeface="Times New Roman" panose="02020603050405020304" pitchFamily="18" charset="0"/>
              </a:rPr>
              <a:t>Even so, some Israelites, it seemed, practiced child sacrifice when they got to Canaan.</a:t>
            </a:r>
          </a:p>
          <a:p>
            <a:endParaRPr lang="en-US" sz="14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Psalm 106:35-38</a:t>
            </a:r>
          </a:p>
          <a:p>
            <a:r>
              <a:rPr lang="en-US" sz="2800" dirty="0">
                <a:latin typeface="Times New Roman" panose="02020603050405020304" pitchFamily="18" charset="0"/>
                <a:cs typeface="Times New Roman" panose="02020603050405020304" pitchFamily="18" charset="0"/>
              </a:rPr>
              <a:t>But they mingled with the nations And learned their practices, And served their idols, Which became a snare to them. They even sacrificed their sons and their daughters to the demons, and shed innocent blood, The blood of their sons and their daughters, Whom they sacrificed to the idols of Canaan; And the land was polluted with the blood.</a:t>
            </a:r>
          </a:p>
        </p:txBody>
      </p:sp>
    </p:spTree>
    <p:extLst>
      <p:ext uri="{BB962C8B-B14F-4D97-AF65-F5344CB8AC3E}">
        <p14:creationId xmlns:p14="http://schemas.microsoft.com/office/powerpoint/2010/main" val="3182119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5">
                <a:lumMod val="20000"/>
                <a:lumOff val="80000"/>
              </a:schemeClr>
            </a:gs>
            <a:gs pos="28000">
              <a:schemeClr val="accent5">
                <a:lumMod val="40000"/>
                <a:lumOff val="60000"/>
              </a:schemeClr>
            </a:gs>
            <a:gs pos="10000">
              <a:schemeClr val="accent5">
                <a:lumMod val="60000"/>
                <a:lumOff val="40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8" name="Rectangle 7"/>
          <p:cNvSpPr/>
          <p:nvPr/>
        </p:nvSpPr>
        <p:spPr>
          <a:xfrm>
            <a:off x="190500" y="304800"/>
            <a:ext cx="8763000" cy="6124754"/>
          </a:xfrm>
          <a:prstGeom prst="rect">
            <a:avLst/>
          </a:prstGeom>
        </p:spPr>
        <p:txBody>
          <a:bodyPr wrap="square">
            <a:spAutoFit/>
          </a:bodyPr>
          <a:lstStyle/>
          <a:p>
            <a:r>
              <a:rPr lang="en-US" sz="2800" dirty="0">
                <a:latin typeface="Times New Roman" panose="02020603050405020304" pitchFamily="18" charset="0"/>
                <a:cs typeface="Times New Roman" panose="02020603050405020304" pitchFamily="18" charset="0"/>
              </a:rPr>
              <a:t>	There is no </a:t>
            </a:r>
            <a:r>
              <a:rPr lang="en-US" sz="2800" b="1" dirty="0">
                <a:latin typeface="Times New Roman" panose="02020603050405020304" pitchFamily="18" charset="0"/>
                <a:cs typeface="Times New Roman" panose="02020603050405020304" pitchFamily="18" charset="0"/>
              </a:rPr>
              <a:t>archeological evidence</a:t>
            </a:r>
            <a:r>
              <a:rPr lang="en-US" sz="2800" dirty="0">
                <a:latin typeface="Times New Roman" panose="02020603050405020304" pitchFamily="18" charset="0"/>
                <a:cs typeface="Times New Roman" panose="02020603050405020304" pitchFamily="18" charset="0"/>
              </a:rPr>
              <a:t>, or Egyptian record, of the Hebrew people ever living within Egypt. The earliest historical reference of a people called Israel is The </a:t>
            </a:r>
            <a:r>
              <a:rPr lang="en-US" sz="2800" dirty="0" err="1">
                <a:latin typeface="Times New Roman" panose="02020603050405020304" pitchFamily="18" charset="0"/>
                <a:cs typeface="Times New Roman" panose="02020603050405020304" pitchFamily="18" charset="0"/>
              </a:rPr>
              <a:t>Merneptah</a:t>
            </a:r>
            <a:r>
              <a:rPr lang="en-US" sz="2800" dirty="0">
                <a:latin typeface="Times New Roman" panose="02020603050405020304" pitchFamily="18" charset="0"/>
                <a:cs typeface="Times New Roman" panose="02020603050405020304" pitchFamily="18" charset="0"/>
              </a:rPr>
              <a:t> Stele (the victory stele of Pharaoh </a:t>
            </a:r>
            <a:r>
              <a:rPr lang="en-US" sz="2800" dirty="0" err="1">
                <a:latin typeface="Times New Roman" panose="02020603050405020304" pitchFamily="18" charset="0"/>
                <a:cs typeface="Times New Roman" panose="02020603050405020304" pitchFamily="18" charset="0"/>
              </a:rPr>
              <a:t>Merneptah</a:t>
            </a:r>
            <a:r>
              <a:rPr lang="en-US" sz="2800" dirty="0">
                <a:latin typeface="Times New Roman" panose="02020603050405020304" pitchFamily="18" charset="0"/>
                <a:cs typeface="Times New Roman" panose="02020603050405020304" pitchFamily="18" charset="0"/>
              </a:rPr>
              <a:t>, the son of Ramesses II), dated to about 1206 BCE and now housed at the Cairo Museum. It mentions a list of peoples and city states in Canaan, and among them are the Israelites. The other ethnic groups are </a:t>
            </a:r>
          </a:p>
          <a:p>
            <a:r>
              <a:rPr lang="en-US" sz="2800" dirty="0">
                <a:latin typeface="Times New Roman" panose="02020603050405020304" pitchFamily="18" charset="0"/>
                <a:cs typeface="Times New Roman" panose="02020603050405020304" pitchFamily="18" charset="0"/>
              </a:rPr>
              <a:t>described as states, but the </a:t>
            </a:r>
          </a:p>
          <a:p>
            <a:r>
              <a:rPr lang="en-US" sz="2800" dirty="0">
                <a:latin typeface="Times New Roman" panose="02020603050405020304" pitchFamily="18" charset="0"/>
                <a:cs typeface="Times New Roman" panose="02020603050405020304" pitchFamily="18" charset="0"/>
              </a:rPr>
              <a:t>Israelites are described as “a </a:t>
            </a:r>
          </a:p>
          <a:p>
            <a:r>
              <a:rPr lang="en-US" sz="2800" dirty="0">
                <a:latin typeface="Times New Roman" panose="02020603050405020304" pitchFamily="18" charset="0"/>
                <a:cs typeface="Times New Roman" panose="02020603050405020304" pitchFamily="18" charset="0"/>
              </a:rPr>
              <a:t>people.” It seems they were </a:t>
            </a:r>
          </a:p>
          <a:p>
            <a:r>
              <a:rPr lang="en-US" sz="2800" dirty="0">
                <a:latin typeface="Times New Roman" panose="02020603050405020304" pitchFamily="18" charset="0"/>
                <a:cs typeface="Times New Roman" panose="02020603050405020304" pitchFamily="18" charset="0"/>
              </a:rPr>
              <a:t>aware that the Israelites had </a:t>
            </a:r>
          </a:p>
          <a:p>
            <a:r>
              <a:rPr lang="en-US" sz="2800" dirty="0">
                <a:latin typeface="Times New Roman" panose="02020603050405020304" pitchFamily="18" charset="0"/>
                <a:cs typeface="Times New Roman" panose="02020603050405020304" pitchFamily="18" charset="0"/>
              </a:rPr>
              <a:t>not yet reached a level of </a:t>
            </a:r>
          </a:p>
          <a:p>
            <a:r>
              <a:rPr lang="en-US" sz="2800" dirty="0">
                <a:latin typeface="Times New Roman" panose="02020603050405020304" pitchFamily="18" charset="0"/>
                <a:cs typeface="Times New Roman" panose="02020603050405020304" pitchFamily="18" charset="0"/>
              </a:rPr>
              <a:t>state organization.</a:t>
            </a:r>
          </a:p>
        </p:txBody>
      </p:sp>
      <p:pic>
        <p:nvPicPr>
          <p:cNvPr id="5" name="Picture 2" descr="http://www.pbs.org/wgbh/nova/assets/img/archeology-hebrew-bible/image-03-large.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2000" y="3359049"/>
            <a:ext cx="4381500" cy="33275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4834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5">
                <a:lumMod val="20000"/>
                <a:lumOff val="80000"/>
              </a:schemeClr>
            </a:gs>
            <a:gs pos="28000">
              <a:schemeClr val="accent5">
                <a:lumMod val="40000"/>
                <a:lumOff val="60000"/>
              </a:schemeClr>
            </a:gs>
            <a:gs pos="10000">
              <a:schemeClr val="accent5">
                <a:lumMod val="60000"/>
                <a:lumOff val="40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8" name="Rectangle 7"/>
          <p:cNvSpPr/>
          <p:nvPr/>
        </p:nvSpPr>
        <p:spPr>
          <a:xfrm>
            <a:off x="190500" y="1341328"/>
            <a:ext cx="8763000" cy="3970318"/>
          </a:xfrm>
          <a:prstGeom prst="rect">
            <a:avLst/>
          </a:prstGeom>
        </p:spPr>
        <p:txBody>
          <a:bodyPr wrap="square">
            <a:spAutoFit/>
          </a:bodyPr>
          <a:lstStyle/>
          <a:p>
            <a:r>
              <a:rPr lang="en-US" sz="2800" dirty="0">
                <a:latin typeface="Times New Roman" panose="02020603050405020304" pitchFamily="18" charset="0"/>
                <a:cs typeface="Times New Roman" panose="02020603050405020304" pitchFamily="18" charset="0"/>
              </a:rPr>
              <a:t>	Archaeologists have found that Jericho was destroyed around 1400 B.C.E. (the time of Joshua, early Exodus dating). (Based on Bryant G. Wood’s correction of Kathleen Kenyon’s dating.) The first major excavation of Jericho was carried out by a German team</a:t>
            </a:r>
          </a:p>
          <a:p>
            <a:r>
              <a:rPr lang="en-US" sz="2800" dirty="0">
                <a:latin typeface="Times New Roman" panose="02020603050405020304" pitchFamily="18" charset="0"/>
                <a:cs typeface="Times New Roman" panose="02020603050405020304" pitchFamily="18" charset="0"/>
              </a:rPr>
              <a:t>between 1907 and 1909. They</a:t>
            </a:r>
          </a:p>
          <a:p>
            <a:r>
              <a:rPr lang="en-US" sz="2800" dirty="0">
                <a:latin typeface="Times New Roman" panose="02020603050405020304" pitchFamily="18" charset="0"/>
                <a:cs typeface="Times New Roman" panose="02020603050405020304" pitchFamily="18" charset="0"/>
              </a:rPr>
              <a:t>found piles of mud bricks at </a:t>
            </a:r>
          </a:p>
          <a:p>
            <a:r>
              <a:rPr lang="en-US" sz="2800" dirty="0">
                <a:latin typeface="Times New Roman" panose="02020603050405020304" pitchFamily="18" charset="0"/>
                <a:cs typeface="Times New Roman" panose="02020603050405020304" pitchFamily="18" charset="0"/>
              </a:rPr>
              <a:t>the base of the mound the </a:t>
            </a:r>
          </a:p>
          <a:p>
            <a:r>
              <a:rPr lang="en-US" sz="2800" dirty="0">
                <a:latin typeface="Times New Roman" panose="02020603050405020304" pitchFamily="18" charset="0"/>
                <a:cs typeface="Times New Roman" panose="02020603050405020304" pitchFamily="18" charset="0"/>
              </a:rPr>
              <a:t>city was built on. </a:t>
            </a:r>
          </a:p>
        </p:txBody>
      </p:sp>
      <p:pic>
        <p:nvPicPr>
          <p:cNvPr id="53250" name="Picture 2" descr="http://www.biblearchaeology.org/image.axd?picture=2013%2f1%2fBGW+before+Italian+west+balk.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4648200" y="3233056"/>
            <a:ext cx="4343400" cy="347254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6" name="Rectangle 5"/>
          <p:cNvSpPr/>
          <p:nvPr/>
        </p:nvSpPr>
        <p:spPr>
          <a:xfrm>
            <a:off x="190501" y="304800"/>
            <a:ext cx="8762999" cy="830997"/>
          </a:xfrm>
          <a:prstGeom prst="rect">
            <a:avLst/>
          </a:prstGeom>
        </p:spPr>
        <p:txBody>
          <a:bodyPr wrap="square">
            <a:spAutoFit/>
          </a:bodyPr>
          <a:lstStyle/>
          <a:p>
            <a:r>
              <a:rPr lang="en-US" sz="4800" b="1" dirty="0">
                <a:latin typeface="Times New Roman" panose="02020603050405020304" pitchFamily="18" charset="0"/>
                <a:ea typeface="Times New Roman" panose="02020603050405020304" pitchFamily="18" charset="0"/>
              </a:rPr>
              <a:t>Jericho</a:t>
            </a:r>
          </a:p>
        </p:txBody>
      </p:sp>
    </p:spTree>
    <p:extLst>
      <p:ext uri="{BB962C8B-B14F-4D97-AF65-F5344CB8AC3E}">
        <p14:creationId xmlns:p14="http://schemas.microsoft.com/office/powerpoint/2010/main" val="2150841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5">
                <a:lumMod val="20000"/>
                <a:lumOff val="80000"/>
              </a:schemeClr>
            </a:gs>
            <a:gs pos="28000">
              <a:schemeClr val="accent5">
                <a:lumMod val="40000"/>
                <a:lumOff val="60000"/>
              </a:schemeClr>
            </a:gs>
            <a:gs pos="10000">
              <a:schemeClr val="accent5">
                <a:lumMod val="60000"/>
                <a:lumOff val="40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8" name="Rectangle 7"/>
          <p:cNvSpPr/>
          <p:nvPr/>
        </p:nvSpPr>
        <p:spPr>
          <a:xfrm>
            <a:off x="190500" y="988796"/>
            <a:ext cx="8763000" cy="2246769"/>
          </a:xfrm>
          <a:prstGeom prst="rect">
            <a:avLst/>
          </a:prstGeom>
        </p:spPr>
        <p:txBody>
          <a:bodyPr wrap="square">
            <a:spAutoFit/>
          </a:bodyPr>
          <a:lstStyle/>
          <a:p>
            <a:r>
              <a:rPr lang="en-US" sz="2800" dirty="0">
                <a:latin typeface="Times New Roman" panose="02020603050405020304" pitchFamily="18" charset="0"/>
                <a:cs typeface="Times New Roman" panose="02020603050405020304" pitchFamily="18" charset="0"/>
              </a:rPr>
              <a:t>	British archaeologist Kathleen Kenyon excavated the site in the 1950s and determined that they were from the city wall, which had collapsed when the city was destroyed. </a:t>
            </a:r>
            <a:r>
              <a:rPr lang="en-US" sz="2800" i="1" dirty="0">
                <a:latin typeface="Times New Roman" panose="02020603050405020304" pitchFamily="18" charset="0"/>
                <a:cs typeface="Times New Roman" panose="02020603050405020304" pitchFamily="18" charset="0"/>
              </a:rPr>
              <a:t>(Although she claimed that they collapsed before 1400 BCE based on lack of imported pottery.)</a:t>
            </a:r>
          </a:p>
        </p:txBody>
      </p:sp>
      <p:sp>
        <p:nvSpPr>
          <p:cNvPr id="6" name="Rectangle 5"/>
          <p:cNvSpPr/>
          <p:nvPr/>
        </p:nvSpPr>
        <p:spPr>
          <a:xfrm>
            <a:off x="190501" y="157799"/>
            <a:ext cx="8762999" cy="830997"/>
          </a:xfrm>
          <a:prstGeom prst="rect">
            <a:avLst/>
          </a:prstGeom>
        </p:spPr>
        <p:txBody>
          <a:bodyPr wrap="square">
            <a:spAutoFit/>
          </a:bodyPr>
          <a:lstStyle/>
          <a:p>
            <a:r>
              <a:rPr lang="en-US" sz="4800" b="1" dirty="0">
                <a:latin typeface="Times New Roman" panose="02020603050405020304" pitchFamily="18" charset="0"/>
                <a:ea typeface="Times New Roman" panose="02020603050405020304" pitchFamily="18" charset="0"/>
              </a:rPr>
              <a:t>Jericho</a:t>
            </a:r>
          </a:p>
        </p:txBody>
      </p:sp>
      <p:pic>
        <p:nvPicPr>
          <p:cNvPr id="54274" name="Picture 2" descr="http://www.biblearchaeology.org/image.axd?picture=Picture-5-Walls-of-Jericho.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136569" y="4110997"/>
            <a:ext cx="4816931" cy="256602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54278" name="Picture 6" descr="Image result for Jericho city wall"/>
          <p:cNvPicPr>
            <a:picLocks noChangeAspect="1" noChangeArrowheads="1"/>
          </p:cNvPicPr>
          <p:nvPr/>
        </p:nvPicPr>
        <p:blipFill>
          <a:blip r:embed="rId4" cstate="email">
            <a:clrChange>
              <a:clrFrom>
                <a:srgbClr val="FFFFF2"/>
              </a:clrFrom>
              <a:clrTo>
                <a:srgbClr val="FFFFF2">
                  <a:alpha val="0"/>
                </a:srgbClr>
              </a:clrTo>
            </a:clrChange>
            <a:extLst>
              <a:ext uri="{28A0092B-C50C-407E-A947-70E740481C1C}">
                <a14:useLocalDpi xmlns:a14="http://schemas.microsoft.com/office/drawing/2010/main"/>
              </a:ext>
            </a:extLst>
          </a:blip>
          <a:srcRect/>
          <a:stretch>
            <a:fillRect/>
          </a:stretch>
        </p:blipFill>
        <p:spPr bwMode="auto">
          <a:xfrm>
            <a:off x="255812" y="3643627"/>
            <a:ext cx="3880757" cy="3033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8140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5">
                <a:lumMod val="20000"/>
                <a:lumOff val="80000"/>
              </a:schemeClr>
            </a:gs>
            <a:gs pos="28000">
              <a:schemeClr val="accent5">
                <a:lumMod val="40000"/>
                <a:lumOff val="60000"/>
              </a:schemeClr>
            </a:gs>
            <a:gs pos="10000">
              <a:schemeClr val="accent5">
                <a:lumMod val="60000"/>
                <a:lumOff val="40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8" name="Rectangle 7"/>
          <p:cNvSpPr/>
          <p:nvPr/>
        </p:nvSpPr>
        <p:spPr>
          <a:xfrm>
            <a:off x="190500" y="1341328"/>
            <a:ext cx="8763000" cy="5047536"/>
          </a:xfrm>
          <a:prstGeom prst="rect">
            <a:avLst/>
          </a:prstGeom>
        </p:spPr>
        <p:txBody>
          <a:bodyPr wrap="square">
            <a:spAutoFit/>
          </a:bodyPr>
          <a:lstStyle/>
          <a:p>
            <a:r>
              <a:rPr lang="en-US" sz="2800" dirty="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Evidence of a terrible fire marks the artifacts. </a:t>
            </a:r>
          </a:p>
          <a:p>
            <a:r>
              <a:rPr lang="en-US" sz="1600" dirty="0">
                <a:latin typeface="Times New Roman" panose="02020603050405020304" pitchFamily="18" charset="0"/>
                <a:cs typeface="Times New Roman" panose="02020603050405020304" pitchFamily="18" charset="0"/>
              </a:rPr>
              <a:t> </a:t>
            </a:r>
          </a:p>
          <a:p>
            <a:r>
              <a:rPr lang="en-US" sz="3200" dirty="0">
                <a:latin typeface="Times New Roman" panose="02020603050405020304" pitchFamily="18" charset="0"/>
                <a:cs typeface="Times New Roman" panose="02020603050405020304" pitchFamily="18" charset="0"/>
              </a:rPr>
              <a:t>Kenyon wrote in her excavation report: </a:t>
            </a:r>
          </a:p>
          <a:p>
            <a:pPr lvl="1"/>
            <a:r>
              <a:rPr lang="en-US" sz="3200" dirty="0">
                <a:latin typeface="Times New Roman" panose="02020603050405020304" pitchFamily="18" charset="0"/>
                <a:cs typeface="Times New Roman" panose="02020603050405020304" pitchFamily="18" charset="0"/>
              </a:rPr>
              <a:t>“The destruction was complete. Walls and floors were blackened or reddened by fire, and every room was filled with fallen bricks, timbers, and household utensils; in most rooms the fallen debris was heavily burnt.” </a:t>
            </a:r>
          </a:p>
          <a:p>
            <a:pPr lvl="1"/>
            <a:r>
              <a:rPr lang="en-US" sz="1600" dirty="0">
                <a:latin typeface="Times New Roman" panose="02020603050405020304" pitchFamily="18" charset="0"/>
                <a:cs typeface="Times New Roman" panose="02020603050405020304" pitchFamily="18" charset="0"/>
              </a:rPr>
              <a:t> </a:t>
            </a:r>
          </a:p>
          <a:p>
            <a:r>
              <a:rPr lang="en-US" sz="3200" dirty="0">
                <a:latin typeface="Times New Roman" panose="02020603050405020304" pitchFamily="18" charset="0"/>
                <a:cs typeface="Times New Roman" panose="02020603050405020304" pitchFamily="18" charset="0"/>
              </a:rPr>
              <a:t>	The biblical story says that when the Israelites invaded the city, they set it on fire.</a:t>
            </a:r>
          </a:p>
        </p:txBody>
      </p:sp>
      <p:sp>
        <p:nvSpPr>
          <p:cNvPr id="6" name="Rectangle 5"/>
          <p:cNvSpPr/>
          <p:nvPr/>
        </p:nvSpPr>
        <p:spPr>
          <a:xfrm>
            <a:off x="190501" y="304800"/>
            <a:ext cx="8762999" cy="830997"/>
          </a:xfrm>
          <a:prstGeom prst="rect">
            <a:avLst/>
          </a:prstGeom>
        </p:spPr>
        <p:txBody>
          <a:bodyPr wrap="square">
            <a:spAutoFit/>
          </a:bodyPr>
          <a:lstStyle/>
          <a:p>
            <a:r>
              <a:rPr lang="en-US" sz="4800" b="1" dirty="0">
                <a:latin typeface="Times New Roman" panose="02020603050405020304" pitchFamily="18" charset="0"/>
                <a:ea typeface="Times New Roman" panose="02020603050405020304" pitchFamily="18" charset="0"/>
              </a:rPr>
              <a:t>Jericho</a:t>
            </a:r>
          </a:p>
        </p:txBody>
      </p:sp>
    </p:spTree>
    <p:extLst>
      <p:ext uri="{BB962C8B-B14F-4D97-AF65-F5344CB8AC3E}">
        <p14:creationId xmlns:p14="http://schemas.microsoft.com/office/powerpoint/2010/main" val="2148879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5">
                <a:lumMod val="20000"/>
                <a:lumOff val="80000"/>
              </a:schemeClr>
            </a:gs>
            <a:gs pos="28000">
              <a:schemeClr val="accent5">
                <a:lumMod val="40000"/>
                <a:lumOff val="60000"/>
              </a:schemeClr>
            </a:gs>
            <a:gs pos="10000">
              <a:schemeClr val="accent5">
                <a:lumMod val="60000"/>
                <a:lumOff val="40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8" name="Rectangle 7"/>
          <p:cNvSpPr/>
          <p:nvPr/>
        </p:nvSpPr>
        <p:spPr>
          <a:xfrm>
            <a:off x="190500" y="1371600"/>
            <a:ext cx="8763000" cy="4401205"/>
          </a:xfrm>
          <a:prstGeom prst="rect">
            <a:avLst/>
          </a:prstGeom>
        </p:spPr>
        <p:txBody>
          <a:bodyPr wrap="square">
            <a:spAutoFit/>
          </a:bodyPr>
          <a:lstStyle/>
          <a:p>
            <a:r>
              <a:rPr lang="en-US" sz="2800" dirty="0">
                <a:latin typeface="Times New Roman" panose="02020603050405020304" pitchFamily="18" charset="0"/>
                <a:cs typeface="Times New Roman" panose="02020603050405020304" pitchFamily="18" charset="0"/>
              </a:rPr>
              <a:t>	Both </a:t>
            </a:r>
            <a:r>
              <a:rPr lang="en-US" sz="2800" dirty="0" err="1">
                <a:latin typeface="Times New Roman" panose="02020603050405020304" pitchFamily="18" charset="0"/>
                <a:cs typeface="Times New Roman" panose="02020603050405020304" pitchFamily="18" charset="0"/>
              </a:rPr>
              <a:t>Garstang</a:t>
            </a:r>
            <a:r>
              <a:rPr lang="en-US" sz="2800" dirty="0">
                <a:latin typeface="Times New Roman" panose="02020603050405020304" pitchFamily="18" charset="0"/>
                <a:cs typeface="Times New Roman" panose="02020603050405020304" pitchFamily="18" charset="0"/>
              </a:rPr>
              <a:t> and Kenyon found dozens of store jars full of grain from the Canaanite city of Jericho. This seems to suggest that the city was burned, not looted. Further, the biblical account says </a:t>
            </a:r>
          </a:p>
          <a:p>
            <a:r>
              <a:rPr lang="en-US" sz="2800" dirty="0">
                <a:latin typeface="Times New Roman" panose="02020603050405020304" pitchFamily="18" charset="0"/>
                <a:cs typeface="Times New Roman" panose="02020603050405020304" pitchFamily="18" charset="0"/>
              </a:rPr>
              <a:t>that the Israelites </a:t>
            </a:r>
          </a:p>
          <a:p>
            <a:r>
              <a:rPr lang="en-US" sz="2800" dirty="0">
                <a:latin typeface="Times New Roman" panose="02020603050405020304" pitchFamily="18" charset="0"/>
                <a:cs typeface="Times New Roman" panose="02020603050405020304" pitchFamily="18" charset="0"/>
              </a:rPr>
              <a:t>invaded right after the </a:t>
            </a:r>
          </a:p>
          <a:p>
            <a:r>
              <a:rPr lang="en-US" sz="2800" dirty="0">
                <a:latin typeface="Times New Roman" panose="02020603050405020304" pitchFamily="18" charset="0"/>
                <a:cs typeface="Times New Roman" panose="02020603050405020304" pitchFamily="18" charset="0"/>
              </a:rPr>
              <a:t>harvest. Most scholars </a:t>
            </a:r>
          </a:p>
          <a:p>
            <a:r>
              <a:rPr lang="en-US" sz="2800" dirty="0">
                <a:latin typeface="Times New Roman" panose="02020603050405020304" pitchFamily="18" charset="0"/>
                <a:cs typeface="Times New Roman" panose="02020603050405020304" pitchFamily="18" charset="0"/>
              </a:rPr>
              <a:t>speculate that an earth-</a:t>
            </a:r>
          </a:p>
          <a:p>
            <a:r>
              <a:rPr lang="en-US" sz="2800" dirty="0">
                <a:latin typeface="Times New Roman" panose="02020603050405020304" pitchFamily="18" charset="0"/>
                <a:cs typeface="Times New Roman" panose="02020603050405020304" pitchFamily="18" charset="0"/>
              </a:rPr>
              <a:t>quake caused the </a:t>
            </a:r>
          </a:p>
          <a:p>
            <a:r>
              <a:rPr lang="en-US" sz="2800" dirty="0">
                <a:latin typeface="Times New Roman" panose="02020603050405020304" pitchFamily="18" charset="0"/>
                <a:cs typeface="Times New Roman" panose="02020603050405020304" pitchFamily="18" charset="0"/>
              </a:rPr>
              <a:t>collapse.</a:t>
            </a:r>
          </a:p>
        </p:txBody>
      </p:sp>
      <p:sp>
        <p:nvSpPr>
          <p:cNvPr id="6" name="Rectangle 5"/>
          <p:cNvSpPr/>
          <p:nvPr/>
        </p:nvSpPr>
        <p:spPr>
          <a:xfrm>
            <a:off x="190501" y="304800"/>
            <a:ext cx="8762999" cy="830997"/>
          </a:xfrm>
          <a:prstGeom prst="rect">
            <a:avLst/>
          </a:prstGeom>
        </p:spPr>
        <p:txBody>
          <a:bodyPr wrap="square">
            <a:spAutoFit/>
          </a:bodyPr>
          <a:lstStyle/>
          <a:p>
            <a:r>
              <a:rPr lang="en-US" sz="4800" b="1" dirty="0">
                <a:latin typeface="Times New Roman" panose="02020603050405020304" pitchFamily="18" charset="0"/>
                <a:ea typeface="Times New Roman" panose="02020603050405020304" pitchFamily="18" charset="0"/>
              </a:rPr>
              <a:t>Jericho</a:t>
            </a:r>
          </a:p>
        </p:txBody>
      </p:sp>
      <p:pic>
        <p:nvPicPr>
          <p:cNvPr id="55298" name="Picture 2" descr="http://www.biblearchaeology.org/image.axd?picture=Picture-11-Walls-of-Jericho.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857625" y="2819400"/>
            <a:ext cx="5095875" cy="38195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6192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5">
                <a:lumMod val="20000"/>
                <a:lumOff val="80000"/>
              </a:schemeClr>
            </a:gs>
            <a:gs pos="28000">
              <a:schemeClr val="accent5">
                <a:lumMod val="40000"/>
                <a:lumOff val="60000"/>
              </a:schemeClr>
            </a:gs>
            <a:gs pos="10000">
              <a:schemeClr val="accent5">
                <a:lumMod val="60000"/>
                <a:lumOff val="40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8" name="Rectangle 7"/>
          <p:cNvSpPr/>
          <p:nvPr/>
        </p:nvSpPr>
        <p:spPr>
          <a:xfrm>
            <a:off x="190500" y="1157568"/>
            <a:ext cx="8763000" cy="2246769"/>
          </a:xfrm>
          <a:prstGeom prst="rect">
            <a:avLst/>
          </a:prstGeom>
        </p:spPr>
        <p:txBody>
          <a:bodyPr wrap="square">
            <a:spAutoFit/>
          </a:bodyPr>
          <a:lstStyle/>
          <a:p>
            <a:r>
              <a:rPr lang="en-US" sz="2800" dirty="0">
                <a:latin typeface="Times New Roman" panose="02020603050405020304" pitchFamily="18" charset="0"/>
                <a:cs typeface="Times New Roman" panose="02020603050405020304" pitchFamily="18" charset="0"/>
              </a:rPr>
              <a:t>	Interestingly, a portion of the city wall, only on the north side of the site, remained standing. The Bible states that Rahab’s house was built against the city wall. Archeologists have documented that the preserved city wall on the north side of the city had houses built against it.</a:t>
            </a:r>
          </a:p>
        </p:txBody>
      </p:sp>
      <p:sp>
        <p:nvSpPr>
          <p:cNvPr id="6" name="Rectangle 5"/>
          <p:cNvSpPr/>
          <p:nvPr/>
        </p:nvSpPr>
        <p:spPr>
          <a:xfrm>
            <a:off x="190501" y="304800"/>
            <a:ext cx="8762999" cy="830997"/>
          </a:xfrm>
          <a:prstGeom prst="rect">
            <a:avLst/>
          </a:prstGeom>
        </p:spPr>
        <p:txBody>
          <a:bodyPr wrap="square">
            <a:spAutoFit/>
          </a:bodyPr>
          <a:lstStyle/>
          <a:p>
            <a:r>
              <a:rPr lang="en-US" sz="4800" b="1" dirty="0">
                <a:latin typeface="Times New Roman" panose="02020603050405020304" pitchFamily="18" charset="0"/>
                <a:ea typeface="Times New Roman" panose="02020603050405020304" pitchFamily="18" charset="0"/>
              </a:rPr>
              <a:t>Jericho</a:t>
            </a:r>
          </a:p>
        </p:txBody>
      </p:sp>
      <p:pic>
        <p:nvPicPr>
          <p:cNvPr id="57346" name="Picture 2" descr="Wall of Jericho - One of the most exciting discoveries was what's believed to be the home of Rahab the prostitute. They found a small portion of the north wall of Jericho still standing, houses built against and into the wall, confirming a promise made in the Bible to Rahab to preserve her family and her home. Joshua 2:1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071687" y="3439886"/>
            <a:ext cx="5000625" cy="33337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8873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5">
                <a:lumMod val="20000"/>
                <a:lumOff val="80000"/>
              </a:schemeClr>
            </a:gs>
            <a:gs pos="28000">
              <a:schemeClr val="accent5">
                <a:lumMod val="40000"/>
                <a:lumOff val="60000"/>
              </a:schemeClr>
            </a:gs>
            <a:gs pos="10000">
              <a:schemeClr val="accent5">
                <a:lumMod val="60000"/>
                <a:lumOff val="40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8" name="Rectangle 7"/>
          <p:cNvSpPr/>
          <p:nvPr/>
        </p:nvSpPr>
        <p:spPr>
          <a:xfrm>
            <a:off x="0" y="1066800"/>
            <a:ext cx="8763000" cy="4401205"/>
          </a:xfrm>
          <a:prstGeom prst="rect">
            <a:avLst/>
          </a:prstGeom>
        </p:spPr>
        <p:txBody>
          <a:bodyPr wrap="square">
            <a:spAutoFit/>
          </a:bodyPr>
          <a:lstStyle/>
          <a:p>
            <a:r>
              <a:rPr lang="en-US" sz="2800" dirty="0">
                <a:latin typeface="Times New Roman" panose="02020603050405020304" pitchFamily="18" charset="0"/>
                <a:cs typeface="Times New Roman" panose="02020603050405020304" pitchFamily="18" charset="0"/>
              </a:rPr>
              <a:t>	Both Jericho and Damascus claim to be the oldest, continually inhabited cities in the world. 1Kings 16:34 says that </a:t>
            </a:r>
            <a:r>
              <a:rPr lang="en-US" sz="2800" dirty="0" err="1">
                <a:latin typeface="Times New Roman" panose="02020603050405020304" pitchFamily="18" charset="0"/>
                <a:cs typeface="Times New Roman" panose="02020603050405020304" pitchFamily="18" charset="0"/>
              </a:rPr>
              <a:t>Hiel</a:t>
            </a:r>
            <a:r>
              <a:rPr lang="en-US" sz="2800" dirty="0">
                <a:latin typeface="Times New Roman" panose="02020603050405020304" pitchFamily="18" charset="0"/>
                <a:cs typeface="Times New Roman" panose="02020603050405020304" pitchFamily="18" charset="0"/>
              </a:rPr>
              <a:t> of Bethel rebuilt Jericho during the reign of King Ahab. All of </a:t>
            </a:r>
            <a:r>
              <a:rPr lang="en-US" sz="2800" dirty="0" err="1">
                <a:latin typeface="Times New Roman" panose="02020603050405020304" pitchFamily="18" charset="0"/>
                <a:cs typeface="Times New Roman" panose="02020603050405020304" pitchFamily="18" charset="0"/>
              </a:rPr>
              <a:t>Hiel’s</a:t>
            </a:r>
            <a:r>
              <a:rPr lang="en-US" sz="2800" dirty="0">
                <a:latin typeface="Times New Roman" panose="02020603050405020304" pitchFamily="18" charset="0"/>
                <a:cs typeface="Times New Roman" panose="02020603050405020304" pitchFamily="18" charset="0"/>
              </a:rPr>
              <a:t> children died, fulfilling the prophecy of Joshua 6:26. Today Jericho is a Palestinian city in the West Bank. Here is the remains</a:t>
            </a:r>
          </a:p>
          <a:p>
            <a:r>
              <a:rPr lang="en-US" sz="2800" dirty="0">
                <a:latin typeface="Times New Roman" panose="02020603050405020304" pitchFamily="18" charset="0"/>
                <a:cs typeface="Times New Roman" panose="02020603050405020304" pitchFamily="18" charset="0"/>
              </a:rPr>
              <a:t>of a tower at Jericho, one </a:t>
            </a:r>
          </a:p>
          <a:p>
            <a:r>
              <a:rPr lang="en-US" sz="2800" dirty="0">
                <a:latin typeface="Times New Roman" panose="02020603050405020304" pitchFamily="18" charset="0"/>
                <a:cs typeface="Times New Roman" panose="02020603050405020304" pitchFamily="18" charset="0"/>
              </a:rPr>
              <a:t>of the earliest known </a:t>
            </a:r>
          </a:p>
          <a:p>
            <a:r>
              <a:rPr lang="en-US" sz="2800" dirty="0">
                <a:latin typeface="Times New Roman" panose="02020603050405020304" pitchFamily="18" charset="0"/>
                <a:cs typeface="Times New Roman" panose="02020603050405020304" pitchFamily="18" charset="0"/>
              </a:rPr>
              <a:t>stone structures made </a:t>
            </a:r>
          </a:p>
          <a:p>
            <a:r>
              <a:rPr lang="en-US" sz="2800" dirty="0">
                <a:latin typeface="Times New Roman" panose="02020603050405020304" pitchFamily="18" charset="0"/>
                <a:cs typeface="Times New Roman" panose="02020603050405020304" pitchFamily="18" charset="0"/>
              </a:rPr>
              <a:t>by man.</a:t>
            </a:r>
          </a:p>
        </p:txBody>
      </p:sp>
      <p:sp>
        <p:nvSpPr>
          <p:cNvPr id="6" name="Rectangle 5"/>
          <p:cNvSpPr/>
          <p:nvPr/>
        </p:nvSpPr>
        <p:spPr>
          <a:xfrm>
            <a:off x="190501" y="152400"/>
            <a:ext cx="8762999" cy="830997"/>
          </a:xfrm>
          <a:prstGeom prst="rect">
            <a:avLst/>
          </a:prstGeom>
        </p:spPr>
        <p:txBody>
          <a:bodyPr wrap="square">
            <a:spAutoFit/>
          </a:bodyPr>
          <a:lstStyle/>
          <a:p>
            <a:r>
              <a:rPr lang="en-US" sz="4800" b="1" dirty="0">
                <a:latin typeface="Times New Roman" panose="02020603050405020304" pitchFamily="18" charset="0"/>
                <a:ea typeface="Times New Roman" panose="02020603050405020304" pitchFamily="18" charset="0"/>
              </a:rPr>
              <a:t>Jericho</a:t>
            </a:r>
          </a:p>
        </p:txBody>
      </p:sp>
      <p:pic>
        <p:nvPicPr>
          <p:cNvPr id="58372" name="Picture 4" descr="Image result for http://news.nationalgeographic.com/news/2011/03/110309 tower of jericho summer solstice first skyscraper science christ/"/>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51275" y="3304117"/>
            <a:ext cx="5102225" cy="340148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0343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5">
                <a:lumMod val="20000"/>
                <a:lumOff val="80000"/>
              </a:schemeClr>
            </a:gs>
            <a:gs pos="28000">
              <a:schemeClr val="accent5">
                <a:lumMod val="40000"/>
                <a:lumOff val="60000"/>
              </a:schemeClr>
            </a:gs>
            <a:gs pos="10000">
              <a:schemeClr val="accent5">
                <a:lumMod val="60000"/>
                <a:lumOff val="40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8" name="Rectangle 7"/>
          <p:cNvSpPr/>
          <p:nvPr/>
        </p:nvSpPr>
        <p:spPr>
          <a:xfrm>
            <a:off x="152400" y="1304865"/>
            <a:ext cx="8763000" cy="5324535"/>
          </a:xfrm>
          <a:prstGeom prst="rect">
            <a:avLst/>
          </a:prstGeom>
        </p:spPr>
        <p:txBody>
          <a:bodyPr wrap="square">
            <a:spAutoFit/>
          </a:bodyPr>
          <a:lstStyle/>
          <a:p>
            <a:r>
              <a:rPr lang="en-US" sz="28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The claim the Israelites had on the land of Canaan was one of oral tradition of a promise God made to their ancestor Abraham. Their ownership of it, however, came by military conquest and invasion. They got the land because they took it by force. </a:t>
            </a:r>
          </a:p>
          <a:p>
            <a:r>
              <a:rPr lang="en-US" sz="2400" dirty="0">
                <a:latin typeface="Times New Roman" panose="02020603050405020304" pitchFamily="18" charset="0"/>
                <a:cs typeface="Times New Roman" panose="02020603050405020304" pitchFamily="18" charset="0"/>
              </a:rPr>
              <a:t>	For the locals it may have been seen as a contest between gods - whose was mightier. </a:t>
            </a:r>
          </a:p>
          <a:p>
            <a:r>
              <a:rPr lang="en-US" sz="2400" dirty="0">
                <a:latin typeface="Times New Roman" panose="02020603050405020304" pitchFamily="18" charset="0"/>
                <a:cs typeface="Times New Roman" panose="02020603050405020304" pitchFamily="18" charset="0"/>
              </a:rPr>
              <a:t>	Many others, however, have claimed that the Israelites “made up” the promise of their God giving them this land as a means to justify their conquest as divine right. This seems like a “might makes right” with a divine justification. And such claims, remember, have been made by invaders throughout history, including the European Americans’ seizure of American Indian lands in our country.</a:t>
            </a:r>
          </a:p>
          <a:p>
            <a:r>
              <a:rPr lang="en-US" sz="2400" dirty="0">
                <a:latin typeface="Times New Roman" panose="02020603050405020304" pitchFamily="18" charset="0"/>
                <a:cs typeface="Times New Roman" panose="02020603050405020304" pitchFamily="18" charset="0"/>
              </a:rPr>
              <a:t>	Seeing this complexity may help provide some background to understanding the current Israel-Palestine conflict.</a:t>
            </a:r>
          </a:p>
        </p:txBody>
      </p:sp>
      <p:sp>
        <p:nvSpPr>
          <p:cNvPr id="6" name="Rectangle 5"/>
          <p:cNvSpPr/>
          <p:nvPr/>
        </p:nvSpPr>
        <p:spPr>
          <a:xfrm>
            <a:off x="190501" y="312003"/>
            <a:ext cx="8762999" cy="830997"/>
          </a:xfrm>
          <a:prstGeom prst="rect">
            <a:avLst/>
          </a:prstGeom>
        </p:spPr>
        <p:txBody>
          <a:bodyPr wrap="square">
            <a:spAutoFit/>
          </a:bodyPr>
          <a:lstStyle/>
          <a:p>
            <a:r>
              <a:rPr lang="en-US" sz="4800" b="1" dirty="0">
                <a:latin typeface="Times New Roman" panose="02020603050405020304" pitchFamily="18" charset="0"/>
                <a:ea typeface="Times New Roman" panose="02020603050405020304" pitchFamily="18" charset="0"/>
              </a:rPr>
              <a:t>Divine Justification?</a:t>
            </a:r>
          </a:p>
        </p:txBody>
      </p:sp>
    </p:spTree>
    <p:extLst>
      <p:ext uri="{BB962C8B-B14F-4D97-AF65-F5344CB8AC3E}">
        <p14:creationId xmlns:p14="http://schemas.microsoft.com/office/powerpoint/2010/main" val="3258492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5">
                <a:lumMod val="20000"/>
                <a:lumOff val="80000"/>
              </a:schemeClr>
            </a:gs>
            <a:gs pos="28000">
              <a:schemeClr val="accent5">
                <a:lumMod val="40000"/>
                <a:lumOff val="60000"/>
              </a:schemeClr>
            </a:gs>
            <a:gs pos="10000">
              <a:schemeClr val="accent5">
                <a:lumMod val="60000"/>
                <a:lumOff val="40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8" name="Rectangle 7"/>
          <p:cNvSpPr/>
          <p:nvPr/>
        </p:nvSpPr>
        <p:spPr>
          <a:xfrm>
            <a:off x="228600" y="914400"/>
            <a:ext cx="8763000" cy="5016758"/>
          </a:xfrm>
          <a:prstGeom prst="rect">
            <a:avLst/>
          </a:prstGeom>
        </p:spPr>
        <p:txBody>
          <a:bodyPr wrap="square">
            <a:spAutoFit/>
          </a:bodyPr>
          <a:lstStyle/>
          <a:p>
            <a:r>
              <a:rPr lang="en-US" sz="2800" dirty="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Many of the places that the Hebrew people settled in Canaan lack </a:t>
            </a:r>
            <a:r>
              <a:rPr lang="en-US" sz="3200" b="1" dirty="0">
                <a:latin typeface="Times New Roman" panose="02020603050405020304" pitchFamily="18" charset="0"/>
                <a:cs typeface="Times New Roman" panose="02020603050405020304" pitchFamily="18" charset="0"/>
              </a:rPr>
              <a:t>archeological evidence </a:t>
            </a:r>
            <a:r>
              <a:rPr lang="en-US" sz="3200" dirty="0">
                <a:latin typeface="Times New Roman" panose="02020603050405020304" pitchFamily="18" charset="0"/>
                <a:cs typeface="Times New Roman" panose="02020603050405020304" pitchFamily="18" charset="0"/>
              </a:rPr>
              <a:t>of military conquest or being founded on ruins of destroyed Canaanite towns. Rather, they are founded on bedrock or on virgin soil. Archeologists also have discovered that many of the large Canaanite towns “conquered” by invading Israelites were either not really destroyed, or were destroyed by “Sea People” (such as the Philistines) during the time of the Hebrew conquest.</a:t>
            </a:r>
          </a:p>
        </p:txBody>
      </p:sp>
    </p:spTree>
    <p:extLst>
      <p:ext uri="{BB962C8B-B14F-4D97-AF65-F5344CB8AC3E}">
        <p14:creationId xmlns:p14="http://schemas.microsoft.com/office/powerpoint/2010/main" val="2418262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5">
                <a:lumMod val="20000"/>
                <a:lumOff val="80000"/>
              </a:schemeClr>
            </a:gs>
            <a:gs pos="28000">
              <a:schemeClr val="accent5">
                <a:lumMod val="40000"/>
                <a:lumOff val="60000"/>
              </a:schemeClr>
            </a:gs>
            <a:gs pos="10000">
              <a:schemeClr val="accent5">
                <a:lumMod val="60000"/>
                <a:lumOff val="40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6" name="Rectangle 5"/>
          <p:cNvSpPr/>
          <p:nvPr/>
        </p:nvSpPr>
        <p:spPr>
          <a:xfrm>
            <a:off x="8965" y="304800"/>
            <a:ext cx="9135035" cy="707886"/>
          </a:xfrm>
          <a:prstGeom prst="rect">
            <a:avLst/>
          </a:prstGeom>
        </p:spPr>
        <p:txBody>
          <a:bodyPr wrap="square">
            <a:spAutoFit/>
          </a:bodyPr>
          <a:lstStyle/>
          <a:p>
            <a:pPr algn="ctr"/>
            <a:r>
              <a:rPr lang="en-US" sz="4000" b="1" dirty="0">
                <a:latin typeface="Times New Roman" panose="02020603050405020304" pitchFamily="18" charset="0"/>
                <a:ea typeface="Times New Roman" panose="02020603050405020304" pitchFamily="18" charset="0"/>
              </a:rPr>
              <a:t>Purpose:</a:t>
            </a:r>
            <a:endParaRPr lang="en-US" sz="4000" b="1" dirty="0"/>
          </a:p>
        </p:txBody>
      </p:sp>
      <p:sp>
        <p:nvSpPr>
          <p:cNvPr id="8" name="Rectangle 7"/>
          <p:cNvSpPr/>
          <p:nvPr/>
        </p:nvSpPr>
        <p:spPr>
          <a:xfrm>
            <a:off x="237564" y="1447800"/>
            <a:ext cx="8906436" cy="4893647"/>
          </a:xfrm>
          <a:prstGeom prst="rect">
            <a:avLst/>
          </a:prstGeom>
        </p:spPr>
        <p:txBody>
          <a:bodyPr wrap="square">
            <a:spAutoFit/>
          </a:bodyPr>
          <a:lstStyle/>
          <a:p>
            <a:pPr marL="457200" indent="-457200">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Tour group taking a Church History Study Tour to Israel and Jordan March 2017</a:t>
            </a:r>
          </a:p>
          <a:p>
            <a:pPr marL="457200" indent="-457200">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Learning the story arc of the Bible and its historical and geographical backdrop</a:t>
            </a:r>
          </a:p>
          <a:p>
            <a:pPr marL="457200" indent="-457200">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Understanding the geographical history of the biblical story</a:t>
            </a:r>
          </a:p>
          <a:p>
            <a:pPr marL="457200" indent="-457200">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Contextualization: “The Dirt of Salvation”</a:t>
            </a:r>
          </a:p>
          <a:p>
            <a:pPr marL="914400" lvl="1" indent="-457200">
              <a:buFont typeface="Courier New" panose="02070309020205020404" pitchFamily="49" charset="0"/>
              <a:buChar char="o"/>
            </a:pPr>
            <a:r>
              <a:rPr lang="en-US" sz="2400" dirty="0">
                <a:latin typeface="Times New Roman" panose="02020603050405020304" pitchFamily="18" charset="0"/>
                <a:cs typeface="Times New Roman" panose="02020603050405020304" pitchFamily="18" charset="0"/>
              </a:rPr>
              <a:t>Faith is not just ideas and beliefs, it is real history, people, and events</a:t>
            </a:r>
          </a:p>
          <a:p>
            <a:pPr marL="914400" lvl="1" indent="-457200">
              <a:buFont typeface="Courier New" panose="02070309020205020404" pitchFamily="49" charset="0"/>
              <a:buChar char="o"/>
            </a:pPr>
            <a:r>
              <a:rPr lang="en-US" sz="2400" dirty="0">
                <a:latin typeface="Times New Roman" panose="02020603050405020304" pitchFamily="18" charset="0"/>
                <a:cs typeface="Times New Roman" panose="02020603050405020304" pitchFamily="18" charset="0"/>
              </a:rPr>
              <a:t>Jesus was a real person who actually lived in a certain place</a:t>
            </a:r>
          </a:p>
          <a:p>
            <a:pPr marL="914400" lvl="1" indent="-457200">
              <a:buFont typeface="Courier New" panose="02070309020205020404" pitchFamily="49" charset="0"/>
              <a:buChar char="o"/>
            </a:pPr>
            <a:r>
              <a:rPr lang="en-US" sz="2400" dirty="0">
                <a:latin typeface="Times New Roman" panose="02020603050405020304" pitchFamily="18" charset="0"/>
                <a:cs typeface="Times New Roman" panose="02020603050405020304" pitchFamily="18" charset="0"/>
              </a:rPr>
              <a:t>The Christian faith has no Holy Land, but it does have a historic location</a:t>
            </a:r>
          </a:p>
          <a:p>
            <a:pPr marL="457200" indent="-457200">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Understanding the history of the current situation of the Middle East</a:t>
            </a:r>
          </a:p>
        </p:txBody>
      </p:sp>
    </p:spTree>
    <p:extLst>
      <p:ext uri="{BB962C8B-B14F-4D97-AF65-F5344CB8AC3E}">
        <p14:creationId xmlns:p14="http://schemas.microsoft.com/office/powerpoint/2010/main" val="2068880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5">
                <a:lumMod val="20000"/>
                <a:lumOff val="80000"/>
              </a:schemeClr>
            </a:gs>
            <a:gs pos="28000">
              <a:schemeClr val="accent5">
                <a:lumMod val="40000"/>
                <a:lumOff val="60000"/>
              </a:schemeClr>
            </a:gs>
            <a:gs pos="10000">
              <a:schemeClr val="accent5">
                <a:lumMod val="60000"/>
                <a:lumOff val="40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8" name="Rectangle 7"/>
          <p:cNvSpPr/>
          <p:nvPr/>
        </p:nvSpPr>
        <p:spPr>
          <a:xfrm>
            <a:off x="190500" y="152400"/>
            <a:ext cx="8763000" cy="6494085"/>
          </a:xfrm>
          <a:prstGeom prst="rect">
            <a:avLst/>
          </a:prstGeom>
        </p:spPr>
        <p:txBody>
          <a:bodyPr wrap="square">
            <a:spAutoFit/>
          </a:bodyPr>
          <a:lstStyle/>
          <a:p>
            <a:r>
              <a:rPr lang="en-US" sz="2800" dirty="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Although a cursory reading of Joshua and Judges may suggest that the Israelites invaded quickly in a wave of destruction, a closer reading suggests that it was not quite so. Many of the places they “conquered” were not really destroyed, but rather the Israelites took over control, moved in, and lived alongside the Canaanites. In fact, Joshua 17 bluntly stated that each of the tribes of Israel did not “utterly destroy” the Canaanites or their cities, as God had commanded. Archeological evidence, then, could agree with a gradual takeover, in which the invading Israelites didn’t destroy the cities but rather took them over.</a:t>
            </a:r>
          </a:p>
        </p:txBody>
      </p:sp>
    </p:spTree>
    <p:extLst>
      <p:ext uri="{BB962C8B-B14F-4D97-AF65-F5344CB8AC3E}">
        <p14:creationId xmlns:p14="http://schemas.microsoft.com/office/powerpoint/2010/main" val="3990884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5">
                <a:lumMod val="20000"/>
                <a:lumOff val="80000"/>
              </a:schemeClr>
            </a:gs>
            <a:gs pos="28000">
              <a:schemeClr val="accent5">
                <a:lumMod val="40000"/>
                <a:lumOff val="60000"/>
              </a:schemeClr>
            </a:gs>
            <a:gs pos="10000">
              <a:schemeClr val="accent5">
                <a:lumMod val="60000"/>
                <a:lumOff val="40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8" name="Rectangle 7"/>
          <p:cNvSpPr/>
          <p:nvPr/>
        </p:nvSpPr>
        <p:spPr>
          <a:xfrm>
            <a:off x="190500" y="152400"/>
            <a:ext cx="8763000" cy="3539430"/>
          </a:xfrm>
          <a:prstGeom prst="rect">
            <a:avLst/>
          </a:prstGeom>
        </p:spPr>
        <p:txBody>
          <a:bodyPr wrap="square">
            <a:spAutoFit/>
          </a:bodyPr>
          <a:lstStyle/>
          <a:p>
            <a:r>
              <a:rPr lang="en-US" sz="2800"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Hazor</a:t>
            </a:r>
            <a:r>
              <a:rPr lang="en-US" sz="3200" dirty="0">
                <a:latin typeface="Times New Roman" panose="02020603050405020304" pitchFamily="18" charset="0"/>
                <a:cs typeface="Times New Roman" panose="02020603050405020304" pitchFamily="18" charset="0"/>
              </a:rPr>
              <a:t> in Galilee, however, does show archeological evidence of being destroyed by fire by invading Hebrew people, as the Bible clearly says happened in Joshua 11. </a:t>
            </a:r>
            <a:r>
              <a:rPr lang="en-US" sz="3200" dirty="0" err="1">
                <a:latin typeface="Times New Roman" panose="02020603050405020304" pitchFamily="18" charset="0"/>
                <a:cs typeface="Times New Roman" panose="02020603050405020304" pitchFamily="18" charset="0"/>
              </a:rPr>
              <a:t>Hazor</a:t>
            </a:r>
            <a:r>
              <a:rPr lang="en-US" sz="3200" dirty="0">
                <a:latin typeface="Times New Roman" panose="02020603050405020304" pitchFamily="18" charset="0"/>
                <a:cs typeface="Times New Roman" panose="02020603050405020304" pitchFamily="18" charset="0"/>
              </a:rPr>
              <a:t> was termed the principle city of Canaan, and a key victory for the Israelites. The Israelite kings would later reestablish the city, only to be destroyed again by the Assyrians.</a:t>
            </a:r>
          </a:p>
        </p:txBody>
      </p:sp>
      <p:pic>
        <p:nvPicPr>
          <p:cNvPr id="59394" name="Picture 2" descr="Hazor: Map showing the position of Hazor in ancient Israel"/>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931319" y="3691830"/>
            <a:ext cx="3281362" cy="300536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4710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5">
                <a:lumMod val="20000"/>
                <a:lumOff val="80000"/>
              </a:schemeClr>
            </a:gs>
            <a:gs pos="28000">
              <a:schemeClr val="accent5">
                <a:lumMod val="40000"/>
                <a:lumOff val="60000"/>
              </a:schemeClr>
            </a:gs>
            <a:gs pos="10000">
              <a:schemeClr val="accent5">
                <a:lumMod val="60000"/>
                <a:lumOff val="40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8" name="Rectangle 7"/>
          <p:cNvSpPr/>
          <p:nvPr/>
        </p:nvSpPr>
        <p:spPr>
          <a:xfrm>
            <a:off x="4572001" y="4426174"/>
            <a:ext cx="4410074" cy="2246769"/>
          </a:xfrm>
          <a:prstGeom prst="rect">
            <a:avLst/>
          </a:prstGeom>
        </p:spPr>
        <p:txBody>
          <a:bodyPr wrap="square">
            <a:spAutoFit/>
          </a:bodyPr>
          <a:lstStyle/>
          <a:p>
            <a:r>
              <a:rPr lang="en-US" sz="2800" dirty="0">
                <a:latin typeface="Times New Roman" panose="02020603050405020304" pitchFamily="18" charset="0"/>
                <a:cs typeface="Times New Roman" panose="02020603050405020304" pitchFamily="18" charset="0"/>
              </a:rPr>
              <a:t>	Burn layer found across the excavations at </a:t>
            </a:r>
            <a:r>
              <a:rPr lang="en-US" sz="2800" dirty="0" err="1">
                <a:latin typeface="Times New Roman" panose="02020603050405020304" pitchFamily="18" charset="0"/>
                <a:cs typeface="Times New Roman" panose="02020603050405020304" pitchFamily="18" charset="0"/>
              </a:rPr>
              <a:t>Hazor</a:t>
            </a:r>
            <a:r>
              <a:rPr lang="en-US" sz="2800" dirty="0">
                <a:latin typeface="Times New Roman" panose="02020603050405020304" pitchFamily="18" charset="0"/>
                <a:cs typeface="Times New Roman" panose="02020603050405020304" pitchFamily="18" charset="0"/>
              </a:rPr>
              <a:t>, showing the city was burned down about the time of the invading Hebrews.</a:t>
            </a:r>
          </a:p>
        </p:txBody>
      </p:sp>
      <p:pic>
        <p:nvPicPr>
          <p:cNvPr id="63490" name="Picture 2" descr="https://lukechandler.files.wordpress.com/2010/07/hazor_ashlayer.jpg?w=640"/>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7843" y="3411311"/>
            <a:ext cx="4348843" cy="326163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63492" name="Picture 4" descr="Hazor: Aerial view of some of the excavations at Hazo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657600" y="163286"/>
            <a:ext cx="5324475" cy="351472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Rectangle 1"/>
          <p:cNvSpPr/>
          <p:nvPr/>
        </p:nvSpPr>
        <p:spPr>
          <a:xfrm>
            <a:off x="718279" y="381000"/>
            <a:ext cx="1824538" cy="830997"/>
          </a:xfrm>
          <a:prstGeom prst="rect">
            <a:avLst/>
          </a:prstGeom>
        </p:spPr>
        <p:txBody>
          <a:bodyPr wrap="none">
            <a:spAutoFit/>
          </a:bodyPr>
          <a:lstStyle/>
          <a:p>
            <a:r>
              <a:rPr lang="en-US" sz="4800" b="1" dirty="0" err="1">
                <a:latin typeface="Times New Roman" panose="02020603050405020304" pitchFamily="18" charset="0"/>
                <a:ea typeface="Times New Roman" panose="02020603050405020304" pitchFamily="18" charset="0"/>
              </a:rPr>
              <a:t>Hazor</a:t>
            </a:r>
            <a:endParaRPr lang="en-US" sz="4800" dirty="0"/>
          </a:p>
        </p:txBody>
      </p:sp>
    </p:spTree>
    <p:extLst>
      <p:ext uri="{BB962C8B-B14F-4D97-AF65-F5344CB8AC3E}">
        <p14:creationId xmlns:p14="http://schemas.microsoft.com/office/powerpoint/2010/main" val="203442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5">
                <a:lumMod val="20000"/>
                <a:lumOff val="80000"/>
              </a:schemeClr>
            </a:gs>
            <a:gs pos="28000">
              <a:schemeClr val="accent5">
                <a:lumMod val="40000"/>
                <a:lumOff val="60000"/>
              </a:schemeClr>
            </a:gs>
            <a:gs pos="10000">
              <a:schemeClr val="accent5">
                <a:lumMod val="60000"/>
                <a:lumOff val="40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8" name="Rectangle 7"/>
          <p:cNvSpPr/>
          <p:nvPr/>
        </p:nvSpPr>
        <p:spPr>
          <a:xfrm>
            <a:off x="228600" y="1447800"/>
            <a:ext cx="3733800" cy="3477875"/>
          </a:xfrm>
          <a:prstGeom prst="rect">
            <a:avLst/>
          </a:prstGeom>
        </p:spPr>
        <p:txBody>
          <a:bodyPr wrap="square">
            <a:spAutoFit/>
          </a:bodyPr>
          <a:lstStyle/>
          <a:p>
            <a:r>
              <a:rPr lang="en-US" sz="2800" dirty="0">
                <a:latin typeface="Times New Roman" panose="02020603050405020304" pitchFamily="18" charset="0"/>
                <a:cs typeface="Times New Roman" panose="02020603050405020304" pitchFamily="18" charset="0"/>
              </a:rPr>
              <a:t>Egypt New Kingdom </a:t>
            </a:r>
            <a:r>
              <a:rPr lang="en-US" sz="2400" dirty="0">
                <a:latin typeface="Times New Roman" panose="02020603050405020304" pitchFamily="18" charset="0"/>
                <a:cs typeface="Times New Roman" panose="02020603050405020304" pitchFamily="18" charset="0"/>
              </a:rPr>
              <a:t>(16th - 11th centuries BCE)</a:t>
            </a:r>
          </a:p>
          <a:p>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At the time of the Israelites invaded Canaan, the region was (nominally) under the control of Egypt.</a:t>
            </a:r>
          </a:p>
        </p:txBody>
      </p:sp>
      <p:sp>
        <p:nvSpPr>
          <p:cNvPr id="2" name="Rectangle 1"/>
          <p:cNvSpPr/>
          <p:nvPr/>
        </p:nvSpPr>
        <p:spPr>
          <a:xfrm>
            <a:off x="114300" y="170765"/>
            <a:ext cx="8915400" cy="646331"/>
          </a:xfrm>
          <a:prstGeom prst="rect">
            <a:avLst/>
          </a:prstGeom>
        </p:spPr>
        <p:txBody>
          <a:bodyPr wrap="square">
            <a:spAutoFit/>
          </a:bodyPr>
          <a:lstStyle/>
          <a:p>
            <a:r>
              <a:rPr lang="en-US" sz="3600" b="1" dirty="0">
                <a:latin typeface="Times New Roman" panose="02020603050405020304" pitchFamily="18" charset="0"/>
                <a:ea typeface="Times New Roman" panose="02020603050405020304" pitchFamily="18" charset="0"/>
              </a:rPr>
              <a:t>Out of Egypt, but not out from under Egypt!</a:t>
            </a:r>
            <a:endParaRPr lang="en-US" sz="3600" dirty="0"/>
          </a:p>
        </p:txBody>
      </p:sp>
      <p:pic>
        <p:nvPicPr>
          <p:cNvPr id="64514" name="Picture 2" descr="http://mrbrunken.happykidsschool.com.tw/_/rsrc/1472777265563/middleschool/news/ancientegyptmaps/New%20Kingdom%20map.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071257" y="1027331"/>
            <a:ext cx="4876800" cy="570547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1371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5">
                <a:lumMod val="20000"/>
                <a:lumOff val="80000"/>
              </a:schemeClr>
            </a:gs>
            <a:gs pos="28000">
              <a:schemeClr val="accent5">
                <a:lumMod val="40000"/>
                <a:lumOff val="60000"/>
              </a:schemeClr>
            </a:gs>
            <a:gs pos="10000">
              <a:schemeClr val="accent5">
                <a:lumMod val="60000"/>
                <a:lumOff val="40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8" name="Rectangle 7"/>
          <p:cNvSpPr/>
          <p:nvPr/>
        </p:nvSpPr>
        <p:spPr>
          <a:xfrm>
            <a:off x="228600" y="1447800"/>
            <a:ext cx="8801100" cy="5262979"/>
          </a:xfrm>
          <a:prstGeom prst="rect">
            <a:avLst/>
          </a:prstGeom>
        </p:spPr>
        <p:txBody>
          <a:bodyPr wrap="square">
            <a:spAutoFit/>
          </a:bodyPr>
          <a:lstStyle/>
          <a:p>
            <a:pPr marL="457200" indent="-457200">
              <a:buFont typeface="Wingdings" panose="05000000000000000000" pitchFamily="2" charset="2"/>
              <a:buChar char="Ø"/>
            </a:pPr>
            <a:r>
              <a:rPr lang="en-US" sz="2800" dirty="0">
                <a:latin typeface="Times New Roman" panose="02020603050405020304" pitchFamily="18" charset="0"/>
                <a:cs typeface="Times New Roman" panose="02020603050405020304" pitchFamily="18" charset="0"/>
              </a:rPr>
              <a:t>Pharaoh Thutmose III (1504 1450 BCE) had added the region to Egypt’s domain (c. 1570).</a:t>
            </a:r>
          </a:p>
          <a:p>
            <a:pPr marL="457200" indent="-457200">
              <a:buFont typeface="Wingdings" panose="05000000000000000000" pitchFamily="2" charset="2"/>
              <a:buChar char="Ø"/>
            </a:pPr>
            <a:r>
              <a:rPr lang="en-US" sz="2800" dirty="0">
                <a:latin typeface="Times New Roman" panose="02020603050405020304" pitchFamily="18" charset="0"/>
                <a:cs typeface="Times New Roman" panose="02020603050405020304" pitchFamily="18" charset="0"/>
              </a:rPr>
              <a:t>His son, </a:t>
            </a:r>
            <a:r>
              <a:rPr lang="en-US" sz="2800" dirty="0" err="1">
                <a:latin typeface="Times New Roman" panose="02020603050405020304" pitchFamily="18" charset="0"/>
                <a:cs typeface="Times New Roman" panose="02020603050405020304" pitchFamily="18" charset="0"/>
              </a:rPr>
              <a:t>Amenho-tep</a:t>
            </a:r>
            <a:r>
              <a:rPr lang="en-US" sz="2800" dirty="0">
                <a:latin typeface="Times New Roman" panose="02020603050405020304" pitchFamily="18" charset="0"/>
                <a:cs typeface="Times New Roman" panose="02020603050405020304" pitchFamily="18" charset="0"/>
              </a:rPr>
              <a:t> II (1450 1424), Pharaoh of the Exodus (early date), continued control.</a:t>
            </a:r>
          </a:p>
          <a:p>
            <a:pPr marL="457200" indent="-457200">
              <a:buFont typeface="Wingdings" panose="05000000000000000000" pitchFamily="2" charset="2"/>
              <a:buChar char="Ø"/>
            </a:pPr>
            <a:r>
              <a:rPr lang="en-US" sz="2800" dirty="0">
                <a:latin typeface="Times New Roman" panose="02020603050405020304" pitchFamily="18" charset="0"/>
                <a:cs typeface="Times New Roman" panose="02020603050405020304" pitchFamily="18" charset="0"/>
              </a:rPr>
              <a:t>His son, Thutmose IV (1424 1414), Pharaoh while Israel was in the wilderness. More interested in foreign alliances than military dominance; did not maintain a strong presence in Canaan. </a:t>
            </a:r>
          </a:p>
          <a:p>
            <a:pPr marL="457200" indent="-457200">
              <a:buFont typeface="Wingdings" panose="05000000000000000000" pitchFamily="2" charset="2"/>
              <a:buChar char="Ø"/>
            </a:pPr>
            <a:r>
              <a:rPr lang="en-US" sz="2800" dirty="0">
                <a:latin typeface="Times New Roman" panose="02020603050405020304" pitchFamily="18" charset="0"/>
                <a:cs typeface="Times New Roman" panose="02020603050405020304" pitchFamily="18" charset="0"/>
              </a:rPr>
              <a:t>His son, Amenhotep III (1414 1378), Not interested in maintaining an empire. He was more concerned with domestic interests. He only maintained nominal interest in Canaan.</a:t>
            </a:r>
          </a:p>
        </p:txBody>
      </p:sp>
      <p:sp>
        <p:nvSpPr>
          <p:cNvPr id="2" name="Rectangle 1"/>
          <p:cNvSpPr/>
          <p:nvPr/>
        </p:nvSpPr>
        <p:spPr>
          <a:xfrm>
            <a:off x="114300" y="170765"/>
            <a:ext cx="8915400" cy="646331"/>
          </a:xfrm>
          <a:prstGeom prst="rect">
            <a:avLst/>
          </a:prstGeom>
        </p:spPr>
        <p:txBody>
          <a:bodyPr wrap="square">
            <a:spAutoFit/>
          </a:bodyPr>
          <a:lstStyle/>
          <a:p>
            <a:r>
              <a:rPr lang="en-US" sz="3600" b="1" dirty="0">
                <a:latin typeface="Times New Roman" panose="02020603050405020304" pitchFamily="18" charset="0"/>
                <a:ea typeface="Times New Roman" panose="02020603050405020304" pitchFamily="18" charset="0"/>
              </a:rPr>
              <a:t>Canaan and the Egyptian New Kingdom:</a:t>
            </a:r>
            <a:endParaRPr lang="en-US" sz="3600" dirty="0"/>
          </a:p>
        </p:txBody>
      </p:sp>
    </p:spTree>
    <p:extLst>
      <p:ext uri="{BB962C8B-B14F-4D97-AF65-F5344CB8AC3E}">
        <p14:creationId xmlns:p14="http://schemas.microsoft.com/office/powerpoint/2010/main" val="3817796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5">
                <a:lumMod val="20000"/>
                <a:lumOff val="80000"/>
              </a:schemeClr>
            </a:gs>
            <a:gs pos="28000">
              <a:schemeClr val="accent5">
                <a:lumMod val="40000"/>
                <a:lumOff val="60000"/>
              </a:schemeClr>
            </a:gs>
            <a:gs pos="10000">
              <a:schemeClr val="accent5">
                <a:lumMod val="60000"/>
                <a:lumOff val="40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8" name="Rectangle 7"/>
          <p:cNvSpPr/>
          <p:nvPr/>
        </p:nvSpPr>
        <p:spPr>
          <a:xfrm>
            <a:off x="228600" y="1066800"/>
            <a:ext cx="8686800" cy="4832092"/>
          </a:xfrm>
          <a:prstGeom prst="rect">
            <a:avLst/>
          </a:prstGeom>
        </p:spPr>
        <p:txBody>
          <a:bodyPr wrap="square">
            <a:spAutoFit/>
          </a:bodyPr>
          <a:lstStyle/>
          <a:p>
            <a:r>
              <a:rPr lang="en-US" sz="2800" dirty="0">
                <a:latin typeface="Times New Roman" panose="02020603050405020304" pitchFamily="18" charset="0"/>
                <a:cs typeface="Times New Roman" panose="02020603050405020304" pitchFamily="18" charset="0"/>
              </a:rPr>
              <a:t>	A library of nearly 400 clay letters found at Tel el-Amarna, upper Egypt, account the diplomatic correspondence between the Egyptian administration and its representatives in Canaan and </a:t>
            </a:r>
            <a:r>
              <a:rPr lang="en-US" sz="2800" dirty="0" err="1">
                <a:latin typeface="Times New Roman" panose="02020603050405020304" pitchFamily="18" charset="0"/>
                <a:cs typeface="Times New Roman" panose="02020603050405020304" pitchFamily="18" charset="0"/>
              </a:rPr>
              <a:t>Amurru</a:t>
            </a:r>
            <a:r>
              <a:rPr lang="en-US" sz="2800" dirty="0">
                <a:latin typeface="Times New Roman" panose="02020603050405020304" pitchFamily="18" charset="0"/>
                <a:cs typeface="Times New Roman" panose="02020603050405020304" pitchFamily="18" charset="0"/>
              </a:rPr>
              <a:t> during the New Kingdom (14th century BCE). The Amarna letters are unusual because they are mostly written in Akkadian cuneiform, the writing system of ancient </a:t>
            </a:r>
          </a:p>
          <a:p>
            <a:r>
              <a:rPr lang="en-US" sz="2800" dirty="0">
                <a:latin typeface="Times New Roman" panose="02020603050405020304" pitchFamily="18" charset="0"/>
                <a:cs typeface="Times New Roman" panose="02020603050405020304" pitchFamily="18" charset="0"/>
              </a:rPr>
              <a:t>Mesopotamia. They help modern readers </a:t>
            </a:r>
          </a:p>
          <a:p>
            <a:r>
              <a:rPr lang="en-US" sz="2800" dirty="0">
                <a:latin typeface="Times New Roman" panose="02020603050405020304" pitchFamily="18" charset="0"/>
                <a:cs typeface="Times New Roman" panose="02020603050405020304" pitchFamily="18" charset="0"/>
              </a:rPr>
              <a:t>understand better the culture and language </a:t>
            </a:r>
          </a:p>
          <a:p>
            <a:r>
              <a:rPr lang="en-US" sz="2800" dirty="0">
                <a:latin typeface="Times New Roman" panose="02020603050405020304" pitchFamily="18" charset="0"/>
                <a:cs typeface="Times New Roman" panose="02020603050405020304" pitchFamily="18" charset="0"/>
              </a:rPr>
              <a:t>of the Canaanite peoples in pre biblical </a:t>
            </a:r>
          </a:p>
          <a:p>
            <a:r>
              <a:rPr lang="en-US" sz="2800" dirty="0">
                <a:latin typeface="Times New Roman" panose="02020603050405020304" pitchFamily="18" charset="0"/>
                <a:cs typeface="Times New Roman" panose="02020603050405020304" pitchFamily="18" charset="0"/>
              </a:rPr>
              <a:t>times.</a:t>
            </a:r>
          </a:p>
        </p:txBody>
      </p:sp>
      <p:sp>
        <p:nvSpPr>
          <p:cNvPr id="2" name="Rectangle 1"/>
          <p:cNvSpPr/>
          <p:nvPr/>
        </p:nvSpPr>
        <p:spPr>
          <a:xfrm>
            <a:off x="114300" y="170765"/>
            <a:ext cx="8915400" cy="646331"/>
          </a:xfrm>
          <a:prstGeom prst="rect">
            <a:avLst/>
          </a:prstGeom>
        </p:spPr>
        <p:txBody>
          <a:bodyPr wrap="square">
            <a:spAutoFit/>
          </a:bodyPr>
          <a:lstStyle/>
          <a:p>
            <a:r>
              <a:rPr lang="en-US" sz="3600" b="1" dirty="0">
                <a:latin typeface="Times New Roman" panose="02020603050405020304" pitchFamily="18" charset="0"/>
                <a:ea typeface="Times New Roman" panose="02020603050405020304" pitchFamily="18" charset="0"/>
              </a:rPr>
              <a:t>Canaan and the Egyptian New Kingdom:</a:t>
            </a:r>
            <a:endParaRPr lang="en-US" sz="3600" dirty="0"/>
          </a:p>
        </p:txBody>
      </p:sp>
      <p:pic>
        <p:nvPicPr>
          <p:cNvPr id="65538" name="Picture 2" descr="https://upload.wikimedia.org/wikipedia/commons/f/f5/Amarna_tablet.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6705600" y="3657600"/>
            <a:ext cx="2085474" cy="3048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7888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5">
                <a:lumMod val="20000"/>
                <a:lumOff val="80000"/>
              </a:schemeClr>
            </a:gs>
            <a:gs pos="28000">
              <a:schemeClr val="accent5">
                <a:lumMod val="40000"/>
                <a:lumOff val="60000"/>
              </a:schemeClr>
            </a:gs>
            <a:gs pos="10000">
              <a:schemeClr val="accent5">
                <a:lumMod val="60000"/>
                <a:lumOff val="40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8" name="Rectangle 7"/>
          <p:cNvSpPr/>
          <p:nvPr/>
        </p:nvSpPr>
        <p:spPr>
          <a:xfrm>
            <a:off x="228600" y="1066800"/>
            <a:ext cx="8686800" cy="4832092"/>
          </a:xfrm>
          <a:prstGeom prst="rect">
            <a:avLst/>
          </a:prstGeom>
        </p:spPr>
        <p:txBody>
          <a:bodyPr wrap="square">
            <a:spAutoFit/>
          </a:bodyPr>
          <a:lstStyle/>
          <a:p>
            <a:r>
              <a:rPr lang="en-US" sz="2800" dirty="0">
                <a:latin typeface="Times New Roman" panose="02020603050405020304" pitchFamily="18" charset="0"/>
                <a:cs typeface="Times New Roman" panose="02020603050405020304" pitchFamily="18" charset="0"/>
              </a:rPr>
              <a:t>	Of particular interest is the correspondence by officials from towns in Canaan seeking help amid an attacking people called “</a:t>
            </a:r>
            <a:r>
              <a:rPr lang="en-US" sz="2800" dirty="0" err="1">
                <a:latin typeface="Times New Roman" panose="02020603050405020304" pitchFamily="18" charset="0"/>
                <a:cs typeface="Times New Roman" panose="02020603050405020304" pitchFamily="18" charset="0"/>
              </a:rPr>
              <a:t>Hapiru</a:t>
            </a:r>
            <a:r>
              <a:rPr lang="en-US" sz="2800" dirty="0">
                <a:latin typeface="Times New Roman" panose="02020603050405020304" pitchFamily="18" charset="0"/>
                <a:cs typeface="Times New Roman" panose="02020603050405020304" pitchFamily="18" charset="0"/>
              </a:rPr>
              <a:t>.” Some scholars suggest this may be a reference to the Hebrew people, due to the similarity of words and the fact the Hebrews were attacking Canaanite towns during this time.</a:t>
            </a:r>
          </a:p>
          <a:p>
            <a:r>
              <a:rPr lang="en-US" sz="2800" dirty="0">
                <a:latin typeface="Times New Roman" panose="02020603050405020304" pitchFamily="18" charset="0"/>
                <a:cs typeface="Times New Roman" panose="02020603050405020304" pitchFamily="18" charset="0"/>
              </a:rPr>
              <a:t>	Pharaoh Amenhotep III (1414 1378), </a:t>
            </a:r>
          </a:p>
          <a:p>
            <a:r>
              <a:rPr lang="en-US" sz="2800" dirty="0">
                <a:latin typeface="Times New Roman" panose="02020603050405020304" pitchFamily="18" charset="0"/>
                <a:cs typeface="Times New Roman" panose="02020603050405020304" pitchFamily="18" charset="0"/>
              </a:rPr>
              <a:t>it seems, simply ignored the Canaanite pleas</a:t>
            </a:r>
          </a:p>
          <a:p>
            <a:r>
              <a:rPr lang="en-US" sz="2800" dirty="0">
                <a:latin typeface="Times New Roman" panose="02020603050405020304" pitchFamily="18" charset="0"/>
                <a:cs typeface="Times New Roman" panose="02020603050405020304" pitchFamily="18" charset="0"/>
              </a:rPr>
              <a:t>for help against the </a:t>
            </a:r>
            <a:r>
              <a:rPr lang="en-US" sz="2800" dirty="0" err="1">
                <a:latin typeface="Times New Roman" panose="02020603050405020304" pitchFamily="18" charset="0"/>
                <a:cs typeface="Times New Roman" panose="02020603050405020304" pitchFamily="18" charset="0"/>
              </a:rPr>
              <a:t>Hapiru</a:t>
            </a:r>
            <a:r>
              <a:rPr lang="en-US" sz="2800" dirty="0">
                <a:latin typeface="Times New Roman" panose="02020603050405020304" pitchFamily="18" charset="0"/>
                <a:cs typeface="Times New Roman" panose="02020603050405020304" pitchFamily="18" charset="0"/>
              </a:rPr>
              <a:t>, leaving the cities to defend themselves. (“High Date” for fall of Jericho </a:t>
            </a:r>
          </a:p>
          <a:p>
            <a:r>
              <a:rPr lang="en-US" sz="2800" dirty="0">
                <a:latin typeface="Times New Roman" panose="02020603050405020304" pitchFamily="18" charset="0"/>
                <a:cs typeface="Times New Roman" panose="02020603050405020304" pitchFamily="18" charset="0"/>
              </a:rPr>
              <a:t>is c. 1380 BCE)</a:t>
            </a:r>
          </a:p>
        </p:txBody>
      </p:sp>
      <p:sp>
        <p:nvSpPr>
          <p:cNvPr id="2" name="Rectangle 1"/>
          <p:cNvSpPr/>
          <p:nvPr/>
        </p:nvSpPr>
        <p:spPr>
          <a:xfrm>
            <a:off x="114300" y="170765"/>
            <a:ext cx="8915400" cy="646331"/>
          </a:xfrm>
          <a:prstGeom prst="rect">
            <a:avLst/>
          </a:prstGeom>
        </p:spPr>
        <p:txBody>
          <a:bodyPr wrap="square">
            <a:spAutoFit/>
          </a:bodyPr>
          <a:lstStyle/>
          <a:p>
            <a:r>
              <a:rPr lang="en-US" sz="3600" b="1" dirty="0">
                <a:latin typeface="Times New Roman" panose="02020603050405020304" pitchFamily="18" charset="0"/>
                <a:ea typeface="Times New Roman" panose="02020603050405020304" pitchFamily="18" charset="0"/>
              </a:rPr>
              <a:t>Canaan and the Egyptian New Kingdom:</a:t>
            </a:r>
            <a:endParaRPr lang="en-US" sz="3600" dirty="0"/>
          </a:p>
        </p:txBody>
      </p:sp>
      <p:pic>
        <p:nvPicPr>
          <p:cNvPr id="67586" name="Picture 2" descr="Amenhotep III Amenhotep III Wikipedia the free encyclopedia"/>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6781799" y="3409265"/>
            <a:ext cx="2209801" cy="329633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3324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5">
                <a:lumMod val="20000"/>
                <a:lumOff val="80000"/>
              </a:schemeClr>
            </a:gs>
            <a:gs pos="28000">
              <a:schemeClr val="accent5">
                <a:lumMod val="40000"/>
                <a:lumOff val="60000"/>
              </a:schemeClr>
            </a:gs>
            <a:gs pos="10000">
              <a:schemeClr val="accent5">
                <a:lumMod val="60000"/>
                <a:lumOff val="40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8" name="Rectangle 7"/>
          <p:cNvSpPr/>
          <p:nvPr/>
        </p:nvSpPr>
        <p:spPr>
          <a:xfrm>
            <a:off x="228600" y="1066800"/>
            <a:ext cx="8686800" cy="5878532"/>
          </a:xfrm>
          <a:prstGeom prst="rect">
            <a:avLst/>
          </a:prstGeom>
        </p:spPr>
        <p:txBody>
          <a:bodyPr wrap="square">
            <a:spAutoFit/>
          </a:bodyPr>
          <a:lstStyle/>
          <a:p>
            <a:r>
              <a:rPr lang="en-US" sz="2800" dirty="0">
                <a:latin typeface="Times New Roman" panose="02020603050405020304" pitchFamily="18" charset="0"/>
                <a:cs typeface="Times New Roman" panose="02020603050405020304" pitchFamily="18" charset="0"/>
              </a:rPr>
              <a:t>	One of the Amarna letters, dating from the reign of his son, Amenhotep IV (1378-1367 BCE), came from a man named Abdi Hiba, Governor of Jerusalem. It is an exasperated requested aid from Pharaoh Amenhotep IV. </a:t>
            </a:r>
          </a:p>
          <a:p>
            <a:r>
              <a:rPr lang="en-US" sz="1400" dirty="0">
                <a:latin typeface="Times New Roman" panose="02020603050405020304" pitchFamily="18" charset="0"/>
                <a:cs typeface="Times New Roman" panose="02020603050405020304" pitchFamily="18" charset="0"/>
              </a:rPr>
              <a:t> </a:t>
            </a:r>
          </a:p>
          <a:p>
            <a:r>
              <a:rPr lang="en-US" sz="2800" dirty="0">
                <a:latin typeface="Times New Roman" panose="02020603050405020304" pitchFamily="18" charset="0"/>
                <a:cs typeface="Times New Roman" panose="02020603050405020304" pitchFamily="18" charset="0"/>
              </a:rPr>
              <a:t>The letter states the following:</a:t>
            </a:r>
          </a:p>
          <a:p>
            <a:pPr lvl="1"/>
            <a:r>
              <a:rPr lang="en-US" sz="2400" dirty="0">
                <a:latin typeface="Times New Roman" panose="02020603050405020304" pitchFamily="18" charset="0"/>
                <a:cs typeface="Times New Roman" panose="02020603050405020304" pitchFamily="18" charset="0"/>
              </a:rPr>
              <a:t> </a:t>
            </a:r>
            <a:r>
              <a:rPr lang="en-US" sz="2600" dirty="0">
                <a:latin typeface="Times New Roman" panose="02020603050405020304" pitchFamily="18" charset="0"/>
                <a:cs typeface="Times New Roman" panose="02020603050405020304" pitchFamily="18" charset="0"/>
              </a:rPr>
              <a:t>“Why do you not hear my plea? All the governors are lost; the king, my lord, does not have a single governor left! Let my lord, the king, send troops of archers, or the king will have no lands left. All the lands of the king are being plundered by the </a:t>
            </a:r>
            <a:r>
              <a:rPr lang="en-US" sz="2600" dirty="0" err="1">
                <a:latin typeface="Times New Roman" panose="02020603050405020304" pitchFamily="18" charset="0"/>
                <a:cs typeface="Times New Roman" panose="02020603050405020304" pitchFamily="18" charset="0"/>
              </a:rPr>
              <a:t>Habiru</a:t>
            </a:r>
            <a:r>
              <a:rPr lang="en-US" sz="2600" dirty="0">
                <a:latin typeface="Times New Roman" panose="02020603050405020304" pitchFamily="18" charset="0"/>
                <a:cs typeface="Times New Roman" panose="02020603050405020304" pitchFamily="18" charset="0"/>
              </a:rPr>
              <a:t>. If archers are here by the end of the year, then the lands of my lord, the king, will continue to exist; but if the archers are not sent, then the lands of the king, my lord, will be surrendered.”</a:t>
            </a:r>
          </a:p>
        </p:txBody>
      </p:sp>
      <p:sp>
        <p:nvSpPr>
          <p:cNvPr id="2" name="Rectangle 1"/>
          <p:cNvSpPr/>
          <p:nvPr/>
        </p:nvSpPr>
        <p:spPr>
          <a:xfrm>
            <a:off x="114300" y="170765"/>
            <a:ext cx="8915400" cy="646331"/>
          </a:xfrm>
          <a:prstGeom prst="rect">
            <a:avLst/>
          </a:prstGeom>
        </p:spPr>
        <p:txBody>
          <a:bodyPr wrap="square">
            <a:spAutoFit/>
          </a:bodyPr>
          <a:lstStyle/>
          <a:p>
            <a:r>
              <a:rPr lang="en-US" sz="3600" b="1" dirty="0">
                <a:latin typeface="Times New Roman" panose="02020603050405020304" pitchFamily="18" charset="0"/>
                <a:ea typeface="Times New Roman" panose="02020603050405020304" pitchFamily="18" charset="0"/>
              </a:rPr>
              <a:t>Canaan and the Egyptian New Kingdom:</a:t>
            </a:r>
            <a:endParaRPr lang="en-US" sz="3600" dirty="0"/>
          </a:p>
        </p:txBody>
      </p:sp>
    </p:spTree>
    <p:extLst>
      <p:ext uri="{BB962C8B-B14F-4D97-AF65-F5344CB8AC3E}">
        <p14:creationId xmlns:p14="http://schemas.microsoft.com/office/powerpoint/2010/main" val="3149732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5">
                <a:lumMod val="20000"/>
                <a:lumOff val="80000"/>
              </a:schemeClr>
            </a:gs>
            <a:gs pos="28000">
              <a:schemeClr val="accent5">
                <a:lumMod val="40000"/>
                <a:lumOff val="60000"/>
              </a:schemeClr>
            </a:gs>
            <a:gs pos="10000">
              <a:schemeClr val="accent5">
                <a:lumMod val="60000"/>
                <a:lumOff val="40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8" name="Rectangle 7"/>
          <p:cNvSpPr/>
          <p:nvPr/>
        </p:nvSpPr>
        <p:spPr>
          <a:xfrm>
            <a:off x="228600" y="1066800"/>
            <a:ext cx="8686800" cy="4832092"/>
          </a:xfrm>
          <a:prstGeom prst="rect">
            <a:avLst/>
          </a:prstGeom>
        </p:spPr>
        <p:txBody>
          <a:bodyPr wrap="square">
            <a:spAutoFit/>
          </a:bodyPr>
          <a:lstStyle/>
          <a:p>
            <a:r>
              <a:rPr lang="en-US" sz="2800" dirty="0">
                <a:latin typeface="Times New Roman" panose="02020603050405020304" pitchFamily="18" charset="0"/>
                <a:cs typeface="Times New Roman" panose="02020603050405020304" pitchFamily="18" charset="0"/>
              </a:rPr>
              <a:t>	Another letter is from a man named </a:t>
            </a:r>
            <a:r>
              <a:rPr lang="en-US" sz="2800" dirty="0" err="1">
                <a:latin typeface="Times New Roman" panose="02020603050405020304" pitchFamily="18" charset="0"/>
                <a:cs typeface="Times New Roman" panose="02020603050405020304" pitchFamily="18" charset="0"/>
              </a:rPr>
              <a:t>Shuwardata</a:t>
            </a:r>
            <a:r>
              <a:rPr lang="en-US" sz="2800" dirty="0">
                <a:latin typeface="Times New Roman" panose="02020603050405020304" pitchFamily="18" charset="0"/>
                <a:cs typeface="Times New Roman" panose="02020603050405020304" pitchFamily="18" charset="0"/>
              </a:rPr>
              <a:t>, governor of Gath (of the Philistines):</a:t>
            </a:r>
          </a:p>
          <a:p>
            <a:pPr lvl="1"/>
            <a:r>
              <a:rPr lang="en-US" sz="2800" dirty="0">
                <a:latin typeface="Times New Roman" panose="02020603050405020304" pitchFamily="18" charset="0"/>
                <a:cs typeface="Times New Roman" panose="02020603050405020304" pitchFamily="18" charset="0"/>
              </a:rPr>
              <a:t>“May the king, my lord, know that the chief of the </a:t>
            </a:r>
            <a:r>
              <a:rPr lang="en-US" sz="2800" dirty="0" err="1">
                <a:latin typeface="Times New Roman" panose="02020603050405020304" pitchFamily="18" charset="0"/>
                <a:cs typeface="Times New Roman" panose="02020603050405020304" pitchFamily="18" charset="0"/>
              </a:rPr>
              <a:t>Hapiru</a:t>
            </a:r>
            <a:r>
              <a:rPr lang="en-US" sz="2800" dirty="0">
                <a:latin typeface="Times New Roman" panose="02020603050405020304" pitchFamily="18" charset="0"/>
                <a:cs typeface="Times New Roman" panose="02020603050405020304" pitchFamily="18" charset="0"/>
              </a:rPr>
              <a:t> has besieged the lands which your god has given me; but I have attacked him. Also let the king, my lord, know that none of my allies have come to my aid, it is only I and Abdu </a:t>
            </a:r>
            <a:r>
              <a:rPr lang="en-US" sz="2800" dirty="0" err="1">
                <a:latin typeface="Times New Roman" panose="02020603050405020304" pitchFamily="18" charset="0"/>
                <a:cs typeface="Times New Roman" panose="02020603050405020304" pitchFamily="18" charset="0"/>
              </a:rPr>
              <a:t>Heba</a:t>
            </a:r>
            <a:r>
              <a:rPr lang="en-US" sz="2800" dirty="0">
                <a:latin typeface="Times New Roman" panose="02020603050405020304" pitchFamily="18" charset="0"/>
                <a:cs typeface="Times New Roman" panose="02020603050405020304" pitchFamily="18" charset="0"/>
              </a:rPr>
              <a:t> who fight against the </a:t>
            </a:r>
            <a:r>
              <a:rPr lang="en-US" sz="2800" dirty="0" err="1">
                <a:latin typeface="Times New Roman" panose="02020603050405020304" pitchFamily="18" charset="0"/>
                <a:cs typeface="Times New Roman" panose="02020603050405020304" pitchFamily="18" charset="0"/>
              </a:rPr>
              <a:t>Hapiru</a:t>
            </a:r>
            <a:r>
              <a:rPr lang="en-US" sz="2800" dirty="0">
                <a:latin typeface="Times New Roman" panose="02020603050405020304" pitchFamily="18" charset="0"/>
                <a:cs typeface="Times New Roman" panose="02020603050405020304" pitchFamily="18" charset="0"/>
              </a:rPr>
              <a:t> chief. I plead with the king my lord, if you agree, send </a:t>
            </a:r>
            <a:r>
              <a:rPr lang="en-US" sz="2800" dirty="0" err="1">
                <a:latin typeface="Times New Roman" panose="02020603050405020304" pitchFamily="18" charset="0"/>
                <a:cs typeface="Times New Roman" panose="02020603050405020304" pitchFamily="18" charset="0"/>
              </a:rPr>
              <a:t>Yanhamu</a:t>
            </a:r>
            <a:r>
              <a:rPr lang="en-US" sz="2800" dirty="0">
                <a:latin typeface="Times New Roman" panose="02020603050405020304" pitchFamily="18" charset="0"/>
                <a:cs typeface="Times New Roman" panose="02020603050405020304" pitchFamily="18" charset="0"/>
              </a:rPr>
              <a:t>, and let us quickly go to war, so that the lands of the king, my lord, might be restored to their original boundaries!”</a:t>
            </a:r>
          </a:p>
        </p:txBody>
      </p:sp>
      <p:sp>
        <p:nvSpPr>
          <p:cNvPr id="2" name="Rectangle 1"/>
          <p:cNvSpPr/>
          <p:nvPr/>
        </p:nvSpPr>
        <p:spPr>
          <a:xfrm>
            <a:off x="114300" y="170765"/>
            <a:ext cx="8915400" cy="646331"/>
          </a:xfrm>
          <a:prstGeom prst="rect">
            <a:avLst/>
          </a:prstGeom>
        </p:spPr>
        <p:txBody>
          <a:bodyPr wrap="square">
            <a:spAutoFit/>
          </a:bodyPr>
          <a:lstStyle/>
          <a:p>
            <a:r>
              <a:rPr lang="en-US" sz="3600" b="1" dirty="0">
                <a:latin typeface="Times New Roman" panose="02020603050405020304" pitchFamily="18" charset="0"/>
                <a:ea typeface="Times New Roman" panose="02020603050405020304" pitchFamily="18" charset="0"/>
              </a:rPr>
              <a:t>Canaan and the Egyptian New Kingdom:</a:t>
            </a:r>
            <a:endParaRPr lang="en-US" sz="3600" dirty="0"/>
          </a:p>
        </p:txBody>
      </p:sp>
    </p:spTree>
    <p:extLst>
      <p:ext uri="{BB962C8B-B14F-4D97-AF65-F5344CB8AC3E}">
        <p14:creationId xmlns:p14="http://schemas.microsoft.com/office/powerpoint/2010/main" val="2025829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5">
                <a:lumMod val="20000"/>
                <a:lumOff val="80000"/>
              </a:schemeClr>
            </a:gs>
            <a:gs pos="28000">
              <a:schemeClr val="accent5">
                <a:lumMod val="40000"/>
                <a:lumOff val="60000"/>
              </a:schemeClr>
            </a:gs>
            <a:gs pos="10000">
              <a:schemeClr val="accent5">
                <a:lumMod val="60000"/>
                <a:lumOff val="40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8" name="Rectangle 7"/>
          <p:cNvSpPr/>
          <p:nvPr/>
        </p:nvSpPr>
        <p:spPr>
          <a:xfrm>
            <a:off x="228600" y="1371600"/>
            <a:ext cx="8686800" cy="2677656"/>
          </a:xfrm>
          <a:prstGeom prst="rect">
            <a:avLst/>
          </a:prstGeom>
        </p:spPr>
        <p:txBody>
          <a:bodyPr wrap="square">
            <a:spAutoFit/>
          </a:bodyPr>
          <a:lstStyle/>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Shuwardata</a:t>
            </a:r>
            <a:r>
              <a:rPr lang="en-US" sz="2800" dirty="0">
                <a:latin typeface="Times New Roman" panose="02020603050405020304" pitchFamily="18" charset="0"/>
                <a:cs typeface="Times New Roman" panose="02020603050405020304" pitchFamily="18" charset="0"/>
              </a:rPr>
              <a:t>, the governor of Gath,  is also mentioned in the following letter from a man named </a:t>
            </a:r>
            <a:r>
              <a:rPr lang="en-US" sz="2800" dirty="0" err="1">
                <a:latin typeface="Times New Roman" panose="02020603050405020304" pitchFamily="18" charset="0"/>
                <a:cs typeface="Times New Roman" panose="02020603050405020304" pitchFamily="18" charset="0"/>
              </a:rPr>
              <a:t>Milkilu</a:t>
            </a:r>
            <a:r>
              <a:rPr lang="en-US" sz="2800" dirty="0">
                <a:latin typeface="Times New Roman" panose="02020603050405020304" pitchFamily="18" charset="0"/>
                <a:cs typeface="Times New Roman" panose="02020603050405020304" pitchFamily="18" charset="0"/>
              </a:rPr>
              <a:t>, a prince of Gezer, with whom he was allied:</a:t>
            </a:r>
          </a:p>
          <a:p>
            <a:pPr lvl="1"/>
            <a:r>
              <a:rPr lang="en-US" sz="2800" dirty="0">
                <a:latin typeface="Times New Roman" panose="02020603050405020304" pitchFamily="18" charset="0"/>
                <a:cs typeface="Times New Roman" panose="02020603050405020304" pitchFamily="18" charset="0"/>
              </a:rPr>
              <a:t>“Let it be known to the king that there is great hostility against me and against </a:t>
            </a:r>
            <a:r>
              <a:rPr lang="en-US" sz="2800" dirty="0" err="1">
                <a:latin typeface="Times New Roman" panose="02020603050405020304" pitchFamily="18" charset="0"/>
                <a:cs typeface="Times New Roman" panose="02020603050405020304" pitchFamily="18" charset="0"/>
              </a:rPr>
              <a:t>Shuwardata</a:t>
            </a:r>
            <a:r>
              <a:rPr lang="en-US" sz="2800" dirty="0">
                <a:latin typeface="Times New Roman" panose="02020603050405020304" pitchFamily="18" charset="0"/>
                <a:cs typeface="Times New Roman" panose="02020603050405020304" pitchFamily="18" charset="0"/>
              </a:rPr>
              <a:t>. I ask the king, my lord, protect his land from the approaching </a:t>
            </a:r>
            <a:r>
              <a:rPr lang="en-US" sz="2800" dirty="0" err="1">
                <a:latin typeface="Times New Roman" panose="02020603050405020304" pitchFamily="18" charset="0"/>
                <a:cs typeface="Times New Roman" panose="02020603050405020304" pitchFamily="18" charset="0"/>
              </a:rPr>
              <a:t>Hapiru</a:t>
            </a:r>
            <a:r>
              <a:rPr lang="en-US" sz="2800" dirty="0">
                <a:latin typeface="Times New Roman" panose="02020603050405020304" pitchFamily="18" charset="0"/>
                <a:cs typeface="Times New Roman" panose="02020603050405020304" pitchFamily="18" charset="0"/>
              </a:rPr>
              <a:t>.” </a:t>
            </a:r>
          </a:p>
        </p:txBody>
      </p:sp>
      <p:sp>
        <p:nvSpPr>
          <p:cNvPr id="2" name="Rectangle 1"/>
          <p:cNvSpPr/>
          <p:nvPr/>
        </p:nvSpPr>
        <p:spPr>
          <a:xfrm>
            <a:off x="114300" y="442240"/>
            <a:ext cx="8915400" cy="646331"/>
          </a:xfrm>
          <a:prstGeom prst="rect">
            <a:avLst/>
          </a:prstGeom>
        </p:spPr>
        <p:txBody>
          <a:bodyPr wrap="square">
            <a:spAutoFit/>
          </a:bodyPr>
          <a:lstStyle/>
          <a:p>
            <a:r>
              <a:rPr lang="en-US" sz="3600" b="1" dirty="0">
                <a:latin typeface="Times New Roman" panose="02020603050405020304" pitchFamily="18" charset="0"/>
                <a:ea typeface="Times New Roman" panose="02020603050405020304" pitchFamily="18" charset="0"/>
              </a:rPr>
              <a:t>Canaan and the Egyptian New Kingdom:</a:t>
            </a:r>
            <a:endParaRPr lang="en-US" sz="3600" dirty="0"/>
          </a:p>
        </p:txBody>
      </p:sp>
    </p:spTree>
    <p:extLst>
      <p:ext uri="{BB962C8B-B14F-4D97-AF65-F5344CB8AC3E}">
        <p14:creationId xmlns:p14="http://schemas.microsoft.com/office/powerpoint/2010/main" val="1414452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08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5575" y="4191000"/>
            <a:ext cx="7317105" cy="1219200"/>
          </a:xfrm>
        </p:spPr>
        <p:txBody>
          <a:bodyPr anchor="t">
            <a:normAutofit fontScale="90000"/>
          </a:bodyPr>
          <a:lstStyle/>
          <a:p>
            <a:r>
              <a:rPr lang="en-US" sz="6000" b="1" dirty="0">
                <a:latin typeface="Times New Roman" panose="02020603050405020304" pitchFamily="18" charset="0"/>
                <a:cs typeface="Times New Roman" panose="02020603050405020304" pitchFamily="18" charset="0"/>
              </a:rPr>
              <a:t>Questions</a:t>
            </a:r>
            <a:br>
              <a:rPr lang="en-US" sz="6000" b="1" dirty="0">
                <a:latin typeface="Times New Roman" panose="02020603050405020304" pitchFamily="18" charset="0"/>
                <a:cs typeface="Times New Roman" panose="02020603050405020304" pitchFamily="18" charset="0"/>
              </a:rPr>
            </a:br>
            <a:r>
              <a:rPr lang="en-US" sz="6000" b="1" dirty="0">
                <a:latin typeface="Times New Roman" panose="02020603050405020304" pitchFamily="18" charset="0"/>
                <a:cs typeface="Times New Roman" panose="02020603050405020304" pitchFamily="18" charset="0"/>
              </a:rPr>
              <a:t>	or </a:t>
            </a:r>
            <a:br>
              <a:rPr lang="en-US" sz="6000" b="1" dirty="0">
                <a:latin typeface="Times New Roman" panose="02020603050405020304" pitchFamily="18" charset="0"/>
                <a:cs typeface="Times New Roman" panose="02020603050405020304" pitchFamily="18" charset="0"/>
              </a:rPr>
            </a:br>
            <a:r>
              <a:rPr lang="en-US" sz="6000" b="1" dirty="0">
                <a:latin typeface="Times New Roman" panose="02020603050405020304" pitchFamily="18" charset="0"/>
                <a:cs typeface="Times New Roman" panose="02020603050405020304" pitchFamily="18" charset="0"/>
              </a:rPr>
              <a:t>Comments?</a:t>
            </a:r>
          </a:p>
        </p:txBody>
      </p:sp>
      <p:pic>
        <p:nvPicPr>
          <p:cNvPr id="1026" name="Picture 2" descr="Image result for Star of David"/>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5612624" y="4152900"/>
            <a:ext cx="18288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israel"/>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400800" y="4800600"/>
            <a:ext cx="252448" cy="533400"/>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6" descr="Image result for israel land"/>
          <p:cNvSpPr>
            <a:spLocks noChangeAspect="1" noChangeArrowheads="1"/>
          </p:cNvSpPr>
          <p:nvPr/>
        </p:nvSpPr>
        <p:spPr bwMode="auto">
          <a:xfrm>
            <a:off x="155575" y="-1790700"/>
            <a:ext cx="6657975" cy="3743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1034" name="Picture 10" descr="Image result for israel land"/>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4832350" y="1497537"/>
            <a:ext cx="3962400" cy="192249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668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5">
                <a:lumMod val="20000"/>
                <a:lumOff val="80000"/>
              </a:schemeClr>
            </a:gs>
            <a:gs pos="28000">
              <a:schemeClr val="accent5">
                <a:lumMod val="40000"/>
                <a:lumOff val="60000"/>
              </a:schemeClr>
            </a:gs>
            <a:gs pos="10000">
              <a:schemeClr val="accent5">
                <a:lumMod val="60000"/>
                <a:lumOff val="40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8" name="Rectangle 7"/>
          <p:cNvSpPr/>
          <p:nvPr/>
        </p:nvSpPr>
        <p:spPr>
          <a:xfrm>
            <a:off x="228600" y="990600"/>
            <a:ext cx="8686800" cy="5786199"/>
          </a:xfrm>
          <a:prstGeom prst="rect">
            <a:avLst/>
          </a:prstGeom>
        </p:spPr>
        <p:txBody>
          <a:bodyPr wrap="square">
            <a:spAutoFit/>
          </a:bodyPr>
          <a:lstStyle/>
          <a:p>
            <a:r>
              <a:rPr lang="en-US" sz="2800" dirty="0">
                <a:latin typeface="Times New Roman" panose="02020603050405020304" pitchFamily="18" charset="0"/>
                <a:cs typeface="Times New Roman" panose="02020603050405020304" pitchFamily="18" charset="0"/>
              </a:rPr>
              <a:t>	These two governors, it seems, ended up offering an alliance with the </a:t>
            </a:r>
            <a:r>
              <a:rPr lang="en-US" sz="2800" dirty="0" err="1">
                <a:latin typeface="Times New Roman" panose="02020603050405020304" pitchFamily="18" charset="0"/>
                <a:cs typeface="Times New Roman" panose="02020603050405020304" pitchFamily="18" charset="0"/>
              </a:rPr>
              <a:t>Hapiru</a:t>
            </a:r>
            <a:r>
              <a:rPr lang="en-US" sz="2800" dirty="0">
                <a:latin typeface="Times New Roman" panose="02020603050405020304" pitchFamily="18" charset="0"/>
                <a:cs typeface="Times New Roman" panose="02020603050405020304" pitchFamily="18" charset="0"/>
              </a:rPr>
              <a:t>, as Abdi </a:t>
            </a:r>
            <a:r>
              <a:rPr lang="en-US" sz="2800" dirty="0" err="1">
                <a:latin typeface="Times New Roman" panose="02020603050405020304" pitchFamily="18" charset="0"/>
                <a:cs typeface="Times New Roman" panose="02020603050405020304" pitchFamily="18" charset="0"/>
              </a:rPr>
              <a:t>Heba</a:t>
            </a:r>
            <a:r>
              <a:rPr lang="en-US" sz="2800" dirty="0">
                <a:latin typeface="Times New Roman" panose="02020603050405020304" pitchFamily="18" charset="0"/>
                <a:cs typeface="Times New Roman" panose="02020603050405020304" pitchFamily="18" charset="0"/>
              </a:rPr>
              <a:t>, governor of Jerusalem, complains:</a:t>
            </a:r>
          </a:p>
          <a:p>
            <a:pPr lvl="1"/>
            <a:r>
              <a:rPr lang="en-US" sz="2600" dirty="0">
                <a:latin typeface="Times New Roman" panose="02020603050405020304" pitchFamily="18" charset="0"/>
                <a:cs typeface="Times New Roman" panose="02020603050405020304" pitchFamily="18" charset="0"/>
              </a:rPr>
              <a:t>“Let it be known what </a:t>
            </a:r>
            <a:r>
              <a:rPr lang="en-US" sz="2600" dirty="0" err="1">
                <a:latin typeface="Times New Roman" panose="02020603050405020304" pitchFamily="18" charset="0"/>
                <a:cs typeface="Times New Roman" panose="02020603050405020304" pitchFamily="18" charset="0"/>
              </a:rPr>
              <a:t>Milkilu</a:t>
            </a:r>
            <a:r>
              <a:rPr lang="en-US" sz="2600" dirty="0">
                <a:latin typeface="Times New Roman" panose="02020603050405020304" pitchFamily="18" charset="0"/>
                <a:cs typeface="Times New Roman" panose="02020603050405020304" pitchFamily="18" charset="0"/>
              </a:rPr>
              <a:t> and </a:t>
            </a:r>
            <a:r>
              <a:rPr lang="en-US" sz="2600" dirty="0" err="1">
                <a:latin typeface="Times New Roman" panose="02020603050405020304" pitchFamily="18" charset="0"/>
                <a:cs typeface="Times New Roman" panose="02020603050405020304" pitchFamily="18" charset="0"/>
              </a:rPr>
              <a:t>Shuwardata</a:t>
            </a:r>
            <a:r>
              <a:rPr lang="en-US" sz="2600" dirty="0">
                <a:latin typeface="Times New Roman" panose="02020603050405020304" pitchFamily="18" charset="0"/>
                <a:cs typeface="Times New Roman" panose="02020603050405020304" pitchFamily="18" charset="0"/>
              </a:rPr>
              <a:t> did to the land of the king, my lord! They sent troops of Gezer, troops of Gath, they took the land of </a:t>
            </a:r>
            <a:r>
              <a:rPr lang="en-US" sz="2600" dirty="0" err="1">
                <a:latin typeface="Times New Roman" panose="02020603050405020304" pitchFamily="18" charset="0"/>
                <a:cs typeface="Times New Roman" panose="02020603050405020304" pitchFamily="18" charset="0"/>
              </a:rPr>
              <a:t>Rubutu</a:t>
            </a:r>
            <a:r>
              <a:rPr lang="en-US" sz="2600" dirty="0">
                <a:latin typeface="Times New Roman" panose="02020603050405020304" pitchFamily="18" charset="0"/>
                <a:cs typeface="Times New Roman" panose="02020603050405020304" pitchFamily="18" charset="0"/>
              </a:rPr>
              <a:t>; the land of the king went over to the </a:t>
            </a:r>
            <a:r>
              <a:rPr lang="en-US" sz="2600" dirty="0" err="1">
                <a:latin typeface="Times New Roman" panose="02020603050405020304" pitchFamily="18" charset="0"/>
                <a:cs typeface="Times New Roman" panose="02020603050405020304" pitchFamily="18" charset="0"/>
              </a:rPr>
              <a:t>Hapiru</a:t>
            </a:r>
            <a:r>
              <a:rPr lang="en-US" sz="2600" dirty="0">
                <a:latin typeface="Times New Roman" panose="02020603050405020304" pitchFamily="18" charset="0"/>
                <a:cs typeface="Times New Roman" panose="02020603050405020304" pitchFamily="18" charset="0"/>
              </a:rPr>
              <a:t>. But now even a town near Jerusalem, Bit </a:t>
            </a:r>
            <a:r>
              <a:rPr lang="en-US" sz="2600" dirty="0" err="1">
                <a:latin typeface="Times New Roman" panose="02020603050405020304" pitchFamily="18" charset="0"/>
                <a:cs typeface="Times New Roman" panose="02020603050405020304" pitchFamily="18" charset="0"/>
              </a:rPr>
              <a:t>Lahmi</a:t>
            </a:r>
            <a:r>
              <a:rPr lang="en-US" sz="2600" dirty="0">
                <a:latin typeface="Times New Roman" panose="02020603050405020304" pitchFamily="18" charset="0"/>
                <a:cs typeface="Times New Roman" panose="02020603050405020304" pitchFamily="18" charset="0"/>
              </a:rPr>
              <a:t> [Bethlehem] by name, a village which once belonged to the king, has fallen to the enemy. Let the king hear the words of your servant Abdi </a:t>
            </a:r>
            <a:r>
              <a:rPr lang="en-US" sz="2600" dirty="0" err="1">
                <a:latin typeface="Times New Roman" panose="02020603050405020304" pitchFamily="18" charset="0"/>
                <a:cs typeface="Times New Roman" panose="02020603050405020304" pitchFamily="18" charset="0"/>
              </a:rPr>
              <a:t>Heba</a:t>
            </a:r>
            <a:r>
              <a:rPr lang="en-US" sz="2600" dirty="0">
                <a:latin typeface="Times New Roman" panose="02020603050405020304" pitchFamily="18" charset="0"/>
                <a:cs typeface="Times New Roman" panose="02020603050405020304" pitchFamily="18" charset="0"/>
              </a:rPr>
              <a:t>, and send archers to restore the imperial lands of the king! But if no archers are sent, the lands of the king will be taken by the </a:t>
            </a:r>
            <a:r>
              <a:rPr lang="en-US" sz="2600" dirty="0" err="1">
                <a:latin typeface="Times New Roman" panose="02020603050405020304" pitchFamily="18" charset="0"/>
                <a:cs typeface="Times New Roman" panose="02020603050405020304" pitchFamily="18" charset="0"/>
              </a:rPr>
              <a:t>Hapiru</a:t>
            </a:r>
            <a:r>
              <a:rPr lang="en-US" sz="2600" dirty="0">
                <a:latin typeface="Times New Roman" panose="02020603050405020304" pitchFamily="18" charset="0"/>
                <a:cs typeface="Times New Roman" panose="02020603050405020304" pitchFamily="18" charset="0"/>
              </a:rPr>
              <a:t> people. This act was done by the hand of </a:t>
            </a:r>
            <a:r>
              <a:rPr lang="en-US" sz="2600" dirty="0" err="1">
                <a:latin typeface="Times New Roman" panose="02020603050405020304" pitchFamily="18" charset="0"/>
                <a:cs typeface="Times New Roman" panose="02020603050405020304" pitchFamily="18" charset="0"/>
              </a:rPr>
              <a:t>Milkilu</a:t>
            </a:r>
            <a:r>
              <a:rPr lang="en-US" sz="2600" dirty="0">
                <a:latin typeface="Times New Roman" panose="02020603050405020304" pitchFamily="18" charset="0"/>
                <a:cs typeface="Times New Roman" panose="02020603050405020304" pitchFamily="18" charset="0"/>
              </a:rPr>
              <a:t> and </a:t>
            </a:r>
            <a:r>
              <a:rPr lang="en-US" sz="2600" dirty="0" err="1">
                <a:latin typeface="Times New Roman" panose="02020603050405020304" pitchFamily="18" charset="0"/>
                <a:cs typeface="Times New Roman" panose="02020603050405020304" pitchFamily="18" charset="0"/>
              </a:rPr>
              <a:t>Shuwardata</a:t>
            </a:r>
            <a:r>
              <a:rPr lang="en-US" sz="2600" dirty="0">
                <a:latin typeface="Times New Roman" panose="02020603050405020304" pitchFamily="18" charset="0"/>
                <a:cs typeface="Times New Roman" panose="02020603050405020304" pitchFamily="18" charset="0"/>
              </a:rPr>
              <a:t>.”</a:t>
            </a:r>
          </a:p>
        </p:txBody>
      </p:sp>
      <p:sp>
        <p:nvSpPr>
          <p:cNvPr id="2" name="Rectangle 1"/>
          <p:cNvSpPr/>
          <p:nvPr/>
        </p:nvSpPr>
        <p:spPr>
          <a:xfrm>
            <a:off x="114300" y="170765"/>
            <a:ext cx="8915400" cy="646331"/>
          </a:xfrm>
          <a:prstGeom prst="rect">
            <a:avLst/>
          </a:prstGeom>
        </p:spPr>
        <p:txBody>
          <a:bodyPr wrap="square">
            <a:spAutoFit/>
          </a:bodyPr>
          <a:lstStyle/>
          <a:p>
            <a:r>
              <a:rPr lang="en-US" sz="3600" b="1" dirty="0">
                <a:latin typeface="Times New Roman" panose="02020603050405020304" pitchFamily="18" charset="0"/>
                <a:ea typeface="Times New Roman" panose="02020603050405020304" pitchFamily="18" charset="0"/>
              </a:rPr>
              <a:t>Canaan and the Egyptian New Kingdom:</a:t>
            </a:r>
            <a:endParaRPr lang="en-US" sz="3600" dirty="0"/>
          </a:p>
        </p:txBody>
      </p:sp>
    </p:spTree>
    <p:extLst>
      <p:ext uri="{BB962C8B-B14F-4D97-AF65-F5344CB8AC3E}">
        <p14:creationId xmlns:p14="http://schemas.microsoft.com/office/powerpoint/2010/main" val="3443020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5">
                <a:lumMod val="20000"/>
                <a:lumOff val="80000"/>
              </a:schemeClr>
            </a:gs>
            <a:gs pos="28000">
              <a:schemeClr val="accent5">
                <a:lumMod val="40000"/>
                <a:lumOff val="60000"/>
              </a:schemeClr>
            </a:gs>
            <a:gs pos="10000">
              <a:schemeClr val="accent5">
                <a:lumMod val="60000"/>
                <a:lumOff val="40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8" name="Rectangle 7"/>
          <p:cNvSpPr/>
          <p:nvPr/>
        </p:nvSpPr>
        <p:spPr>
          <a:xfrm>
            <a:off x="152400" y="1870770"/>
            <a:ext cx="8915400" cy="4078039"/>
          </a:xfrm>
          <a:prstGeom prst="rect">
            <a:avLst/>
          </a:prstGeom>
        </p:spPr>
        <p:txBody>
          <a:bodyPr wrap="square">
            <a:spAutoFit/>
          </a:bodyPr>
          <a:lstStyle/>
          <a:p>
            <a:pPr>
              <a:spcAft>
                <a:spcPts val="600"/>
              </a:spcAft>
            </a:pPr>
            <a:r>
              <a:rPr lang="en-US" sz="2800" dirty="0">
                <a:latin typeface="Times New Roman" panose="02020603050405020304" pitchFamily="18" charset="0"/>
                <a:cs typeface="Times New Roman" panose="02020603050405020304" pitchFamily="18" charset="0"/>
              </a:rPr>
              <a:t>Sumerian Empire (Mesopotamia) 3000? - 2334, 2218 - 1750</a:t>
            </a:r>
          </a:p>
          <a:p>
            <a:pPr>
              <a:spcAft>
                <a:spcPts val="600"/>
              </a:spcAft>
            </a:pPr>
            <a:r>
              <a:rPr lang="en-US" sz="2800" dirty="0">
                <a:latin typeface="Times New Roman" panose="02020603050405020304" pitchFamily="18" charset="0"/>
                <a:cs typeface="Times New Roman" panose="02020603050405020304" pitchFamily="18" charset="0"/>
              </a:rPr>
              <a:t>Egypt Old Kingdom (NE Africa) 2686 - 2134</a:t>
            </a:r>
          </a:p>
          <a:p>
            <a:pPr>
              <a:spcAft>
                <a:spcPts val="600"/>
              </a:spcAft>
            </a:pPr>
            <a:r>
              <a:rPr lang="en-US" sz="2800" dirty="0">
                <a:latin typeface="Times New Roman" panose="02020603050405020304" pitchFamily="18" charset="0"/>
                <a:cs typeface="Times New Roman" panose="02020603050405020304" pitchFamily="18" charset="0"/>
              </a:rPr>
              <a:t>Akkadian Empire (Mesopotamia) 2334 - 2083</a:t>
            </a:r>
          </a:p>
          <a:p>
            <a:pPr>
              <a:spcAft>
                <a:spcPts val="600"/>
              </a:spcAft>
            </a:pPr>
            <a:r>
              <a:rPr lang="en-US" sz="2800" dirty="0">
                <a:latin typeface="Times New Roman" panose="02020603050405020304" pitchFamily="18" charset="0"/>
                <a:cs typeface="Times New Roman" panose="02020603050405020304" pitchFamily="18" charset="0"/>
              </a:rPr>
              <a:t>Egypt Middle Kingdom (NE Africa): 2030 - 1640</a:t>
            </a:r>
          </a:p>
          <a:p>
            <a:pPr>
              <a:spcAft>
                <a:spcPts val="600"/>
              </a:spcAft>
            </a:pPr>
            <a:r>
              <a:rPr lang="en-US" sz="2800" dirty="0">
                <a:latin typeface="Times New Roman" panose="02020603050405020304" pitchFamily="18" charset="0"/>
                <a:cs typeface="Times New Roman" panose="02020603050405020304" pitchFamily="18" charset="0"/>
              </a:rPr>
              <a:t>First Babylonian Dynasty (Mesopotamia): 1750 - 1530</a:t>
            </a:r>
          </a:p>
          <a:p>
            <a:pPr>
              <a:spcAft>
                <a:spcPts val="600"/>
              </a:spcAft>
            </a:pPr>
            <a:r>
              <a:rPr lang="en-US" sz="2800" dirty="0">
                <a:latin typeface="Times New Roman" panose="02020603050405020304" pitchFamily="18" charset="0"/>
                <a:cs typeface="Times New Roman" panose="02020603050405020304" pitchFamily="18" charset="0"/>
              </a:rPr>
              <a:t>Hittite Empire (Turkey): 1595 - 1220</a:t>
            </a:r>
          </a:p>
          <a:p>
            <a:pPr>
              <a:spcAft>
                <a:spcPts val="600"/>
              </a:spcAft>
            </a:pPr>
            <a:r>
              <a:rPr lang="en-US" sz="2800" dirty="0">
                <a:latin typeface="Times New Roman" panose="02020603050405020304" pitchFamily="18" charset="0"/>
                <a:cs typeface="Times New Roman" panose="02020603050405020304" pitchFamily="18" charset="0"/>
              </a:rPr>
              <a:t>Egypt New Kingdom (NE Africa): 1550 - 1070</a:t>
            </a:r>
          </a:p>
          <a:p>
            <a:pPr>
              <a:spcAft>
                <a:spcPts val="600"/>
              </a:spcAft>
            </a:pPr>
            <a:r>
              <a:rPr lang="en-US" sz="2800" dirty="0">
                <a:latin typeface="Times New Roman" panose="02020603050405020304" pitchFamily="18" charset="0"/>
                <a:cs typeface="Times New Roman" panose="02020603050405020304" pitchFamily="18" charset="0"/>
              </a:rPr>
              <a:t>Assyrian Empire (Mesopotamia): 1353 - 612</a:t>
            </a:r>
          </a:p>
        </p:txBody>
      </p:sp>
      <p:sp>
        <p:nvSpPr>
          <p:cNvPr id="2" name="Rectangle 1"/>
          <p:cNvSpPr/>
          <p:nvPr/>
        </p:nvSpPr>
        <p:spPr>
          <a:xfrm>
            <a:off x="125186" y="228600"/>
            <a:ext cx="8915400" cy="1200329"/>
          </a:xfrm>
          <a:prstGeom prst="rect">
            <a:avLst/>
          </a:prstGeom>
        </p:spPr>
        <p:txBody>
          <a:bodyPr wrap="square">
            <a:spAutoFit/>
          </a:bodyPr>
          <a:lstStyle/>
          <a:p>
            <a:pPr algn="ctr"/>
            <a:r>
              <a:rPr lang="en-US" sz="3600" b="1" dirty="0">
                <a:latin typeface="Times New Roman" panose="02020603050405020304" pitchFamily="18" charset="0"/>
                <a:ea typeface="Times New Roman" panose="02020603050405020304" pitchFamily="18" charset="0"/>
              </a:rPr>
              <a:t>Ancient Empires of the Middle East </a:t>
            </a:r>
          </a:p>
          <a:p>
            <a:pPr algn="ctr"/>
            <a:r>
              <a:rPr lang="en-US" sz="3600" b="1" dirty="0">
                <a:latin typeface="Times New Roman" panose="02020603050405020304" pitchFamily="18" charset="0"/>
                <a:ea typeface="Times New Roman" panose="02020603050405020304" pitchFamily="18" charset="0"/>
              </a:rPr>
              <a:t>until the Kingdom of Israel (BCE)</a:t>
            </a:r>
            <a:endParaRPr lang="en-US" sz="3600" dirty="0"/>
          </a:p>
        </p:txBody>
      </p:sp>
    </p:spTree>
    <p:extLst>
      <p:ext uri="{BB962C8B-B14F-4D97-AF65-F5344CB8AC3E}">
        <p14:creationId xmlns:p14="http://schemas.microsoft.com/office/powerpoint/2010/main" val="264326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5">
                <a:lumMod val="20000"/>
                <a:lumOff val="80000"/>
              </a:schemeClr>
            </a:gs>
            <a:gs pos="28000">
              <a:schemeClr val="accent5">
                <a:lumMod val="40000"/>
                <a:lumOff val="60000"/>
              </a:schemeClr>
            </a:gs>
            <a:gs pos="10000">
              <a:schemeClr val="accent5">
                <a:lumMod val="60000"/>
                <a:lumOff val="40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8" name="Rectangle 7"/>
          <p:cNvSpPr/>
          <p:nvPr/>
        </p:nvSpPr>
        <p:spPr>
          <a:xfrm>
            <a:off x="152400" y="1295400"/>
            <a:ext cx="8915400" cy="2246769"/>
          </a:xfrm>
          <a:prstGeom prst="rect">
            <a:avLst/>
          </a:prstGeom>
        </p:spPr>
        <p:txBody>
          <a:bodyPr wrap="square">
            <a:spAutoFit/>
          </a:bodyPr>
          <a:lstStyle/>
          <a:p>
            <a:r>
              <a:rPr lang="en-US" sz="2800" dirty="0">
                <a:latin typeface="Times New Roman" panose="02020603050405020304" pitchFamily="18" charset="0"/>
                <a:cs typeface="Times New Roman" panose="02020603050405020304" pitchFamily="18" charset="0"/>
              </a:rPr>
              <a:t>	When the Israelites moved from Egypt and into the Promised Land, Egypt New Kingdom controlled the area. Yet Egypt was much more concerned with the Hittite and the Assyrian empires to the north. Palestine was a “buffer zone” between the empires. </a:t>
            </a:r>
          </a:p>
        </p:txBody>
      </p:sp>
      <p:sp>
        <p:nvSpPr>
          <p:cNvPr id="2" name="Rectangle 1"/>
          <p:cNvSpPr/>
          <p:nvPr/>
        </p:nvSpPr>
        <p:spPr>
          <a:xfrm>
            <a:off x="114300" y="381000"/>
            <a:ext cx="8915400" cy="646331"/>
          </a:xfrm>
          <a:prstGeom prst="rect">
            <a:avLst/>
          </a:prstGeom>
        </p:spPr>
        <p:txBody>
          <a:bodyPr wrap="square">
            <a:spAutoFit/>
          </a:bodyPr>
          <a:lstStyle/>
          <a:p>
            <a:pPr algn="ctr"/>
            <a:r>
              <a:rPr lang="en-US" sz="3600" b="1" dirty="0">
                <a:latin typeface="Times New Roman" panose="02020603050405020304" pitchFamily="18" charset="0"/>
                <a:ea typeface="Times New Roman" panose="02020603050405020304" pitchFamily="18" charset="0"/>
              </a:rPr>
              <a:t>Israelites: Minor players amid giant empires</a:t>
            </a:r>
            <a:endParaRPr lang="en-US" sz="3600" dirty="0"/>
          </a:p>
        </p:txBody>
      </p:sp>
      <p:pic>
        <p:nvPicPr>
          <p:cNvPr id="1026" name="Picture 2" descr="Image result for Hittite empir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495800" y="3124200"/>
            <a:ext cx="4370614" cy="350636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7518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5">
                <a:lumMod val="20000"/>
                <a:lumOff val="80000"/>
              </a:schemeClr>
            </a:gs>
            <a:gs pos="28000">
              <a:schemeClr val="accent5">
                <a:lumMod val="40000"/>
                <a:lumOff val="60000"/>
              </a:schemeClr>
            </a:gs>
            <a:gs pos="10000">
              <a:schemeClr val="accent5">
                <a:lumMod val="60000"/>
                <a:lumOff val="40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8" name="Rectangle 7"/>
          <p:cNvSpPr/>
          <p:nvPr/>
        </p:nvSpPr>
        <p:spPr>
          <a:xfrm>
            <a:off x="136071" y="1676400"/>
            <a:ext cx="8915400" cy="5016758"/>
          </a:xfrm>
          <a:prstGeom prst="rect">
            <a:avLst/>
          </a:prstGeom>
        </p:spPr>
        <p:txBody>
          <a:bodyPr wrap="square">
            <a:spAutoFit/>
          </a:bodyPr>
          <a:lstStyle/>
          <a:p>
            <a:r>
              <a:rPr lang="en-US" sz="3200" dirty="0">
                <a:latin typeface="Times New Roman" panose="02020603050405020304" pitchFamily="18" charset="0"/>
                <a:cs typeface="Times New Roman" panose="02020603050405020304" pitchFamily="18" charset="0"/>
              </a:rPr>
              <a:t>	The Hittites were a very present threat during the time of the Israelite Judges.</a:t>
            </a:r>
          </a:p>
          <a:p>
            <a:r>
              <a:rPr lang="en-US" sz="3200" dirty="0">
                <a:latin typeface="Times New Roman" panose="02020603050405020304" pitchFamily="18" charset="0"/>
                <a:cs typeface="Times New Roman" panose="02020603050405020304" pitchFamily="18" charset="0"/>
              </a:rPr>
              <a:t> 	There was a lack of archeological evidence of the Hittite empire until the early 1800s, and many scholars doubted the existence of the Hittite empire as mentioned in the Bible. Then, when Egyptian hieroglyphs were first able to be translated in 1822, coupled with archeological discoveries beginning in the 1830s, a wealth of information and evidence of the Hittites began to be revealed.</a:t>
            </a:r>
          </a:p>
        </p:txBody>
      </p:sp>
      <p:sp>
        <p:nvSpPr>
          <p:cNvPr id="2" name="Rectangle 1"/>
          <p:cNvSpPr/>
          <p:nvPr/>
        </p:nvSpPr>
        <p:spPr>
          <a:xfrm>
            <a:off x="114300" y="152400"/>
            <a:ext cx="8915400" cy="1138773"/>
          </a:xfrm>
          <a:prstGeom prst="rect">
            <a:avLst/>
          </a:prstGeom>
        </p:spPr>
        <p:txBody>
          <a:bodyPr wrap="square">
            <a:spAutoFit/>
          </a:bodyPr>
          <a:lstStyle/>
          <a:p>
            <a:pPr algn="ctr"/>
            <a:r>
              <a:rPr lang="en-US" sz="3600" b="1" dirty="0">
                <a:latin typeface="Times New Roman" panose="02020603050405020304" pitchFamily="18" charset="0"/>
                <a:ea typeface="Times New Roman" panose="02020603050405020304" pitchFamily="18" charset="0"/>
              </a:rPr>
              <a:t>The Hittite Empire </a:t>
            </a:r>
            <a:r>
              <a:rPr lang="en-US" sz="3200" dirty="0">
                <a:latin typeface="Times New Roman" panose="02020603050405020304" pitchFamily="18" charset="0"/>
                <a:ea typeface="Times New Roman" panose="02020603050405020304" pitchFamily="18" charset="0"/>
              </a:rPr>
              <a:t>spread across north central Anatolia (Turkey) from 1595 - 1220 BCE</a:t>
            </a:r>
            <a:endParaRPr lang="en-US" sz="3600" dirty="0"/>
          </a:p>
        </p:txBody>
      </p:sp>
    </p:spTree>
    <p:extLst>
      <p:ext uri="{BB962C8B-B14F-4D97-AF65-F5344CB8AC3E}">
        <p14:creationId xmlns:p14="http://schemas.microsoft.com/office/powerpoint/2010/main" val="3904914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5">
                <a:lumMod val="20000"/>
                <a:lumOff val="80000"/>
              </a:schemeClr>
            </a:gs>
            <a:gs pos="28000">
              <a:schemeClr val="accent5">
                <a:lumMod val="40000"/>
                <a:lumOff val="60000"/>
              </a:schemeClr>
            </a:gs>
            <a:gs pos="10000">
              <a:schemeClr val="accent5">
                <a:lumMod val="60000"/>
                <a:lumOff val="40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8" name="Rectangle 7"/>
          <p:cNvSpPr/>
          <p:nvPr/>
        </p:nvSpPr>
        <p:spPr>
          <a:xfrm>
            <a:off x="92529" y="914400"/>
            <a:ext cx="8915400" cy="4893647"/>
          </a:xfrm>
          <a:prstGeom prst="rect">
            <a:avLst/>
          </a:prstGeom>
        </p:spPr>
        <p:txBody>
          <a:bodyPr wrap="square">
            <a:spAutoFit/>
          </a:bodyPr>
          <a:lstStyle/>
          <a:p>
            <a:r>
              <a:rPr lang="en-US" sz="320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The Hittite military made successful (terrifying) use of chariots, and although belonging to the Bronze Age, the Hittites were the forerunners of the Iron Age, developing the manufacture of iron artifacts. Chariots and iron gave them the military advantage to expand as a kingdom, being (sometimes fierce) rivals of Egypt. The Israelites in Canaan were between two strong </a:t>
            </a:r>
          </a:p>
          <a:p>
            <a:r>
              <a:rPr lang="en-US" sz="2800" dirty="0">
                <a:latin typeface="Times New Roman" panose="02020603050405020304" pitchFamily="18" charset="0"/>
                <a:cs typeface="Times New Roman" panose="02020603050405020304" pitchFamily="18" charset="0"/>
              </a:rPr>
              <a:t>military powers: The Egyptian</a:t>
            </a:r>
          </a:p>
          <a:p>
            <a:r>
              <a:rPr lang="en-US" sz="2800" dirty="0">
                <a:latin typeface="Times New Roman" panose="02020603050405020304" pitchFamily="18" charset="0"/>
                <a:cs typeface="Times New Roman" panose="02020603050405020304" pitchFamily="18" charset="0"/>
              </a:rPr>
              <a:t>New Kingdom and the Hittites</a:t>
            </a:r>
          </a:p>
          <a:p>
            <a:r>
              <a:rPr lang="en-US" sz="2800" dirty="0">
                <a:latin typeface="Times New Roman" panose="02020603050405020304" pitchFamily="18" charset="0"/>
                <a:cs typeface="Times New Roman" panose="02020603050405020304" pitchFamily="18" charset="0"/>
              </a:rPr>
              <a:t>both of whom used chariots </a:t>
            </a:r>
          </a:p>
          <a:p>
            <a:r>
              <a:rPr lang="en-US" sz="2800" dirty="0">
                <a:latin typeface="Times New Roman" panose="02020603050405020304" pitchFamily="18" charset="0"/>
                <a:cs typeface="Times New Roman" panose="02020603050405020304" pitchFamily="18" charset="0"/>
              </a:rPr>
              <a:t>and new iron weapons.</a:t>
            </a:r>
          </a:p>
        </p:txBody>
      </p:sp>
      <p:sp>
        <p:nvSpPr>
          <p:cNvPr id="2" name="Rectangle 1"/>
          <p:cNvSpPr/>
          <p:nvPr/>
        </p:nvSpPr>
        <p:spPr>
          <a:xfrm>
            <a:off x="114300" y="152400"/>
            <a:ext cx="8915400" cy="646331"/>
          </a:xfrm>
          <a:prstGeom prst="rect">
            <a:avLst/>
          </a:prstGeom>
        </p:spPr>
        <p:txBody>
          <a:bodyPr wrap="square">
            <a:spAutoFit/>
          </a:bodyPr>
          <a:lstStyle/>
          <a:p>
            <a:r>
              <a:rPr lang="en-US" sz="3600" b="1" dirty="0">
                <a:latin typeface="Times New Roman" panose="02020603050405020304" pitchFamily="18" charset="0"/>
                <a:ea typeface="Times New Roman" panose="02020603050405020304" pitchFamily="18" charset="0"/>
              </a:rPr>
              <a:t>The Hittite Empire</a:t>
            </a:r>
            <a:endParaRPr lang="en-US" sz="3600" dirty="0"/>
          </a:p>
        </p:txBody>
      </p:sp>
      <p:pic>
        <p:nvPicPr>
          <p:cNvPr id="2050" name="Picture 2" descr="http://www.ancient.eu/uploads/images/2474.jpg?v=1431031498"/>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4664530" y="3657600"/>
            <a:ext cx="4343400" cy="302929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8368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5">
                <a:lumMod val="20000"/>
                <a:lumOff val="80000"/>
              </a:schemeClr>
            </a:gs>
            <a:gs pos="28000">
              <a:schemeClr val="accent5">
                <a:lumMod val="40000"/>
                <a:lumOff val="60000"/>
              </a:schemeClr>
            </a:gs>
            <a:gs pos="10000">
              <a:schemeClr val="accent5">
                <a:lumMod val="60000"/>
                <a:lumOff val="40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8" name="Rectangle 7"/>
          <p:cNvSpPr/>
          <p:nvPr/>
        </p:nvSpPr>
        <p:spPr>
          <a:xfrm>
            <a:off x="92529" y="841712"/>
            <a:ext cx="8915400" cy="5940088"/>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Sumerian Empire (Mesopotamia) 3000? - 2334, 2218 - 1750 BCE</a:t>
            </a:r>
          </a:p>
          <a:p>
            <a:pPr lvl="1"/>
            <a:r>
              <a:rPr lang="en-US" sz="2400" dirty="0">
                <a:latin typeface="Times New Roman" panose="02020603050405020304" pitchFamily="18" charset="0"/>
                <a:cs typeface="Times New Roman" panose="02020603050405020304" pitchFamily="18" charset="0"/>
              </a:rPr>
              <a:t>Ancient mythology of a pantheon of gods as personalities of nature</a:t>
            </a:r>
          </a:p>
          <a:p>
            <a:pPr lvl="1"/>
            <a:r>
              <a:rPr lang="en-US" sz="2400" dirty="0">
                <a:latin typeface="Times New Roman" panose="02020603050405020304" pitchFamily="18" charset="0"/>
                <a:cs typeface="Times New Roman" panose="02020603050405020304" pitchFamily="18" charset="0"/>
              </a:rPr>
              <a:t>The Gilgamesh Epic (flood account)</a:t>
            </a:r>
          </a:p>
          <a:p>
            <a:pPr lvl="1"/>
            <a:r>
              <a:rPr lang="en-US" sz="2400" dirty="0">
                <a:latin typeface="Times New Roman" panose="02020603050405020304" pitchFamily="18" charset="0"/>
                <a:cs typeface="Times New Roman" panose="02020603050405020304" pitchFamily="18" charset="0"/>
              </a:rPr>
              <a:t>Humans are created from a slain god in order to serve the gods</a:t>
            </a:r>
          </a:p>
          <a:p>
            <a:pPr lvl="1"/>
            <a:r>
              <a:rPr lang="en-US" sz="2400" dirty="0">
                <a:latin typeface="Times New Roman" panose="02020603050405020304" pitchFamily="18" charset="0"/>
                <a:cs typeface="Times New Roman" panose="02020603050405020304" pitchFamily="18" charset="0"/>
              </a:rPr>
              <a:t>Afterlife was a dark, scary place of servitude</a:t>
            </a:r>
          </a:p>
          <a:p>
            <a:pPr lvl="1"/>
            <a:r>
              <a:rPr lang="en-US" sz="1000" dirty="0">
                <a:latin typeface="Times New Roman" panose="02020603050405020304" pitchFamily="18" charset="0"/>
                <a:cs typeface="Times New Roman" panose="02020603050405020304" pitchFamily="18" charset="0"/>
              </a:rPr>
              <a:t> </a:t>
            </a:r>
          </a:p>
          <a:p>
            <a:r>
              <a:rPr lang="en-US" sz="2400" dirty="0">
                <a:latin typeface="Times New Roman" panose="02020603050405020304" pitchFamily="18" charset="0"/>
                <a:cs typeface="Times New Roman" panose="02020603050405020304" pitchFamily="18" charset="0"/>
              </a:rPr>
              <a:t>Egypt Old and Middle Kingdoms </a:t>
            </a:r>
            <a:r>
              <a:rPr lang="en-US" sz="2000" dirty="0">
                <a:latin typeface="Times New Roman" panose="02020603050405020304" pitchFamily="18" charset="0"/>
                <a:cs typeface="Times New Roman" panose="02020603050405020304" pitchFamily="18" charset="0"/>
              </a:rPr>
              <a:t>(NE Africa) 2686 - 2134, 2030 - 1640 BCE</a:t>
            </a:r>
          </a:p>
          <a:p>
            <a:pPr lvl="1"/>
            <a:r>
              <a:rPr lang="en-US" sz="2400" dirty="0">
                <a:latin typeface="Times New Roman" panose="02020603050405020304" pitchFamily="18" charset="0"/>
                <a:cs typeface="Times New Roman" panose="02020603050405020304" pitchFamily="18" charset="0"/>
              </a:rPr>
              <a:t>Pantheon of gods, under the leadership of Ra who direct order 	(“ma-at”) on earth.</a:t>
            </a:r>
          </a:p>
          <a:p>
            <a:pPr lvl="1"/>
            <a:r>
              <a:rPr lang="en-US" sz="2400" dirty="0">
                <a:latin typeface="Times New Roman" panose="02020603050405020304" pitchFamily="18" charset="0"/>
                <a:cs typeface="Times New Roman" panose="02020603050405020304" pitchFamily="18" charset="0"/>
              </a:rPr>
              <a:t>Ancient mythology of gods each with a function or attribute</a:t>
            </a:r>
          </a:p>
          <a:p>
            <a:pPr lvl="1"/>
            <a:r>
              <a:rPr lang="en-US" sz="2400" dirty="0">
                <a:latin typeface="Times New Roman" panose="02020603050405020304" pitchFamily="18" charset="0"/>
                <a:cs typeface="Times New Roman" panose="02020603050405020304" pitchFamily="18" charset="0"/>
              </a:rPr>
              <a:t>Centered on the fertility of the Nile River</a:t>
            </a:r>
          </a:p>
          <a:p>
            <a:pPr lvl="1"/>
            <a:r>
              <a:rPr lang="en-US" sz="1000" dirty="0">
                <a:latin typeface="Times New Roman" panose="02020603050405020304" pitchFamily="18" charset="0"/>
                <a:cs typeface="Times New Roman" panose="02020603050405020304" pitchFamily="18" charset="0"/>
              </a:rPr>
              <a:t> </a:t>
            </a:r>
          </a:p>
          <a:p>
            <a:r>
              <a:rPr lang="en-US" sz="2400" dirty="0">
                <a:latin typeface="Times New Roman" panose="02020603050405020304" pitchFamily="18" charset="0"/>
                <a:cs typeface="Times New Roman" panose="02020603050405020304" pitchFamily="18" charset="0"/>
              </a:rPr>
              <a:t>Akkadian Empire (Mesopotamia) 2334 - 2083 BCE</a:t>
            </a:r>
          </a:p>
          <a:p>
            <a:pPr lvl="1"/>
            <a:r>
              <a:rPr lang="en-US" sz="2400" dirty="0">
                <a:latin typeface="Times New Roman" panose="02020603050405020304" pitchFamily="18" charset="0"/>
                <a:cs typeface="Times New Roman" panose="02020603050405020304" pitchFamily="18" charset="0"/>
              </a:rPr>
              <a:t>Ancient mythology of a pantheon of gods each with a function or 	attribute</a:t>
            </a:r>
          </a:p>
          <a:p>
            <a:pPr lvl="1"/>
            <a:r>
              <a:rPr lang="en-US" sz="2400" dirty="0">
                <a:latin typeface="Times New Roman" panose="02020603050405020304" pitchFamily="18" charset="0"/>
                <a:cs typeface="Times New Roman" panose="02020603050405020304" pitchFamily="18" charset="0"/>
              </a:rPr>
              <a:t>Kings were high priests</a:t>
            </a:r>
          </a:p>
          <a:p>
            <a:pPr lvl="1"/>
            <a:r>
              <a:rPr lang="en-US" sz="2400" dirty="0">
                <a:latin typeface="Times New Roman" panose="02020603050405020304" pitchFamily="18" charset="0"/>
                <a:cs typeface="Times New Roman" panose="02020603050405020304" pitchFamily="18" charset="0"/>
              </a:rPr>
              <a:t>Main gods were gods of fertility, war, son and the afterlife</a:t>
            </a:r>
          </a:p>
        </p:txBody>
      </p:sp>
      <p:sp>
        <p:nvSpPr>
          <p:cNvPr id="2" name="Rectangle 1"/>
          <p:cNvSpPr/>
          <p:nvPr/>
        </p:nvSpPr>
        <p:spPr>
          <a:xfrm>
            <a:off x="114300" y="115669"/>
            <a:ext cx="8915400" cy="646331"/>
          </a:xfrm>
          <a:prstGeom prst="rect">
            <a:avLst/>
          </a:prstGeom>
        </p:spPr>
        <p:txBody>
          <a:bodyPr wrap="square">
            <a:spAutoFit/>
          </a:bodyPr>
          <a:lstStyle/>
          <a:p>
            <a:r>
              <a:rPr lang="en-US" sz="3600" b="1" dirty="0">
                <a:latin typeface="Times New Roman" panose="02020603050405020304" pitchFamily="18" charset="0"/>
                <a:ea typeface="Times New Roman" panose="02020603050405020304" pitchFamily="18" charset="0"/>
              </a:rPr>
              <a:t>Religions of the Ancient World</a:t>
            </a:r>
            <a:endParaRPr lang="en-US" sz="3600" dirty="0"/>
          </a:p>
        </p:txBody>
      </p:sp>
    </p:spTree>
    <p:extLst>
      <p:ext uri="{BB962C8B-B14F-4D97-AF65-F5344CB8AC3E}">
        <p14:creationId xmlns:p14="http://schemas.microsoft.com/office/powerpoint/2010/main" val="3465524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5">
                <a:lumMod val="20000"/>
                <a:lumOff val="80000"/>
              </a:schemeClr>
            </a:gs>
            <a:gs pos="28000">
              <a:schemeClr val="accent5">
                <a:lumMod val="40000"/>
                <a:lumOff val="60000"/>
              </a:schemeClr>
            </a:gs>
            <a:gs pos="10000">
              <a:schemeClr val="accent5">
                <a:lumMod val="60000"/>
                <a:lumOff val="40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8" name="Rectangle 7"/>
          <p:cNvSpPr/>
          <p:nvPr/>
        </p:nvSpPr>
        <p:spPr>
          <a:xfrm>
            <a:off x="92529" y="841712"/>
            <a:ext cx="8915400" cy="5632311"/>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First Babylonian Dynasty (Mesopotamia): 1750 - 1530</a:t>
            </a:r>
          </a:p>
          <a:p>
            <a:pPr lvl="1"/>
            <a:r>
              <a:rPr lang="en-US" sz="2400" dirty="0">
                <a:latin typeface="Times New Roman" panose="02020603050405020304" pitchFamily="18" charset="0"/>
                <a:cs typeface="Times New Roman" panose="02020603050405020304" pitchFamily="18" charset="0"/>
              </a:rPr>
              <a:t>Modified slightly the Akkadian/Sumerian religion</a:t>
            </a:r>
          </a:p>
          <a:p>
            <a:pPr lvl="1"/>
            <a:r>
              <a:rPr lang="en-US" sz="2400" dirty="0">
                <a:latin typeface="Times New Roman" panose="02020603050405020304" pitchFamily="18" charset="0"/>
                <a:cs typeface="Times New Roman" panose="02020603050405020304" pitchFamily="18" charset="0"/>
              </a:rPr>
              <a:t>Introduced </a:t>
            </a:r>
            <a:r>
              <a:rPr lang="en-US" sz="2400" dirty="0" err="1">
                <a:latin typeface="Times New Roman" panose="02020603050405020304" pitchFamily="18" charset="0"/>
                <a:cs typeface="Times New Roman" panose="02020603050405020304" pitchFamily="18" charset="0"/>
              </a:rPr>
              <a:t>Marduk</a:t>
            </a:r>
            <a:r>
              <a:rPr lang="en-US" sz="2400" dirty="0">
                <a:latin typeface="Times New Roman" panose="02020603050405020304" pitchFamily="18" charset="0"/>
                <a:cs typeface="Times New Roman" panose="02020603050405020304" pitchFamily="18" charset="0"/>
              </a:rPr>
              <a:t> as the high god</a:t>
            </a:r>
          </a:p>
          <a:p>
            <a:pPr lvl="1"/>
            <a:r>
              <a:rPr lang="en-US" sz="2400" dirty="0">
                <a:latin typeface="Times New Roman" panose="02020603050405020304" pitchFamily="18" charset="0"/>
                <a:cs typeface="Times New Roman" panose="02020603050405020304" pitchFamily="18" charset="0"/>
              </a:rPr>
              <a:t>The </a:t>
            </a:r>
            <a:r>
              <a:rPr lang="en-US" sz="2400" dirty="0" err="1">
                <a:latin typeface="Times New Roman" panose="02020603050405020304" pitchFamily="18" charset="0"/>
                <a:cs typeface="Times New Roman" panose="02020603050405020304" pitchFamily="18" charset="0"/>
              </a:rPr>
              <a:t>Enuma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Elish</a:t>
            </a:r>
            <a:r>
              <a:rPr lang="en-US" sz="2400" dirty="0">
                <a:latin typeface="Times New Roman" panose="02020603050405020304" pitchFamily="18" charset="0"/>
                <a:cs typeface="Times New Roman" panose="02020603050405020304" pitchFamily="18" charset="0"/>
              </a:rPr>
              <a:t> (creation story)</a:t>
            </a:r>
          </a:p>
          <a:p>
            <a:pPr lvl="1"/>
            <a:r>
              <a:rPr lang="en-US" sz="2400" dirty="0">
                <a:latin typeface="Times New Roman" panose="02020603050405020304" pitchFamily="18" charset="0"/>
                <a:cs typeface="Times New Roman" panose="02020603050405020304" pitchFamily="18" charset="0"/>
              </a:rPr>
              <a:t>Astrology a major part of the religion</a:t>
            </a:r>
          </a:p>
          <a:p>
            <a:r>
              <a:rPr lang="en-US" sz="2400" dirty="0">
                <a:latin typeface="Times New Roman" panose="02020603050405020304" pitchFamily="18" charset="0"/>
                <a:cs typeface="Times New Roman" panose="02020603050405020304" pitchFamily="18" charset="0"/>
              </a:rPr>
              <a:t>Hittite Empire (Turkey): 1595 - 1220</a:t>
            </a:r>
          </a:p>
          <a:p>
            <a:pPr lvl="1"/>
            <a:r>
              <a:rPr lang="en-US" sz="2400" dirty="0">
                <a:latin typeface="Times New Roman" panose="02020603050405020304" pitchFamily="18" charset="0"/>
                <a:cs typeface="Times New Roman" panose="02020603050405020304" pitchFamily="18" charset="0"/>
              </a:rPr>
              <a:t>“Thousand gods,” but mythology largely lost</a:t>
            </a:r>
          </a:p>
          <a:p>
            <a:pPr lvl="1"/>
            <a:r>
              <a:rPr lang="en-US" sz="2400" dirty="0">
                <a:latin typeface="Times New Roman" panose="02020603050405020304" pitchFamily="18" charset="0"/>
                <a:cs typeface="Times New Roman" panose="02020603050405020304" pitchFamily="18" charset="0"/>
              </a:rPr>
              <a:t>Localized gods for each town</a:t>
            </a:r>
          </a:p>
          <a:p>
            <a:r>
              <a:rPr lang="en-US" sz="2400" dirty="0">
                <a:latin typeface="Times New Roman" panose="02020603050405020304" pitchFamily="18" charset="0"/>
                <a:cs typeface="Times New Roman" panose="02020603050405020304" pitchFamily="18" charset="0"/>
              </a:rPr>
              <a:t>Egypt New Kingdom (NE Africa): 1550 - 1070</a:t>
            </a:r>
          </a:p>
          <a:p>
            <a:pPr lvl="1"/>
            <a:r>
              <a:rPr lang="en-US" sz="2400" dirty="0">
                <a:latin typeface="Times New Roman" panose="02020603050405020304" pitchFamily="18" charset="0"/>
                <a:cs typeface="Times New Roman" panose="02020603050405020304" pitchFamily="18" charset="0"/>
              </a:rPr>
              <a:t>Old pantheon and mythologies were streamlined and reduced. Occasional episodes of monotheism centered under a pharaoh.</a:t>
            </a:r>
          </a:p>
          <a:p>
            <a:r>
              <a:rPr lang="en-US" sz="2400" dirty="0">
                <a:latin typeface="Times New Roman" panose="02020603050405020304" pitchFamily="18" charset="0"/>
                <a:cs typeface="Times New Roman" panose="02020603050405020304" pitchFamily="18" charset="0"/>
              </a:rPr>
              <a:t>Assyrian Empire (Mesopotamia): 1353 - 612</a:t>
            </a:r>
          </a:p>
          <a:p>
            <a:pPr lvl="1"/>
            <a:r>
              <a:rPr lang="en-US" sz="2400" dirty="0">
                <a:latin typeface="Times New Roman" panose="02020603050405020304" pitchFamily="18" charset="0"/>
                <a:cs typeface="Times New Roman" panose="02020603050405020304" pitchFamily="18" charset="0"/>
              </a:rPr>
              <a:t>The king was the high priest, was chosen by the gods as their 	earthly representative</a:t>
            </a:r>
          </a:p>
          <a:p>
            <a:pPr lvl="1"/>
            <a:r>
              <a:rPr lang="en-US" sz="2400" dirty="0" err="1">
                <a:latin typeface="Times New Roman" panose="02020603050405020304" pitchFamily="18" charset="0"/>
                <a:cs typeface="Times New Roman" panose="02020603050405020304" pitchFamily="18" charset="0"/>
              </a:rPr>
              <a:t>Assyr</a:t>
            </a:r>
            <a:r>
              <a:rPr lang="en-US" sz="2400" dirty="0">
                <a:latin typeface="Times New Roman" panose="02020603050405020304" pitchFamily="18" charset="0"/>
                <a:cs typeface="Times New Roman" panose="02020603050405020304" pitchFamily="18" charset="0"/>
              </a:rPr>
              <a:t> was the high god among a pantheon of gods</a:t>
            </a:r>
          </a:p>
        </p:txBody>
      </p:sp>
      <p:sp>
        <p:nvSpPr>
          <p:cNvPr id="2" name="Rectangle 1"/>
          <p:cNvSpPr/>
          <p:nvPr/>
        </p:nvSpPr>
        <p:spPr>
          <a:xfrm>
            <a:off x="114300" y="115669"/>
            <a:ext cx="8915400" cy="646331"/>
          </a:xfrm>
          <a:prstGeom prst="rect">
            <a:avLst/>
          </a:prstGeom>
        </p:spPr>
        <p:txBody>
          <a:bodyPr wrap="square">
            <a:spAutoFit/>
          </a:bodyPr>
          <a:lstStyle/>
          <a:p>
            <a:r>
              <a:rPr lang="en-US" sz="3600" b="1" dirty="0">
                <a:latin typeface="Times New Roman" panose="02020603050405020304" pitchFamily="18" charset="0"/>
                <a:ea typeface="Times New Roman" panose="02020603050405020304" pitchFamily="18" charset="0"/>
              </a:rPr>
              <a:t>Religions of the Ancient World</a:t>
            </a:r>
            <a:endParaRPr lang="en-US" sz="3600" dirty="0"/>
          </a:p>
        </p:txBody>
      </p:sp>
    </p:spTree>
    <p:extLst>
      <p:ext uri="{BB962C8B-B14F-4D97-AF65-F5344CB8AC3E}">
        <p14:creationId xmlns:p14="http://schemas.microsoft.com/office/powerpoint/2010/main" val="3939437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5">
                <a:lumMod val="20000"/>
                <a:lumOff val="80000"/>
              </a:schemeClr>
            </a:gs>
            <a:gs pos="28000">
              <a:schemeClr val="accent5">
                <a:lumMod val="40000"/>
                <a:lumOff val="60000"/>
              </a:schemeClr>
            </a:gs>
            <a:gs pos="10000">
              <a:schemeClr val="accent5">
                <a:lumMod val="60000"/>
                <a:lumOff val="40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8" name="Rectangle 7"/>
          <p:cNvSpPr/>
          <p:nvPr/>
        </p:nvSpPr>
        <p:spPr>
          <a:xfrm>
            <a:off x="92529" y="990600"/>
            <a:ext cx="8915400" cy="5632311"/>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	</a:t>
            </a:r>
            <a:r>
              <a:rPr lang="en-US" sz="3000" dirty="0">
                <a:latin typeface="Times New Roman" panose="02020603050405020304" pitchFamily="18" charset="0"/>
                <a:cs typeface="Times New Roman" panose="02020603050405020304" pitchFamily="18" charset="0"/>
              </a:rPr>
              <a:t>God commanded the Hebrew people under Joshua to destroy all the people of the land of Canaan as they entered. One of the reasons for this was that they were supposed to be God’s punishment against the Canaanites for their pagan worship. When God promised the land to Abraham, God said that they were first going to live in Egypt. The reason, says God, is that the sin of the local people is not yet deserving of utter destruction. In Genesis 15:16, God says to Abraham, “Four generations later, your descendants will return here and take this land, because only then will the people who live here be so sinful that they deserve to be punished.</a:t>
            </a:r>
          </a:p>
        </p:txBody>
      </p:sp>
      <p:sp>
        <p:nvSpPr>
          <p:cNvPr id="2" name="Rectangle 1"/>
          <p:cNvSpPr/>
          <p:nvPr/>
        </p:nvSpPr>
        <p:spPr>
          <a:xfrm>
            <a:off x="114300" y="115669"/>
            <a:ext cx="8915400" cy="646331"/>
          </a:xfrm>
          <a:prstGeom prst="rect">
            <a:avLst/>
          </a:prstGeom>
        </p:spPr>
        <p:txBody>
          <a:bodyPr wrap="square">
            <a:spAutoFit/>
          </a:bodyPr>
          <a:lstStyle/>
          <a:p>
            <a:r>
              <a:rPr lang="en-US" sz="3600" b="1" dirty="0">
                <a:latin typeface="Times New Roman" panose="02020603050405020304" pitchFamily="18" charset="0"/>
                <a:ea typeface="Times New Roman" panose="02020603050405020304" pitchFamily="18" charset="0"/>
              </a:rPr>
              <a:t>The Promised Land</a:t>
            </a:r>
            <a:endParaRPr lang="en-US" sz="3600" dirty="0"/>
          </a:p>
        </p:txBody>
      </p:sp>
    </p:spTree>
    <p:extLst>
      <p:ext uri="{BB962C8B-B14F-4D97-AF65-F5344CB8AC3E}">
        <p14:creationId xmlns:p14="http://schemas.microsoft.com/office/powerpoint/2010/main" val="1265814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5">
                <a:lumMod val="20000"/>
                <a:lumOff val="80000"/>
              </a:schemeClr>
            </a:gs>
            <a:gs pos="28000">
              <a:schemeClr val="accent5">
                <a:lumMod val="40000"/>
                <a:lumOff val="60000"/>
              </a:schemeClr>
            </a:gs>
            <a:gs pos="10000">
              <a:schemeClr val="accent5">
                <a:lumMod val="60000"/>
                <a:lumOff val="40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8" name="Rectangle 7"/>
          <p:cNvSpPr/>
          <p:nvPr/>
        </p:nvSpPr>
        <p:spPr>
          <a:xfrm>
            <a:off x="92529" y="1716881"/>
            <a:ext cx="8915400" cy="3693319"/>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	</a:t>
            </a:r>
            <a:r>
              <a:rPr lang="en-US" sz="3000" dirty="0">
                <a:latin typeface="Times New Roman" panose="02020603050405020304" pitchFamily="18" charset="0"/>
                <a:cs typeface="Times New Roman" panose="02020603050405020304" pitchFamily="18" charset="0"/>
              </a:rPr>
              <a:t>When the Israelites occupied the land, however, they did not follow God’s command to destroy all the people there. Judges 1:27-35 relays how each of the tribes failed to conquer their land completely. </a:t>
            </a:r>
          </a:p>
          <a:p>
            <a:endParaRPr lang="en-US" sz="30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“1:29 The Ephraim tribe did not get rid of the Canaanites ... The Zebulun tribe did not get rid of the Canaanites ... </a:t>
            </a:r>
          </a:p>
          <a:p>
            <a:r>
              <a:rPr lang="en-US" sz="2800" dirty="0">
                <a:latin typeface="Times New Roman" panose="02020603050405020304" pitchFamily="18" charset="0"/>
                <a:cs typeface="Times New Roman" panose="02020603050405020304" pitchFamily="18" charset="0"/>
              </a:rPr>
              <a:t>The Asher tribe did not get rid of the Canaanites ...” (etc.)</a:t>
            </a:r>
          </a:p>
        </p:txBody>
      </p:sp>
      <p:sp>
        <p:nvSpPr>
          <p:cNvPr id="2" name="Rectangle 1"/>
          <p:cNvSpPr/>
          <p:nvPr/>
        </p:nvSpPr>
        <p:spPr>
          <a:xfrm>
            <a:off x="114300" y="537150"/>
            <a:ext cx="8915400" cy="646331"/>
          </a:xfrm>
          <a:prstGeom prst="rect">
            <a:avLst/>
          </a:prstGeom>
        </p:spPr>
        <p:txBody>
          <a:bodyPr wrap="square">
            <a:spAutoFit/>
          </a:bodyPr>
          <a:lstStyle/>
          <a:p>
            <a:r>
              <a:rPr lang="en-US" sz="3600" b="1" dirty="0">
                <a:latin typeface="Times New Roman" panose="02020603050405020304" pitchFamily="18" charset="0"/>
                <a:ea typeface="Times New Roman" panose="02020603050405020304" pitchFamily="18" charset="0"/>
              </a:rPr>
              <a:t>The Promised Land</a:t>
            </a:r>
            <a:endParaRPr lang="en-US" sz="3600" dirty="0"/>
          </a:p>
        </p:txBody>
      </p:sp>
    </p:spTree>
    <p:extLst>
      <p:ext uri="{BB962C8B-B14F-4D97-AF65-F5344CB8AC3E}">
        <p14:creationId xmlns:p14="http://schemas.microsoft.com/office/powerpoint/2010/main" val="1764936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5">
                <a:lumMod val="20000"/>
                <a:lumOff val="80000"/>
              </a:schemeClr>
            </a:gs>
            <a:gs pos="28000">
              <a:schemeClr val="accent5">
                <a:lumMod val="40000"/>
                <a:lumOff val="60000"/>
              </a:schemeClr>
            </a:gs>
            <a:gs pos="10000">
              <a:schemeClr val="accent5">
                <a:lumMod val="60000"/>
                <a:lumOff val="40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8" name="Rectangle 7"/>
          <p:cNvSpPr/>
          <p:nvPr/>
        </p:nvSpPr>
        <p:spPr>
          <a:xfrm>
            <a:off x="92529" y="1214021"/>
            <a:ext cx="8915400" cy="5262979"/>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God forecasted that because of this failure, the Canaanites would continue to cause them trouble, lead them astray in their worship, and ultimately cause their undoing.</a:t>
            </a:r>
          </a:p>
          <a:p>
            <a:r>
              <a:rPr lang="en-US" sz="2800" dirty="0">
                <a:latin typeface="Times New Roman" panose="02020603050405020304" pitchFamily="18" charset="0"/>
                <a:cs typeface="Times New Roman" panose="02020603050405020304" pitchFamily="18" charset="0"/>
              </a:rPr>
              <a:t>	Judges 2 “</a:t>
            </a:r>
            <a:r>
              <a:rPr lang="en-US" sz="2800" baseline="30000" dirty="0">
                <a:latin typeface="Times New Roman" panose="02020603050405020304" pitchFamily="18" charset="0"/>
                <a:cs typeface="Times New Roman" panose="02020603050405020304" pitchFamily="18" charset="0"/>
              </a:rPr>
              <a:t>1 </a:t>
            </a:r>
            <a:r>
              <a:rPr lang="en-US" sz="2800" dirty="0">
                <a:latin typeface="Times New Roman" panose="02020603050405020304" pitchFamily="18" charset="0"/>
                <a:cs typeface="Times New Roman" panose="02020603050405020304" pitchFamily="18" charset="0"/>
              </a:rPr>
              <a:t>I promised your ancestors that I would give this land to their families, and I brought your people here from Egypt. We made an agreement that I promised never to break, </a:t>
            </a:r>
            <a:r>
              <a:rPr lang="en-US" sz="2800" baseline="30000" dirty="0">
                <a:latin typeface="Times New Roman" panose="02020603050405020304" pitchFamily="18" charset="0"/>
                <a:cs typeface="Times New Roman" panose="02020603050405020304" pitchFamily="18" charset="0"/>
              </a:rPr>
              <a:t>2 </a:t>
            </a:r>
            <a:r>
              <a:rPr lang="en-US" sz="2800" dirty="0">
                <a:latin typeface="Times New Roman" panose="02020603050405020304" pitchFamily="18" charset="0"/>
                <a:cs typeface="Times New Roman" panose="02020603050405020304" pitchFamily="18" charset="0"/>
              </a:rPr>
              <a:t>and you promised not to make any peace treaties with the other nations that live in the land. Besides that, you agreed to tear down the altars where they sacrifice to their idols. </a:t>
            </a:r>
            <a:r>
              <a:rPr lang="en-US" sz="2800" b="1" dirty="0">
                <a:latin typeface="Times New Roman" panose="02020603050405020304" pitchFamily="18" charset="0"/>
                <a:cs typeface="Times New Roman" panose="02020603050405020304" pitchFamily="18" charset="0"/>
              </a:rPr>
              <a:t>But you didn’t keep your promise. </a:t>
            </a:r>
            <a:r>
              <a:rPr lang="en-US" sz="2800" baseline="30000" dirty="0">
                <a:latin typeface="Times New Roman" panose="02020603050405020304" pitchFamily="18" charset="0"/>
                <a:cs typeface="Times New Roman" panose="02020603050405020304" pitchFamily="18" charset="0"/>
              </a:rPr>
              <a:t>3 </a:t>
            </a:r>
            <a:r>
              <a:rPr lang="en-US" sz="2800" dirty="0">
                <a:latin typeface="Times New Roman" panose="02020603050405020304" pitchFamily="18" charset="0"/>
                <a:cs typeface="Times New Roman" panose="02020603050405020304" pitchFamily="18" charset="0"/>
              </a:rPr>
              <a:t>And so, I’ll stop helping you defeat your enemies. Instead, they will be there to trap you into worshiping their idols.”</a:t>
            </a:r>
          </a:p>
        </p:txBody>
      </p:sp>
      <p:sp>
        <p:nvSpPr>
          <p:cNvPr id="2" name="Rectangle 1"/>
          <p:cNvSpPr/>
          <p:nvPr/>
        </p:nvSpPr>
        <p:spPr>
          <a:xfrm>
            <a:off x="114300" y="339090"/>
            <a:ext cx="8915400" cy="646331"/>
          </a:xfrm>
          <a:prstGeom prst="rect">
            <a:avLst/>
          </a:prstGeom>
        </p:spPr>
        <p:txBody>
          <a:bodyPr wrap="square">
            <a:spAutoFit/>
          </a:bodyPr>
          <a:lstStyle/>
          <a:p>
            <a:r>
              <a:rPr lang="en-US" sz="3600" b="1" dirty="0">
                <a:latin typeface="Times New Roman" panose="02020603050405020304" pitchFamily="18" charset="0"/>
                <a:ea typeface="Times New Roman" panose="02020603050405020304" pitchFamily="18" charset="0"/>
              </a:rPr>
              <a:t>The Promised Land</a:t>
            </a:r>
            <a:endParaRPr lang="en-US" sz="3600" dirty="0"/>
          </a:p>
        </p:txBody>
      </p:sp>
    </p:spTree>
    <p:extLst>
      <p:ext uri="{BB962C8B-B14F-4D97-AF65-F5344CB8AC3E}">
        <p14:creationId xmlns:p14="http://schemas.microsoft.com/office/powerpoint/2010/main" val="591148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5">
                <a:lumMod val="20000"/>
                <a:lumOff val="80000"/>
              </a:schemeClr>
            </a:gs>
            <a:gs pos="28000">
              <a:schemeClr val="accent5">
                <a:lumMod val="40000"/>
                <a:lumOff val="60000"/>
              </a:schemeClr>
            </a:gs>
            <a:gs pos="10000">
              <a:schemeClr val="accent5">
                <a:lumMod val="60000"/>
                <a:lumOff val="40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6" name="Rectangle 5"/>
          <p:cNvSpPr/>
          <p:nvPr/>
        </p:nvSpPr>
        <p:spPr>
          <a:xfrm>
            <a:off x="0" y="228600"/>
            <a:ext cx="9135035" cy="1323439"/>
          </a:xfrm>
          <a:prstGeom prst="rect">
            <a:avLst/>
          </a:prstGeom>
        </p:spPr>
        <p:txBody>
          <a:bodyPr wrap="square">
            <a:spAutoFit/>
          </a:bodyPr>
          <a:lstStyle/>
          <a:p>
            <a:pPr algn="ctr"/>
            <a:r>
              <a:rPr lang="en-US" sz="3200" b="1" dirty="0">
                <a:latin typeface="Times New Roman" panose="02020603050405020304" pitchFamily="18" charset="0"/>
                <a:ea typeface="Times New Roman" panose="02020603050405020304" pitchFamily="18" charset="0"/>
              </a:rPr>
              <a:t>Hymn: “Jerusalem”</a:t>
            </a:r>
          </a:p>
          <a:p>
            <a:pPr algn="ctr"/>
            <a:r>
              <a:rPr lang="en-US" sz="2400" b="1" dirty="0">
                <a:latin typeface="Times New Roman" panose="02020603050405020304" pitchFamily="18" charset="0"/>
                <a:ea typeface="Times New Roman" panose="02020603050405020304" pitchFamily="18" charset="0"/>
              </a:rPr>
              <a:t>(Unofficial national anthem of England)</a:t>
            </a:r>
          </a:p>
          <a:p>
            <a:pPr algn="ctr"/>
            <a:r>
              <a:rPr lang="en-US" sz="2400" b="1" i="1" dirty="0">
                <a:latin typeface="Times New Roman" panose="02020603050405020304" pitchFamily="18" charset="0"/>
                <a:ea typeface="Times New Roman" panose="02020603050405020304" pitchFamily="18" charset="0"/>
              </a:rPr>
              <a:t>Text: William Blake, 1804. Music: Sir Hubert Parry, 1916</a:t>
            </a:r>
          </a:p>
        </p:txBody>
      </p:sp>
      <p:sp>
        <p:nvSpPr>
          <p:cNvPr id="8" name="Rectangle 7"/>
          <p:cNvSpPr/>
          <p:nvPr/>
        </p:nvSpPr>
        <p:spPr>
          <a:xfrm>
            <a:off x="304800" y="1905000"/>
            <a:ext cx="8677835" cy="4524315"/>
          </a:xfrm>
          <a:prstGeom prst="rect">
            <a:avLst/>
          </a:prstGeom>
        </p:spPr>
        <p:txBody>
          <a:bodyPr wrap="square">
            <a:spAutoFit/>
          </a:bodyPr>
          <a:lstStyle/>
          <a:p>
            <a:r>
              <a:rPr lang="en-US" sz="3200" dirty="0">
                <a:latin typeface="Times New Roman" panose="02020603050405020304" pitchFamily="18" charset="0"/>
                <a:cs typeface="Times New Roman" panose="02020603050405020304" pitchFamily="18" charset="0"/>
              </a:rPr>
              <a:t>And did those feet in ancient time,</a:t>
            </a:r>
          </a:p>
          <a:p>
            <a:r>
              <a:rPr lang="en-US" sz="3200" dirty="0">
                <a:latin typeface="Times New Roman" panose="02020603050405020304" pitchFamily="18" charset="0"/>
                <a:cs typeface="Times New Roman" panose="02020603050405020304" pitchFamily="18" charset="0"/>
              </a:rPr>
              <a:t>Walk upon England’s mountains green: </a:t>
            </a:r>
          </a:p>
          <a:p>
            <a:r>
              <a:rPr lang="en-US" sz="3200" dirty="0">
                <a:latin typeface="Times New Roman" panose="02020603050405020304" pitchFamily="18" charset="0"/>
                <a:cs typeface="Times New Roman" panose="02020603050405020304" pitchFamily="18" charset="0"/>
              </a:rPr>
              <a:t>And was the holy Lamb of God,</a:t>
            </a:r>
          </a:p>
          <a:p>
            <a:r>
              <a:rPr lang="en-US" sz="3200" dirty="0">
                <a:latin typeface="Times New Roman" panose="02020603050405020304" pitchFamily="18" charset="0"/>
                <a:cs typeface="Times New Roman" panose="02020603050405020304" pitchFamily="18" charset="0"/>
              </a:rPr>
              <a:t>On England’s pleasant pastures seen!</a:t>
            </a:r>
          </a:p>
          <a:p>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And did the Countenance Divine,</a:t>
            </a:r>
          </a:p>
          <a:p>
            <a:r>
              <a:rPr lang="en-US" sz="3200" dirty="0">
                <a:latin typeface="Times New Roman" panose="02020603050405020304" pitchFamily="18" charset="0"/>
                <a:cs typeface="Times New Roman" panose="02020603050405020304" pitchFamily="18" charset="0"/>
              </a:rPr>
              <a:t>Shine forth upon our clouded hills?</a:t>
            </a:r>
          </a:p>
          <a:p>
            <a:r>
              <a:rPr lang="en-US" sz="3200" dirty="0">
                <a:latin typeface="Times New Roman" panose="02020603050405020304" pitchFamily="18" charset="0"/>
                <a:cs typeface="Times New Roman" panose="02020603050405020304" pitchFamily="18" charset="0"/>
              </a:rPr>
              <a:t>And was Jerusalem </a:t>
            </a:r>
            <a:r>
              <a:rPr lang="en-US" sz="3200" dirty="0" err="1">
                <a:latin typeface="Times New Roman" panose="02020603050405020304" pitchFamily="18" charset="0"/>
                <a:cs typeface="Times New Roman" panose="02020603050405020304" pitchFamily="18" charset="0"/>
              </a:rPr>
              <a:t>builded</a:t>
            </a:r>
            <a:r>
              <a:rPr lang="en-US" sz="3200" dirty="0">
                <a:latin typeface="Times New Roman" panose="02020603050405020304" pitchFamily="18" charset="0"/>
                <a:cs typeface="Times New Roman" panose="02020603050405020304" pitchFamily="18" charset="0"/>
              </a:rPr>
              <a:t> here,</a:t>
            </a:r>
          </a:p>
          <a:p>
            <a:r>
              <a:rPr lang="en-US" sz="3200" dirty="0">
                <a:latin typeface="Times New Roman" panose="02020603050405020304" pitchFamily="18" charset="0"/>
                <a:cs typeface="Times New Roman" panose="02020603050405020304" pitchFamily="18" charset="0"/>
              </a:rPr>
              <a:t>Among these dark Satanic Mills?</a:t>
            </a:r>
          </a:p>
        </p:txBody>
      </p:sp>
    </p:spTree>
    <p:extLst>
      <p:ext uri="{BB962C8B-B14F-4D97-AF65-F5344CB8AC3E}">
        <p14:creationId xmlns:p14="http://schemas.microsoft.com/office/powerpoint/2010/main" val="1314602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5">
                <a:lumMod val="20000"/>
                <a:lumOff val="80000"/>
              </a:schemeClr>
            </a:gs>
            <a:gs pos="28000">
              <a:schemeClr val="accent5">
                <a:lumMod val="40000"/>
                <a:lumOff val="60000"/>
              </a:schemeClr>
            </a:gs>
            <a:gs pos="10000">
              <a:schemeClr val="accent5">
                <a:lumMod val="60000"/>
                <a:lumOff val="40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8" name="Rectangle 7"/>
          <p:cNvSpPr/>
          <p:nvPr/>
        </p:nvSpPr>
        <p:spPr>
          <a:xfrm>
            <a:off x="92529" y="1214021"/>
            <a:ext cx="8915400" cy="5509200"/>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It came quickly. As soon as Joshua and his generation died, the people started to adopt some of the pagan religious practices of the Canaanites.</a:t>
            </a:r>
          </a:p>
          <a:p>
            <a:r>
              <a:rPr lang="en-US" sz="3200" dirty="0">
                <a:latin typeface="Times New Roman" panose="02020603050405020304" pitchFamily="18" charset="0"/>
                <a:cs typeface="Times New Roman" panose="02020603050405020304" pitchFamily="18" charset="0"/>
              </a:rPr>
              <a:t>	Judges 2 “</a:t>
            </a:r>
            <a:r>
              <a:rPr lang="en-US" sz="3200" baseline="30000" dirty="0">
                <a:latin typeface="Times New Roman" panose="02020603050405020304" pitchFamily="18" charset="0"/>
                <a:cs typeface="Times New Roman" panose="02020603050405020304" pitchFamily="18" charset="0"/>
              </a:rPr>
              <a:t>10 </a:t>
            </a:r>
            <a:r>
              <a:rPr lang="en-US" sz="3200" dirty="0">
                <a:latin typeface="Times New Roman" panose="02020603050405020304" pitchFamily="18" charset="0"/>
                <a:cs typeface="Times New Roman" panose="02020603050405020304" pitchFamily="18" charset="0"/>
              </a:rPr>
              <a:t>After a while the people of Joshua’s generation died, and the next generation did not know the Lord or any of the things he had done for Israel.</a:t>
            </a:r>
            <a:r>
              <a:rPr lang="en-US" sz="3200" baseline="30000" dirty="0">
                <a:latin typeface="Times New Roman" panose="02020603050405020304" pitchFamily="18" charset="0"/>
                <a:cs typeface="Times New Roman" panose="02020603050405020304" pitchFamily="18" charset="0"/>
              </a:rPr>
              <a:t> 11-13 </a:t>
            </a:r>
            <a:r>
              <a:rPr lang="en-US" sz="3200" dirty="0">
                <a:latin typeface="Times New Roman" panose="02020603050405020304" pitchFamily="18" charset="0"/>
                <a:cs typeface="Times New Roman" panose="02020603050405020304" pitchFamily="18" charset="0"/>
              </a:rPr>
              <a:t>The Lord had brought their ancestors out of Egypt, and they had worshiped him. But now the Israelites stopped worshiping the Lord and worshiped the idols of Baal and Astarte, as well as the idols of other gods from nearby nations.”</a:t>
            </a:r>
          </a:p>
        </p:txBody>
      </p:sp>
      <p:sp>
        <p:nvSpPr>
          <p:cNvPr id="2" name="Rectangle 1"/>
          <p:cNvSpPr/>
          <p:nvPr/>
        </p:nvSpPr>
        <p:spPr>
          <a:xfrm>
            <a:off x="114300" y="339090"/>
            <a:ext cx="8915400" cy="646331"/>
          </a:xfrm>
          <a:prstGeom prst="rect">
            <a:avLst/>
          </a:prstGeom>
        </p:spPr>
        <p:txBody>
          <a:bodyPr wrap="square">
            <a:spAutoFit/>
          </a:bodyPr>
          <a:lstStyle/>
          <a:p>
            <a:r>
              <a:rPr lang="en-US" sz="3600" b="1" dirty="0">
                <a:latin typeface="Times New Roman" panose="02020603050405020304" pitchFamily="18" charset="0"/>
                <a:ea typeface="Times New Roman" panose="02020603050405020304" pitchFamily="18" charset="0"/>
              </a:rPr>
              <a:t>The Promised Land</a:t>
            </a:r>
            <a:endParaRPr lang="en-US" sz="3600" dirty="0"/>
          </a:p>
        </p:txBody>
      </p:sp>
    </p:spTree>
    <p:extLst>
      <p:ext uri="{BB962C8B-B14F-4D97-AF65-F5344CB8AC3E}">
        <p14:creationId xmlns:p14="http://schemas.microsoft.com/office/powerpoint/2010/main" val="3409042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5">
                <a:lumMod val="20000"/>
                <a:lumOff val="80000"/>
              </a:schemeClr>
            </a:gs>
            <a:gs pos="28000">
              <a:schemeClr val="accent5">
                <a:lumMod val="40000"/>
                <a:lumOff val="60000"/>
              </a:schemeClr>
            </a:gs>
            <a:gs pos="10000">
              <a:schemeClr val="accent5">
                <a:lumMod val="60000"/>
                <a:lumOff val="40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8" name="Rectangle 7"/>
          <p:cNvSpPr/>
          <p:nvPr/>
        </p:nvSpPr>
        <p:spPr>
          <a:xfrm>
            <a:off x="92529" y="1103531"/>
            <a:ext cx="8915400" cy="5693866"/>
          </a:xfrm>
          <a:prstGeom prst="rect">
            <a:avLst/>
          </a:prstGeom>
        </p:spPr>
        <p:txBody>
          <a:bodyPr wrap="square">
            <a:spAutoFit/>
          </a:bodyPr>
          <a:lstStyle/>
          <a:p>
            <a:r>
              <a:rPr lang="en-US" sz="2800" dirty="0">
                <a:latin typeface="Times New Roman" panose="02020603050405020304" pitchFamily="18" charset="0"/>
                <a:cs typeface="Times New Roman" panose="02020603050405020304" pitchFamily="18" charset="0"/>
              </a:rPr>
              <a:t>	During the time of the Judges, the Israelites struggled with the Canaanite people and their pagan religious practices.</a:t>
            </a:r>
          </a:p>
          <a:p>
            <a:r>
              <a:rPr lang="en-US" sz="2800" dirty="0">
                <a:latin typeface="Times New Roman" panose="02020603050405020304" pitchFamily="18" charset="0"/>
                <a:cs typeface="Times New Roman" panose="02020603050405020304" pitchFamily="18" charset="0"/>
              </a:rPr>
              <a:t>	Judges 10:6 “Then the Israelites again did things that the Lord saw as evil. They served the </a:t>
            </a:r>
            <a:r>
              <a:rPr lang="en-US" sz="2800" dirty="0" err="1">
                <a:latin typeface="Times New Roman" panose="02020603050405020304" pitchFamily="18" charset="0"/>
                <a:cs typeface="Times New Roman" panose="02020603050405020304" pitchFamily="18" charset="0"/>
              </a:rPr>
              <a:t>Baals</a:t>
            </a:r>
            <a:r>
              <a:rPr lang="en-US" sz="2800" dirty="0">
                <a:latin typeface="Times New Roman" panose="02020603050405020304" pitchFamily="18" charset="0"/>
                <a:cs typeface="Times New Roman" panose="02020603050405020304" pitchFamily="18" charset="0"/>
              </a:rPr>
              <a:t> and the </a:t>
            </a:r>
            <a:r>
              <a:rPr lang="en-US" sz="2800" dirty="0" err="1">
                <a:latin typeface="Times New Roman" panose="02020603050405020304" pitchFamily="18" charset="0"/>
                <a:cs typeface="Times New Roman" panose="02020603050405020304" pitchFamily="18" charset="0"/>
              </a:rPr>
              <a:t>Astartes</a:t>
            </a:r>
            <a:r>
              <a:rPr lang="en-US" sz="2800" dirty="0">
                <a:latin typeface="Times New Roman" panose="02020603050405020304" pitchFamily="18" charset="0"/>
                <a:cs typeface="Times New Roman" panose="02020603050405020304" pitchFamily="18" charset="0"/>
              </a:rPr>
              <a:t>, as well as the gods of Aram, Sidon, Moab, the Ammonites, and the Philistines. They went away from the Lord and didn’t serve Him.”</a:t>
            </a:r>
          </a:p>
          <a:p>
            <a:r>
              <a:rPr lang="en-US" sz="2800" dirty="0">
                <a:latin typeface="Times New Roman" panose="02020603050405020304" pitchFamily="18" charset="0"/>
                <a:cs typeface="Times New Roman" panose="02020603050405020304" pitchFamily="18" charset="0"/>
              </a:rPr>
              <a:t>	Judges 16:23 [When Samson was in captivity] “The Philistine rulers threw a big party and sacrificed a lot of animals to their god Dagon. The rulers said: Samson was our enemy, but our god Dagon helped us capture him!” [Samson destroys the temple to Dagon as he dies.]</a:t>
            </a:r>
          </a:p>
        </p:txBody>
      </p:sp>
      <p:sp>
        <p:nvSpPr>
          <p:cNvPr id="2" name="Rectangle 1"/>
          <p:cNvSpPr/>
          <p:nvPr/>
        </p:nvSpPr>
        <p:spPr>
          <a:xfrm>
            <a:off x="114300" y="228600"/>
            <a:ext cx="8915400" cy="646331"/>
          </a:xfrm>
          <a:prstGeom prst="rect">
            <a:avLst/>
          </a:prstGeom>
        </p:spPr>
        <p:txBody>
          <a:bodyPr wrap="square">
            <a:spAutoFit/>
          </a:bodyPr>
          <a:lstStyle/>
          <a:p>
            <a:r>
              <a:rPr lang="en-US" sz="3600" b="1" dirty="0">
                <a:latin typeface="Times New Roman" panose="02020603050405020304" pitchFamily="18" charset="0"/>
                <a:ea typeface="Times New Roman" panose="02020603050405020304" pitchFamily="18" charset="0"/>
              </a:rPr>
              <a:t>The Promised Land</a:t>
            </a:r>
            <a:endParaRPr lang="en-US" sz="3600" dirty="0"/>
          </a:p>
        </p:txBody>
      </p:sp>
    </p:spTree>
    <p:extLst>
      <p:ext uri="{BB962C8B-B14F-4D97-AF65-F5344CB8AC3E}">
        <p14:creationId xmlns:p14="http://schemas.microsoft.com/office/powerpoint/2010/main" val="3938873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5">
                <a:lumMod val="20000"/>
                <a:lumOff val="80000"/>
              </a:schemeClr>
            </a:gs>
            <a:gs pos="28000">
              <a:schemeClr val="accent5">
                <a:lumMod val="40000"/>
                <a:lumOff val="60000"/>
              </a:schemeClr>
            </a:gs>
            <a:gs pos="10000">
              <a:schemeClr val="accent5">
                <a:lumMod val="60000"/>
                <a:lumOff val="40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8" name="Rectangle 7"/>
          <p:cNvSpPr/>
          <p:nvPr/>
        </p:nvSpPr>
        <p:spPr>
          <a:xfrm>
            <a:off x="92529" y="990600"/>
            <a:ext cx="8915400" cy="5878532"/>
          </a:xfrm>
          <a:prstGeom prst="rect">
            <a:avLst/>
          </a:prstGeom>
        </p:spPr>
        <p:txBody>
          <a:bodyPr wrap="square">
            <a:spAutoFit/>
          </a:bodyPr>
          <a:lstStyle/>
          <a:p>
            <a:r>
              <a:rPr lang="en-US" sz="2800" i="1" dirty="0">
                <a:latin typeface="Times New Roman" panose="02020603050405020304" pitchFamily="18" charset="0"/>
                <a:cs typeface="Times New Roman" panose="02020603050405020304" pitchFamily="18" charset="0"/>
              </a:rPr>
              <a:t>Story of Samuel and the Ark of the Covenant in the Philistine Temple of Dagon</a:t>
            </a:r>
          </a:p>
          <a:p>
            <a:r>
              <a:rPr lang="en-US" sz="200" dirty="0">
                <a:latin typeface="Times New Roman" panose="02020603050405020304" pitchFamily="18" charset="0"/>
                <a:cs typeface="Times New Roman" panose="02020603050405020304" pitchFamily="18" charset="0"/>
              </a:rPr>
              <a:t>  </a:t>
            </a:r>
          </a:p>
          <a:p>
            <a:r>
              <a:rPr lang="en-US" sz="2800" dirty="0">
                <a:latin typeface="Times New Roman" panose="02020603050405020304" pitchFamily="18" charset="0"/>
                <a:cs typeface="Times New Roman" panose="02020603050405020304" pitchFamily="18" charset="0"/>
              </a:rPr>
              <a:t>	1 Samuel 5 “</a:t>
            </a:r>
            <a:r>
              <a:rPr lang="en-US" sz="2800" baseline="30000" dirty="0">
                <a:latin typeface="Times New Roman" panose="02020603050405020304" pitchFamily="18" charset="0"/>
                <a:cs typeface="Times New Roman" panose="02020603050405020304" pitchFamily="18" charset="0"/>
              </a:rPr>
              <a:t>1 </a:t>
            </a:r>
            <a:r>
              <a:rPr lang="en-US" sz="2800" dirty="0">
                <a:latin typeface="Times New Roman" panose="02020603050405020304" pitchFamily="18" charset="0"/>
                <a:cs typeface="Times New Roman" panose="02020603050405020304" pitchFamily="18" charset="0"/>
              </a:rPr>
              <a:t>The Philistines took the sacred chest from near Ebenezer to the town of Ashdod. </a:t>
            </a:r>
            <a:r>
              <a:rPr lang="en-US" sz="2800" baseline="30000" dirty="0">
                <a:latin typeface="Times New Roman" panose="02020603050405020304" pitchFamily="18" charset="0"/>
                <a:cs typeface="Times New Roman" panose="02020603050405020304" pitchFamily="18" charset="0"/>
              </a:rPr>
              <a:t>2 </a:t>
            </a:r>
            <a:r>
              <a:rPr lang="en-US" sz="2800" dirty="0">
                <a:latin typeface="Times New Roman" panose="02020603050405020304" pitchFamily="18" charset="0"/>
                <a:cs typeface="Times New Roman" panose="02020603050405020304" pitchFamily="18" charset="0"/>
              </a:rPr>
              <a:t>They brought it into the temple of their god Dagon and put it next to the statue of Dagon, which they worshiped. </a:t>
            </a:r>
            <a:r>
              <a:rPr lang="en-US" sz="2800" baseline="30000" dirty="0">
                <a:latin typeface="Times New Roman" panose="02020603050405020304" pitchFamily="18" charset="0"/>
                <a:cs typeface="Times New Roman" panose="02020603050405020304" pitchFamily="18" charset="0"/>
              </a:rPr>
              <a:t>3 </a:t>
            </a:r>
            <a:r>
              <a:rPr lang="en-US" sz="2800" dirty="0">
                <a:latin typeface="Times New Roman" panose="02020603050405020304" pitchFamily="18" charset="0"/>
                <a:cs typeface="Times New Roman" panose="02020603050405020304" pitchFamily="18" charset="0"/>
              </a:rPr>
              <a:t>When the people of Ashdod got up early the next morning, they found the statue lying facedown on the floor in front of the sacred chest. They put the statue back where it belonged. </a:t>
            </a:r>
            <a:r>
              <a:rPr lang="en-US" sz="2800" baseline="30000" dirty="0">
                <a:latin typeface="Times New Roman" panose="02020603050405020304" pitchFamily="18" charset="0"/>
                <a:cs typeface="Times New Roman" panose="02020603050405020304" pitchFamily="18" charset="0"/>
              </a:rPr>
              <a:t>4 </a:t>
            </a:r>
            <a:r>
              <a:rPr lang="en-US" sz="2800" dirty="0">
                <a:latin typeface="Times New Roman" panose="02020603050405020304" pitchFamily="18" charset="0"/>
                <a:cs typeface="Times New Roman" panose="02020603050405020304" pitchFamily="18" charset="0"/>
              </a:rPr>
              <a:t>But early the next morning, it had fallen over again and was lying facedown on the floor in front of the chest. The body of the statue was still in one piece, but its head and both hands had broken off and were lying on the stone floor in the doorway.”</a:t>
            </a:r>
          </a:p>
        </p:txBody>
      </p:sp>
      <p:sp>
        <p:nvSpPr>
          <p:cNvPr id="2" name="Rectangle 1"/>
          <p:cNvSpPr/>
          <p:nvPr/>
        </p:nvSpPr>
        <p:spPr>
          <a:xfrm>
            <a:off x="114300" y="228600"/>
            <a:ext cx="8915400" cy="646331"/>
          </a:xfrm>
          <a:prstGeom prst="rect">
            <a:avLst/>
          </a:prstGeom>
        </p:spPr>
        <p:txBody>
          <a:bodyPr wrap="square">
            <a:spAutoFit/>
          </a:bodyPr>
          <a:lstStyle/>
          <a:p>
            <a:r>
              <a:rPr lang="en-US" sz="3600" b="1" dirty="0">
                <a:latin typeface="Times New Roman" panose="02020603050405020304" pitchFamily="18" charset="0"/>
                <a:ea typeface="Times New Roman" panose="02020603050405020304" pitchFamily="18" charset="0"/>
              </a:rPr>
              <a:t>The Promised Land</a:t>
            </a:r>
            <a:endParaRPr lang="en-US" sz="3600" dirty="0"/>
          </a:p>
        </p:txBody>
      </p:sp>
    </p:spTree>
    <p:extLst>
      <p:ext uri="{BB962C8B-B14F-4D97-AF65-F5344CB8AC3E}">
        <p14:creationId xmlns:p14="http://schemas.microsoft.com/office/powerpoint/2010/main" val="2460227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5">
                <a:lumMod val="20000"/>
                <a:lumOff val="80000"/>
              </a:schemeClr>
            </a:gs>
            <a:gs pos="28000">
              <a:schemeClr val="accent5">
                <a:lumMod val="40000"/>
                <a:lumOff val="60000"/>
              </a:schemeClr>
            </a:gs>
            <a:gs pos="10000">
              <a:schemeClr val="accent5">
                <a:lumMod val="60000"/>
                <a:lumOff val="40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8" name="Rectangle 7"/>
          <p:cNvSpPr/>
          <p:nvPr/>
        </p:nvSpPr>
        <p:spPr>
          <a:xfrm>
            <a:off x="92529" y="1404640"/>
            <a:ext cx="8915400" cy="4462760"/>
          </a:xfrm>
          <a:prstGeom prst="rect">
            <a:avLst/>
          </a:prstGeom>
        </p:spPr>
        <p:txBody>
          <a:bodyPr wrap="square">
            <a:spAutoFit/>
          </a:bodyPr>
          <a:lstStyle/>
          <a:p>
            <a:r>
              <a:rPr lang="en-US" sz="2800" i="1" dirty="0">
                <a:latin typeface="Times New Roman" panose="02020603050405020304" pitchFamily="18" charset="0"/>
                <a:cs typeface="Times New Roman" panose="02020603050405020304" pitchFamily="18" charset="0"/>
              </a:rPr>
              <a:t>Samuel leads the Israelites to stop worshiping pagan gods</a:t>
            </a:r>
          </a:p>
          <a:p>
            <a:r>
              <a:rPr lang="en-US" sz="3200" dirty="0">
                <a:latin typeface="Times New Roman" panose="02020603050405020304" pitchFamily="18" charset="0"/>
                <a:cs typeface="Times New Roman" panose="02020603050405020304" pitchFamily="18" charset="0"/>
              </a:rPr>
              <a:t>	1 Samuel 7:3-4 “Then Samuel said to the whole house of Israel, ‘If you are turning to the Lord with all your heart, then get rid of all the foreign gods and the </a:t>
            </a:r>
            <a:r>
              <a:rPr lang="en-US" sz="3200" dirty="0" err="1">
                <a:latin typeface="Times New Roman" panose="02020603050405020304" pitchFamily="18" charset="0"/>
                <a:cs typeface="Times New Roman" panose="02020603050405020304" pitchFamily="18" charset="0"/>
              </a:rPr>
              <a:t>Astartes</a:t>
            </a:r>
            <a:r>
              <a:rPr lang="en-US" sz="3200" dirty="0">
                <a:latin typeface="Times New Roman" panose="02020603050405020304" pitchFamily="18" charset="0"/>
                <a:cs typeface="Times New Roman" panose="02020603050405020304" pitchFamily="18" charset="0"/>
              </a:rPr>
              <a:t> you have. Set your heart on the Lord! Worship Him only! Then He will deliver you from the Philistines’ power.’ So the Israelites got rid of the </a:t>
            </a:r>
            <a:r>
              <a:rPr lang="en-US" sz="3200" dirty="0" err="1">
                <a:latin typeface="Times New Roman" panose="02020603050405020304" pitchFamily="18" charset="0"/>
                <a:cs typeface="Times New Roman" panose="02020603050405020304" pitchFamily="18" charset="0"/>
              </a:rPr>
              <a:t>Baals</a:t>
            </a:r>
            <a:r>
              <a:rPr lang="en-US" sz="3200" dirty="0">
                <a:latin typeface="Times New Roman" panose="02020603050405020304" pitchFamily="18" charset="0"/>
                <a:cs typeface="Times New Roman" panose="02020603050405020304" pitchFamily="18" charset="0"/>
              </a:rPr>
              <a:t> and the </a:t>
            </a:r>
            <a:r>
              <a:rPr lang="en-US" sz="3200" dirty="0" err="1">
                <a:latin typeface="Times New Roman" panose="02020603050405020304" pitchFamily="18" charset="0"/>
                <a:cs typeface="Times New Roman" panose="02020603050405020304" pitchFamily="18" charset="0"/>
              </a:rPr>
              <a:t>Astartes</a:t>
            </a:r>
            <a:r>
              <a:rPr lang="en-US" sz="3200" dirty="0">
                <a:latin typeface="Times New Roman" panose="02020603050405020304" pitchFamily="18" charset="0"/>
                <a:cs typeface="Times New Roman" panose="02020603050405020304" pitchFamily="18" charset="0"/>
              </a:rPr>
              <a:t> and worshipped the Lord only.”</a:t>
            </a:r>
          </a:p>
        </p:txBody>
      </p:sp>
      <p:sp>
        <p:nvSpPr>
          <p:cNvPr id="2" name="Rectangle 1"/>
          <p:cNvSpPr/>
          <p:nvPr/>
        </p:nvSpPr>
        <p:spPr>
          <a:xfrm>
            <a:off x="114300" y="381000"/>
            <a:ext cx="8915400" cy="646331"/>
          </a:xfrm>
          <a:prstGeom prst="rect">
            <a:avLst/>
          </a:prstGeom>
        </p:spPr>
        <p:txBody>
          <a:bodyPr wrap="square">
            <a:spAutoFit/>
          </a:bodyPr>
          <a:lstStyle/>
          <a:p>
            <a:r>
              <a:rPr lang="en-US" sz="3600" b="1" dirty="0">
                <a:latin typeface="Times New Roman" panose="02020603050405020304" pitchFamily="18" charset="0"/>
                <a:ea typeface="Times New Roman" panose="02020603050405020304" pitchFamily="18" charset="0"/>
              </a:rPr>
              <a:t>The Promised Land</a:t>
            </a:r>
            <a:endParaRPr lang="en-US" sz="3600" dirty="0"/>
          </a:p>
        </p:txBody>
      </p:sp>
    </p:spTree>
    <p:extLst>
      <p:ext uri="{BB962C8B-B14F-4D97-AF65-F5344CB8AC3E}">
        <p14:creationId xmlns:p14="http://schemas.microsoft.com/office/powerpoint/2010/main" val="1393236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5">
                <a:lumMod val="20000"/>
                <a:lumOff val="80000"/>
              </a:schemeClr>
            </a:gs>
            <a:gs pos="28000">
              <a:schemeClr val="accent5">
                <a:lumMod val="40000"/>
                <a:lumOff val="60000"/>
              </a:schemeClr>
            </a:gs>
            <a:gs pos="10000">
              <a:schemeClr val="accent5">
                <a:lumMod val="60000"/>
                <a:lumOff val="40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8" name="Rectangle 7"/>
          <p:cNvSpPr/>
          <p:nvPr/>
        </p:nvSpPr>
        <p:spPr>
          <a:xfrm>
            <a:off x="103414" y="1049102"/>
            <a:ext cx="8915400" cy="5632311"/>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The reading of the rest of the Old Testament history of the Israelites in the Promised Land accounts the continued cycle of the people struggling to remain faithful to the Lord God. The cycle occurs over and over again: </a:t>
            </a:r>
          </a:p>
          <a:p>
            <a:pPr lvl="1"/>
            <a:r>
              <a:rPr lang="en-US" sz="2400" dirty="0">
                <a:latin typeface="Times New Roman" panose="02020603050405020304" pitchFamily="18" charset="0"/>
                <a:cs typeface="Times New Roman" panose="02020603050405020304" pitchFamily="18" charset="0"/>
              </a:rPr>
              <a:t>1. The Israelites fall away from worshiping only God and being 	incorporating worship of the Canaanite gods. </a:t>
            </a:r>
          </a:p>
          <a:p>
            <a:pPr lvl="1"/>
            <a:r>
              <a:rPr lang="en-US" sz="2400" dirty="0">
                <a:latin typeface="Times New Roman" panose="02020603050405020304" pitchFamily="18" charset="0"/>
                <a:cs typeface="Times New Roman" panose="02020603050405020304" pitchFamily="18" charset="0"/>
              </a:rPr>
              <a:t>2. God withdraws His favor and protection from them. They 	experience hardship.</a:t>
            </a:r>
          </a:p>
          <a:p>
            <a:pPr lvl="1"/>
            <a:r>
              <a:rPr lang="en-US" sz="2400" dirty="0">
                <a:latin typeface="Times New Roman" panose="02020603050405020304" pitchFamily="18" charset="0"/>
                <a:cs typeface="Times New Roman" panose="02020603050405020304" pitchFamily="18" charset="0"/>
              </a:rPr>
              <a:t>3. The people (usually through a courageous leader) cry out to God, 	repent of their sin, uproot the centers of pagan worship, destroy 	the idols, and make a commitment to worship only the one true 	God.</a:t>
            </a:r>
          </a:p>
          <a:p>
            <a:pPr lvl="1"/>
            <a:r>
              <a:rPr lang="en-US" sz="2400" dirty="0">
                <a:latin typeface="Times New Roman" panose="02020603050405020304" pitchFamily="18" charset="0"/>
                <a:cs typeface="Times New Roman" panose="02020603050405020304" pitchFamily="18" charset="0"/>
              </a:rPr>
              <a:t>4. Whenever the people worship authentically, they are blessed and 	protected by God.</a:t>
            </a:r>
          </a:p>
          <a:p>
            <a:r>
              <a:rPr lang="en-US" sz="2400" dirty="0">
                <a:latin typeface="Times New Roman" panose="02020603050405020304" pitchFamily="18" charset="0"/>
                <a:cs typeface="Times New Roman" panose="02020603050405020304" pitchFamily="18" charset="0"/>
              </a:rPr>
              <a:t>Yet, the Israelites don’t! The cycle occurs over and over again!</a:t>
            </a:r>
          </a:p>
        </p:txBody>
      </p:sp>
      <p:sp>
        <p:nvSpPr>
          <p:cNvPr id="2" name="Rectangle 1"/>
          <p:cNvSpPr/>
          <p:nvPr/>
        </p:nvSpPr>
        <p:spPr>
          <a:xfrm>
            <a:off x="114300" y="152400"/>
            <a:ext cx="8915400" cy="646331"/>
          </a:xfrm>
          <a:prstGeom prst="rect">
            <a:avLst/>
          </a:prstGeom>
        </p:spPr>
        <p:txBody>
          <a:bodyPr wrap="square">
            <a:spAutoFit/>
          </a:bodyPr>
          <a:lstStyle/>
          <a:p>
            <a:r>
              <a:rPr lang="en-US" sz="3600" b="1" dirty="0">
                <a:latin typeface="Times New Roman" panose="02020603050405020304" pitchFamily="18" charset="0"/>
                <a:ea typeface="Times New Roman" panose="02020603050405020304" pitchFamily="18" charset="0"/>
              </a:rPr>
              <a:t>The Promised Land</a:t>
            </a:r>
            <a:endParaRPr lang="en-US" sz="3600" dirty="0"/>
          </a:p>
        </p:txBody>
      </p:sp>
    </p:spTree>
    <p:extLst>
      <p:ext uri="{BB962C8B-B14F-4D97-AF65-F5344CB8AC3E}">
        <p14:creationId xmlns:p14="http://schemas.microsoft.com/office/powerpoint/2010/main" val="625930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5">
                <a:lumMod val="20000"/>
                <a:lumOff val="80000"/>
              </a:schemeClr>
            </a:gs>
            <a:gs pos="28000">
              <a:schemeClr val="accent5">
                <a:lumMod val="40000"/>
                <a:lumOff val="60000"/>
              </a:schemeClr>
            </a:gs>
            <a:gs pos="10000">
              <a:schemeClr val="accent5">
                <a:lumMod val="60000"/>
                <a:lumOff val="40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8" name="Rectangle 7"/>
          <p:cNvSpPr/>
          <p:nvPr/>
        </p:nvSpPr>
        <p:spPr>
          <a:xfrm>
            <a:off x="103414" y="838200"/>
            <a:ext cx="8915400" cy="6001643"/>
          </a:xfrm>
          <a:prstGeom prst="rect">
            <a:avLst/>
          </a:prstGeom>
        </p:spPr>
        <p:txBody>
          <a:bodyPr wrap="square">
            <a:spAutoFit/>
          </a:bodyPr>
          <a:lstStyle/>
          <a:p>
            <a:r>
              <a:rPr lang="en-US" sz="3200" dirty="0">
                <a:latin typeface="Times New Roman" panose="02020603050405020304" pitchFamily="18" charset="0"/>
                <a:cs typeface="Times New Roman" panose="02020603050405020304" pitchFamily="18" charset="0"/>
              </a:rPr>
              <a:t>	The rise of the Kingdom of Israel, and the United Kingdom under Saul, David and Solomon, although a focal of Biblical history, was rather an unimportant development amid the giant empires that were rising and falling in the Middle East. It rose during a rare time of when there was no major empires dominating the area. Further, it’s presence on the time line of history is quite brief (only 120 years). This is one of the main reasons why there are so few extra-biblical references to the Kingdom of Israel. To the world powers of history, it didn’t much matter!</a:t>
            </a:r>
          </a:p>
        </p:txBody>
      </p:sp>
      <p:sp>
        <p:nvSpPr>
          <p:cNvPr id="2" name="Rectangle 1"/>
          <p:cNvSpPr/>
          <p:nvPr/>
        </p:nvSpPr>
        <p:spPr>
          <a:xfrm>
            <a:off x="114300" y="39469"/>
            <a:ext cx="8915400" cy="646331"/>
          </a:xfrm>
          <a:prstGeom prst="rect">
            <a:avLst/>
          </a:prstGeom>
        </p:spPr>
        <p:txBody>
          <a:bodyPr wrap="square">
            <a:spAutoFit/>
          </a:bodyPr>
          <a:lstStyle/>
          <a:p>
            <a:r>
              <a:rPr lang="en-US" sz="3600" b="1" dirty="0">
                <a:latin typeface="Times New Roman" panose="02020603050405020304" pitchFamily="18" charset="0"/>
                <a:ea typeface="Times New Roman" panose="02020603050405020304" pitchFamily="18" charset="0"/>
              </a:rPr>
              <a:t>The United Kingdom</a:t>
            </a:r>
            <a:endParaRPr lang="en-US" sz="3600" dirty="0"/>
          </a:p>
        </p:txBody>
      </p:sp>
    </p:spTree>
    <p:extLst>
      <p:ext uri="{BB962C8B-B14F-4D97-AF65-F5344CB8AC3E}">
        <p14:creationId xmlns:p14="http://schemas.microsoft.com/office/powerpoint/2010/main" val="472100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5">
                <a:lumMod val="20000"/>
                <a:lumOff val="80000"/>
              </a:schemeClr>
            </a:gs>
            <a:gs pos="28000">
              <a:schemeClr val="accent5">
                <a:lumMod val="40000"/>
                <a:lumOff val="60000"/>
              </a:schemeClr>
            </a:gs>
            <a:gs pos="10000">
              <a:schemeClr val="accent5">
                <a:lumMod val="60000"/>
                <a:lumOff val="40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8" name="Rectangle 7"/>
          <p:cNvSpPr/>
          <p:nvPr/>
        </p:nvSpPr>
        <p:spPr>
          <a:xfrm>
            <a:off x="179614" y="1066800"/>
            <a:ext cx="8811986" cy="1384995"/>
          </a:xfrm>
          <a:prstGeom prst="rect">
            <a:avLst/>
          </a:prstGeom>
        </p:spPr>
        <p:txBody>
          <a:bodyPr wrap="square">
            <a:spAutoFit/>
          </a:bodyPr>
          <a:lstStyle/>
          <a:p>
            <a:r>
              <a:rPr lang="en-US" sz="2800" dirty="0">
                <a:latin typeface="Times New Roman" panose="02020603050405020304" pitchFamily="18" charset="0"/>
                <a:cs typeface="Times New Roman" panose="02020603050405020304" pitchFamily="18" charset="0"/>
              </a:rPr>
              <a:t>A key development, however, was David’s establishing Jerusalem as the capital of the Kingdom of Israel. He chose Mount Zion for its natural defenses.</a:t>
            </a:r>
          </a:p>
        </p:txBody>
      </p:sp>
      <p:sp>
        <p:nvSpPr>
          <p:cNvPr id="2" name="Rectangle 1"/>
          <p:cNvSpPr/>
          <p:nvPr/>
        </p:nvSpPr>
        <p:spPr>
          <a:xfrm>
            <a:off x="114300" y="304800"/>
            <a:ext cx="8915400" cy="646331"/>
          </a:xfrm>
          <a:prstGeom prst="rect">
            <a:avLst/>
          </a:prstGeom>
        </p:spPr>
        <p:txBody>
          <a:bodyPr wrap="square">
            <a:spAutoFit/>
          </a:bodyPr>
          <a:lstStyle/>
          <a:p>
            <a:r>
              <a:rPr lang="en-US" sz="3600" b="1" dirty="0">
                <a:latin typeface="Times New Roman" panose="02020603050405020304" pitchFamily="18" charset="0"/>
                <a:ea typeface="Times New Roman" panose="02020603050405020304" pitchFamily="18" charset="0"/>
              </a:rPr>
              <a:t>The United Kingdom</a:t>
            </a:r>
            <a:endParaRPr lang="en-US" sz="3600" dirty="0"/>
          </a:p>
        </p:txBody>
      </p:sp>
      <p:pic>
        <p:nvPicPr>
          <p:cNvPr id="4100" name="Picture 4" descr="jerusalem-topography.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93906" y="3052703"/>
            <a:ext cx="8369094" cy="341341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1385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5">
                <a:lumMod val="20000"/>
                <a:lumOff val="80000"/>
              </a:schemeClr>
            </a:gs>
            <a:gs pos="28000">
              <a:schemeClr val="accent5">
                <a:lumMod val="40000"/>
                <a:lumOff val="60000"/>
              </a:schemeClr>
            </a:gs>
            <a:gs pos="10000">
              <a:schemeClr val="accent5">
                <a:lumMod val="60000"/>
                <a:lumOff val="40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8" name="Rectangle 7"/>
          <p:cNvSpPr/>
          <p:nvPr/>
        </p:nvSpPr>
        <p:spPr>
          <a:xfrm>
            <a:off x="103414" y="838200"/>
            <a:ext cx="4678136" cy="2062103"/>
          </a:xfrm>
          <a:prstGeom prst="rect">
            <a:avLst/>
          </a:prstGeom>
        </p:spPr>
        <p:txBody>
          <a:bodyPr wrap="square">
            <a:spAutoFit/>
          </a:bodyPr>
          <a:lstStyle/>
          <a:p>
            <a:r>
              <a:rPr lang="en-US" sz="3200" dirty="0">
                <a:latin typeface="Times New Roman" panose="02020603050405020304" pitchFamily="18" charset="0"/>
                <a:cs typeface="Times New Roman" panose="02020603050405020304" pitchFamily="18" charset="0"/>
              </a:rPr>
              <a:t>Under King Solomon (980-940 BCE) the Kingdom of Israel reached the height of its power. </a:t>
            </a:r>
          </a:p>
        </p:txBody>
      </p:sp>
      <p:sp>
        <p:nvSpPr>
          <p:cNvPr id="2" name="Rectangle 1"/>
          <p:cNvSpPr/>
          <p:nvPr/>
        </p:nvSpPr>
        <p:spPr>
          <a:xfrm>
            <a:off x="114300" y="39469"/>
            <a:ext cx="8915400" cy="646331"/>
          </a:xfrm>
          <a:prstGeom prst="rect">
            <a:avLst/>
          </a:prstGeom>
        </p:spPr>
        <p:txBody>
          <a:bodyPr wrap="square">
            <a:spAutoFit/>
          </a:bodyPr>
          <a:lstStyle/>
          <a:p>
            <a:r>
              <a:rPr lang="en-US" sz="3600" b="1" dirty="0">
                <a:latin typeface="Times New Roman" panose="02020603050405020304" pitchFamily="18" charset="0"/>
                <a:ea typeface="Times New Roman" panose="02020603050405020304" pitchFamily="18" charset="0"/>
              </a:rPr>
              <a:t>The United Kingdom</a:t>
            </a:r>
            <a:endParaRPr lang="en-US" sz="3600" dirty="0"/>
          </a:p>
        </p:txBody>
      </p:sp>
      <p:pic>
        <p:nvPicPr>
          <p:cNvPr id="4098" name="Picture 2" descr="Map of Solomon's Kingdom"/>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b="4816"/>
          <a:stretch/>
        </p:blipFill>
        <p:spPr bwMode="auto">
          <a:xfrm>
            <a:off x="4953000" y="228600"/>
            <a:ext cx="3905250" cy="64008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0610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5">
                <a:lumMod val="20000"/>
                <a:lumOff val="80000"/>
              </a:schemeClr>
            </a:gs>
            <a:gs pos="28000">
              <a:schemeClr val="accent5">
                <a:lumMod val="40000"/>
                <a:lumOff val="60000"/>
              </a:schemeClr>
            </a:gs>
            <a:gs pos="10000">
              <a:schemeClr val="accent5">
                <a:lumMod val="60000"/>
                <a:lumOff val="40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8" name="Rectangle 7"/>
          <p:cNvSpPr/>
          <p:nvPr/>
        </p:nvSpPr>
        <p:spPr>
          <a:xfrm>
            <a:off x="103414" y="838200"/>
            <a:ext cx="8926286" cy="4832092"/>
          </a:xfrm>
          <a:prstGeom prst="rect">
            <a:avLst/>
          </a:prstGeom>
        </p:spPr>
        <p:txBody>
          <a:bodyPr wrap="square">
            <a:spAutoFit/>
          </a:bodyPr>
          <a:lstStyle/>
          <a:p>
            <a:r>
              <a:rPr lang="en-US" sz="2800" dirty="0">
                <a:latin typeface="Times New Roman" panose="02020603050405020304" pitchFamily="18" charset="0"/>
                <a:cs typeface="Times New Roman" panose="02020603050405020304" pitchFamily="18" charset="0"/>
              </a:rPr>
              <a:t>There are some archeological remains of the United Kingdom in Israel. Most mainstream archeologists date a series of monumental royal constructions to the 10th century: the famous gates at </a:t>
            </a:r>
            <a:r>
              <a:rPr lang="en-US" sz="2800" dirty="0" err="1">
                <a:latin typeface="Times New Roman" panose="02020603050405020304" pitchFamily="18" charset="0"/>
                <a:cs typeface="Times New Roman" panose="02020603050405020304" pitchFamily="18" charset="0"/>
              </a:rPr>
              <a:t>Hazor</a:t>
            </a:r>
            <a:r>
              <a:rPr lang="en-US" sz="2800" dirty="0">
                <a:latin typeface="Times New Roman" panose="02020603050405020304" pitchFamily="18" charset="0"/>
                <a:cs typeface="Times New Roman" panose="02020603050405020304" pitchFamily="18" charset="0"/>
              </a:rPr>
              <a:t> and Megiddo and Gezer. This confirms in 1 Kings 9:15 17 the famous description of Solomon's </a:t>
            </a:r>
          </a:p>
          <a:p>
            <a:r>
              <a:rPr lang="en-US" sz="2800" dirty="0">
                <a:latin typeface="Times New Roman" panose="02020603050405020304" pitchFamily="18" charset="0"/>
                <a:cs typeface="Times New Roman" panose="02020603050405020304" pitchFamily="18" charset="0"/>
              </a:rPr>
              <a:t>construction of </a:t>
            </a:r>
          </a:p>
          <a:p>
            <a:r>
              <a:rPr lang="en-US" sz="2800" dirty="0">
                <a:latin typeface="Times New Roman" panose="02020603050405020304" pitchFamily="18" charset="0"/>
                <a:cs typeface="Times New Roman" panose="02020603050405020304" pitchFamily="18" charset="0"/>
              </a:rPr>
              <a:t>gates of </a:t>
            </a:r>
          </a:p>
          <a:p>
            <a:r>
              <a:rPr lang="en-US" sz="2800" dirty="0">
                <a:latin typeface="Times New Roman" panose="02020603050405020304" pitchFamily="18" charset="0"/>
                <a:cs typeface="Times New Roman" panose="02020603050405020304" pitchFamily="18" charset="0"/>
              </a:rPr>
              <a:t>Jerusalem, </a:t>
            </a:r>
            <a:r>
              <a:rPr lang="en-US" sz="2800" dirty="0" err="1">
                <a:latin typeface="Times New Roman" panose="02020603050405020304" pitchFamily="18" charset="0"/>
                <a:cs typeface="Times New Roman" panose="02020603050405020304" pitchFamily="18" charset="0"/>
              </a:rPr>
              <a:t>Hazor</a:t>
            </a:r>
            <a:r>
              <a:rPr lang="en-US" sz="2800" dirty="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Megiddo, and </a:t>
            </a:r>
          </a:p>
          <a:p>
            <a:r>
              <a:rPr lang="en-US" sz="2800" dirty="0">
                <a:latin typeface="Times New Roman" panose="02020603050405020304" pitchFamily="18" charset="0"/>
                <a:cs typeface="Times New Roman" panose="02020603050405020304" pitchFamily="18" charset="0"/>
              </a:rPr>
              <a:t>Gezer.</a:t>
            </a:r>
          </a:p>
        </p:txBody>
      </p:sp>
      <p:sp>
        <p:nvSpPr>
          <p:cNvPr id="2" name="Rectangle 1"/>
          <p:cNvSpPr/>
          <p:nvPr/>
        </p:nvSpPr>
        <p:spPr>
          <a:xfrm>
            <a:off x="114300" y="39469"/>
            <a:ext cx="8915400" cy="646331"/>
          </a:xfrm>
          <a:prstGeom prst="rect">
            <a:avLst/>
          </a:prstGeom>
        </p:spPr>
        <p:txBody>
          <a:bodyPr wrap="square">
            <a:spAutoFit/>
          </a:bodyPr>
          <a:lstStyle/>
          <a:p>
            <a:r>
              <a:rPr lang="en-US" sz="3600" b="1" dirty="0">
                <a:latin typeface="Times New Roman" panose="02020603050405020304" pitchFamily="18" charset="0"/>
                <a:ea typeface="Times New Roman" panose="02020603050405020304" pitchFamily="18" charset="0"/>
              </a:rPr>
              <a:t>The United Kingdom</a:t>
            </a:r>
            <a:endParaRPr lang="en-US" sz="3600" dirty="0"/>
          </a:p>
        </p:txBody>
      </p:sp>
      <p:pic>
        <p:nvPicPr>
          <p:cNvPr id="17410" name="Picture 2" descr="https://upload.wikimedia.org/wikipedia/commons/thumb/8/88/Hatzor-SolomonicGate.jpg/800px-Hatzor-SolomonicGate.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2932058" y="3091683"/>
            <a:ext cx="6059542" cy="361391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2736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5">
                <a:lumMod val="20000"/>
                <a:lumOff val="80000"/>
              </a:schemeClr>
            </a:gs>
            <a:gs pos="28000">
              <a:schemeClr val="accent5">
                <a:lumMod val="40000"/>
                <a:lumOff val="60000"/>
              </a:schemeClr>
            </a:gs>
            <a:gs pos="10000">
              <a:schemeClr val="accent5">
                <a:lumMod val="60000"/>
                <a:lumOff val="40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8" name="Rectangle 7"/>
          <p:cNvSpPr/>
          <p:nvPr/>
        </p:nvSpPr>
        <p:spPr>
          <a:xfrm>
            <a:off x="103414" y="762000"/>
            <a:ext cx="8926286" cy="6001643"/>
          </a:xfrm>
          <a:prstGeom prst="rect">
            <a:avLst/>
          </a:prstGeom>
        </p:spPr>
        <p:txBody>
          <a:bodyPr wrap="square">
            <a:spAutoFit/>
          </a:bodyPr>
          <a:lstStyle/>
          <a:p>
            <a:r>
              <a:rPr lang="en-US" sz="3200" dirty="0">
                <a:latin typeface="Times New Roman" panose="02020603050405020304" pitchFamily="18" charset="0"/>
                <a:cs typeface="Times New Roman" panose="02020603050405020304" pitchFamily="18" charset="0"/>
              </a:rPr>
              <a:t>	During the time of the united kingdom (Saul, David, Solomon) the kings fought against the Canaanite people (such as Saul and David against the Philistines). Saul turned away from God, but David remained faithful.</a:t>
            </a:r>
          </a:p>
          <a:p>
            <a:r>
              <a:rPr lang="en-US" sz="3200" dirty="0">
                <a:latin typeface="Times New Roman" panose="02020603050405020304" pitchFamily="18" charset="0"/>
                <a:cs typeface="Times New Roman" panose="02020603050405020304" pitchFamily="18" charset="0"/>
              </a:rPr>
              <a:t>	1 Chronicles 10:10 [When Saul was defeated] “The Philistines put Saul’s armor in the temple of their gods and hung his head in the temple of their god Dagon.”</a:t>
            </a:r>
          </a:p>
          <a:p>
            <a:r>
              <a:rPr lang="en-US" sz="3200" dirty="0">
                <a:latin typeface="Times New Roman" panose="02020603050405020304" pitchFamily="18" charset="0"/>
                <a:cs typeface="Times New Roman" panose="02020603050405020304" pitchFamily="18" charset="0"/>
              </a:rPr>
              <a:t>	1 Samuel 31:10 “They put Saul’s armor in the temple of Astarte, and hung his body on the wall of Beth-</a:t>
            </a:r>
            <a:r>
              <a:rPr lang="en-US" sz="3200" dirty="0" err="1">
                <a:latin typeface="Times New Roman" panose="02020603050405020304" pitchFamily="18" charset="0"/>
                <a:cs typeface="Times New Roman" panose="02020603050405020304" pitchFamily="18" charset="0"/>
              </a:rPr>
              <a:t>shan</a:t>
            </a:r>
            <a:r>
              <a:rPr lang="en-US" sz="3200" dirty="0">
                <a:latin typeface="Times New Roman" panose="02020603050405020304" pitchFamily="18" charset="0"/>
                <a:cs typeface="Times New Roman" panose="02020603050405020304" pitchFamily="18" charset="0"/>
              </a:rPr>
              <a:t>.”</a:t>
            </a:r>
          </a:p>
        </p:txBody>
      </p:sp>
      <p:sp>
        <p:nvSpPr>
          <p:cNvPr id="2" name="Rectangle 1"/>
          <p:cNvSpPr/>
          <p:nvPr/>
        </p:nvSpPr>
        <p:spPr>
          <a:xfrm>
            <a:off x="114300" y="39469"/>
            <a:ext cx="8915400" cy="646331"/>
          </a:xfrm>
          <a:prstGeom prst="rect">
            <a:avLst/>
          </a:prstGeom>
        </p:spPr>
        <p:txBody>
          <a:bodyPr wrap="square">
            <a:spAutoFit/>
          </a:bodyPr>
          <a:lstStyle/>
          <a:p>
            <a:r>
              <a:rPr lang="en-US" sz="3600" b="1" dirty="0">
                <a:latin typeface="Times New Roman" panose="02020603050405020304" pitchFamily="18" charset="0"/>
                <a:ea typeface="Times New Roman" panose="02020603050405020304" pitchFamily="18" charset="0"/>
              </a:rPr>
              <a:t>The United Kingdom</a:t>
            </a:r>
            <a:endParaRPr lang="en-US" sz="3600" dirty="0"/>
          </a:p>
        </p:txBody>
      </p:sp>
    </p:spTree>
    <p:extLst>
      <p:ext uri="{BB962C8B-B14F-4D97-AF65-F5344CB8AC3E}">
        <p14:creationId xmlns:p14="http://schemas.microsoft.com/office/powerpoint/2010/main" val="3900318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5">
                <a:lumMod val="20000"/>
                <a:lumOff val="80000"/>
              </a:schemeClr>
            </a:gs>
            <a:gs pos="28000">
              <a:schemeClr val="accent5">
                <a:lumMod val="40000"/>
                <a:lumOff val="60000"/>
              </a:schemeClr>
            </a:gs>
            <a:gs pos="10000">
              <a:schemeClr val="accent5">
                <a:lumMod val="60000"/>
                <a:lumOff val="40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6" name="Rectangle 5"/>
          <p:cNvSpPr/>
          <p:nvPr/>
        </p:nvSpPr>
        <p:spPr>
          <a:xfrm>
            <a:off x="0" y="228600"/>
            <a:ext cx="9135035" cy="1323439"/>
          </a:xfrm>
          <a:prstGeom prst="rect">
            <a:avLst/>
          </a:prstGeom>
        </p:spPr>
        <p:txBody>
          <a:bodyPr wrap="square">
            <a:spAutoFit/>
          </a:bodyPr>
          <a:lstStyle/>
          <a:p>
            <a:pPr algn="ctr"/>
            <a:r>
              <a:rPr lang="en-US" sz="3200" b="1" dirty="0">
                <a:latin typeface="Times New Roman" panose="02020603050405020304" pitchFamily="18" charset="0"/>
                <a:ea typeface="Times New Roman" panose="02020603050405020304" pitchFamily="18" charset="0"/>
              </a:rPr>
              <a:t>Hymn: “Jerusalem”</a:t>
            </a:r>
          </a:p>
          <a:p>
            <a:pPr algn="ctr"/>
            <a:r>
              <a:rPr lang="en-US" sz="2400" b="1" dirty="0">
                <a:latin typeface="Times New Roman" panose="02020603050405020304" pitchFamily="18" charset="0"/>
                <a:ea typeface="Times New Roman" panose="02020603050405020304" pitchFamily="18" charset="0"/>
              </a:rPr>
              <a:t>(Unofficial national anthem of England)</a:t>
            </a:r>
          </a:p>
          <a:p>
            <a:pPr algn="ctr"/>
            <a:r>
              <a:rPr lang="en-US" sz="2400" b="1" i="1" dirty="0">
                <a:latin typeface="Times New Roman" panose="02020603050405020304" pitchFamily="18" charset="0"/>
                <a:ea typeface="Times New Roman" panose="02020603050405020304" pitchFamily="18" charset="0"/>
              </a:rPr>
              <a:t>Text: William Blake, 1804. Music: Sir Hubert Parry, 1916</a:t>
            </a:r>
          </a:p>
        </p:txBody>
      </p:sp>
      <p:sp>
        <p:nvSpPr>
          <p:cNvPr id="8" name="Rectangle 7"/>
          <p:cNvSpPr/>
          <p:nvPr/>
        </p:nvSpPr>
        <p:spPr>
          <a:xfrm>
            <a:off x="304800" y="1905000"/>
            <a:ext cx="8677835" cy="4524315"/>
          </a:xfrm>
          <a:prstGeom prst="rect">
            <a:avLst/>
          </a:prstGeom>
        </p:spPr>
        <p:txBody>
          <a:bodyPr wrap="square">
            <a:spAutoFit/>
          </a:bodyPr>
          <a:lstStyle/>
          <a:p>
            <a:r>
              <a:rPr lang="en-US" sz="3200" dirty="0">
                <a:latin typeface="Times New Roman" panose="02020603050405020304" pitchFamily="18" charset="0"/>
                <a:cs typeface="Times New Roman" panose="02020603050405020304" pitchFamily="18" charset="0"/>
              </a:rPr>
              <a:t>Bring me my Bow of burning gold;</a:t>
            </a:r>
          </a:p>
          <a:p>
            <a:r>
              <a:rPr lang="en-US" sz="3200" dirty="0">
                <a:latin typeface="Times New Roman" panose="02020603050405020304" pitchFamily="18" charset="0"/>
                <a:cs typeface="Times New Roman" panose="02020603050405020304" pitchFamily="18" charset="0"/>
              </a:rPr>
              <a:t>Bring me my Arrows of desire:</a:t>
            </a:r>
          </a:p>
          <a:p>
            <a:r>
              <a:rPr lang="en-US" sz="3200" dirty="0">
                <a:latin typeface="Times New Roman" panose="02020603050405020304" pitchFamily="18" charset="0"/>
                <a:cs typeface="Times New Roman" panose="02020603050405020304" pitchFamily="18" charset="0"/>
              </a:rPr>
              <a:t>Bring me my Spear: O clouds unfold!</a:t>
            </a:r>
          </a:p>
          <a:p>
            <a:r>
              <a:rPr lang="en-US" sz="3200" dirty="0">
                <a:latin typeface="Times New Roman" panose="02020603050405020304" pitchFamily="18" charset="0"/>
                <a:cs typeface="Times New Roman" panose="02020603050405020304" pitchFamily="18" charset="0"/>
              </a:rPr>
              <a:t>Bring me my Chariot of fire!</a:t>
            </a:r>
          </a:p>
          <a:p>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I will not cease from Mental Fight,</a:t>
            </a:r>
          </a:p>
          <a:p>
            <a:r>
              <a:rPr lang="en-US" sz="3200" dirty="0">
                <a:latin typeface="Times New Roman" panose="02020603050405020304" pitchFamily="18" charset="0"/>
                <a:cs typeface="Times New Roman" panose="02020603050405020304" pitchFamily="18" charset="0"/>
              </a:rPr>
              <a:t>Nor shall my Sword sleep in my hand:</a:t>
            </a:r>
          </a:p>
          <a:p>
            <a:r>
              <a:rPr lang="en-US" sz="3200" dirty="0">
                <a:latin typeface="Times New Roman" panose="02020603050405020304" pitchFamily="18" charset="0"/>
                <a:cs typeface="Times New Roman" panose="02020603050405020304" pitchFamily="18" charset="0"/>
              </a:rPr>
              <a:t>Till we have built Jerusalem,</a:t>
            </a:r>
          </a:p>
          <a:p>
            <a:r>
              <a:rPr lang="en-US" sz="3200" dirty="0">
                <a:latin typeface="Times New Roman" panose="02020603050405020304" pitchFamily="18" charset="0"/>
                <a:cs typeface="Times New Roman" panose="02020603050405020304" pitchFamily="18" charset="0"/>
              </a:rPr>
              <a:t>In </a:t>
            </a:r>
            <a:r>
              <a:rPr lang="en-US" sz="3200" dirty="0" err="1">
                <a:latin typeface="Times New Roman" panose="02020603050405020304" pitchFamily="18" charset="0"/>
                <a:cs typeface="Times New Roman" panose="02020603050405020304" pitchFamily="18" charset="0"/>
              </a:rPr>
              <a:t>Englands</a:t>
            </a:r>
            <a:r>
              <a:rPr lang="en-US" sz="3200" dirty="0">
                <a:latin typeface="Times New Roman" panose="02020603050405020304" pitchFamily="18" charset="0"/>
                <a:cs typeface="Times New Roman" panose="02020603050405020304" pitchFamily="18" charset="0"/>
              </a:rPr>
              <a:t> green &amp; pleasant Land</a:t>
            </a:r>
          </a:p>
        </p:txBody>
      </p:sp>
    </p:spTree>
    <p:extLst>
      <p:ext uri="{BB962C8B-B14F-4D97-AF65-F5344CB8AC3E}">
        <p14:creationId xmlns:p14="http://schemas.microsoft.com/office/powerpoint/2010/main" val="3747941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5">
                <a:lumMod val="20000"/>
                <a:lumOff val="80000"/>
              </a:schemeClr>
            </a:gs>
            <a:gs pos="28000">
              <a:schemeClr val="accent5">
                <a:lumMod val="40000"/>
                <a:lumOff val="60000"/>
              </a:schemeClr>
            </a:gs>
            <a:gs pos="10000">
              <a:schemeClr val="accent5">
                <a:lumMod val="60000"/>
                <a:lumOff val="40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8" name="Rectangle 7"/>
          <p:cNvSpPr/>
          <p:nvPr/>
        </p:nvSpPr>
        <p:spPr>
          <a:xfrm>
            <a:off x="103414" y="762000"/>
            <a:ext cx="8926286" cy="3970318"/>
          </a:xfrm>
          <a:prstGeom prst="rect">
            <a:avLst/>
          </a:prstGeom>
        </p:spPr>
        <p:txBody>
          <a:bodyPr wrap="square">
            <a:spAutoFit/>
          </a:bodyPr>
          <a:lstStyle/>
          <a:p>
            <a:r>
              <a:rPr lang="en-US" sz="2800" dirty="0">
                <a:latin typeface="Times New Roman" panose="02020603050405020304" pitchFamily="18" charset="0"/>
                <a:cs typeface="Times New Roman" panose="02020603050405020304" pitchFamily="18" charset="0"/>
              </a:rPr>
              <a:t>	The Temple to the Lord God of the Israelites stood as a gleaming proclamation of the (sometimes stalwart) commitment to worship only the one true God as prescribed in the Law.  The Temple replaced the Tabernacle and housed the Ark of the Covenant. Solomon built the temple on Mount Moriah, the next hill north of Mount Zion. Solomon covered the top of the mountain </a:t>
            </a:r>
          </a:p>
          <a:p>
            <a:r>
              <a:rPr lang="en-US" sz="2800" dirty="0">
                <a:latin typeface="Times New Roman" panose="02020603050405020304" pitchFamily="18" charset="0"/>
                <a:cs typeface="Times New Roman" panose="02020603050405020304" pitchFamily="18" charset="0"/>
              </a:rPr>
              <a:t>with a broad platform on </a:t>
            </a:r>
          </a:p>
          <a:p>
            <a:r>
              <a:rPr lang="en-US" sz="2800" dirty="0">
                <a:latin typeface="Times New Roman" panose="02020603050405020304" pitchFamily="18" charset="0"/>
                <a:cs typeface="Times New Roman" panose="02020603050405020304" pitchFamily="18" charset="0"/>
              </a:rPr>
              <a:t>which he built the Temple.</a:t>
            </a:r>
          </a:p>
        </p:txBody>
      </p:sp>
      <p:sp>
        <p:nvSpPr>
          <p:cNvPr id="2" name="Rectangle 1"/>
          <p:cNvSpPr/>
          <p:nvPr/>
        </p:nvSpPr>
        <p:spPr>
          <a:xfrm>
            <a:off x="114300" y="39469"/>
            <a:ext cx="8915400" cy="646331"/>
          </a:xfrm>
          <a:prstGeom prst="rect">
            <a:avLst/>
          </a:prstGeom>
        </p:spPr>
        <p:txBody>
          <a:bodyPr wrap="square">
            <a:spAutoFit/>
          </a:bodyPr>
          <a:lstStyle/>
          <a:p>
            <a:r>
              <a:rPr lang="en-US" sz="3600" b="1" dirty="0">
                <a:latin typeface="Times New Roman" panose="02020603050405020304" pitchFamily="18" charset="0"/>
                <a:ea typeface="Times New Roman" panose="02020603050405020304" pitchFamily="18" charset="0"/>
              </a:rPr>
              <a:t>The United Kingdom</a:t>
            </a:r>
            <a:endParaRPr lang="en-US" sz="3600" dirty="0"/>
          </a:p>
        </p:txBody>
      </p:sp>
      <p:pic>
        <p:nvPicPr>
          <p:cNvPr id="18434" name="Picture 2" descr="Image result for https://preceptbiblestudy.files.wordpress.com/2013/02/solomon temple.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4190999" y="3657600"/>
            <a:ext cx="4724401" cy="300063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6912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5">
                <a:lumMod val="20000"/>
                <a:lumOff val="80000"/>
              </a:schemeClr>
            </a:gs>
            <a:gs pos="28000">
              <a:schemeClr val="accent5">
                <a:lumMod val="40000"/>
                <a:lumOff val="60000"/>
              </a:schemeClr>
            </a:gs>
            <a:gs pos="10000">
              <a:schemeClr val="accent5">
                <a:lumMod val="60000"/>
                <a:lumOff val="40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8" name="Rectangle 7"/>
          <p:cNvSpPr/>
          <p:nvPr/>
        </p:nvSpPr>
        <p:spPr>
          <a:xfrm>
            <a:off x="103414" y="762000"/>
            <a:ext cx="8926286" cy="2677656"/>
          </a:xfrm>
          <a:prstGeom prst="rect">
            <a:avLst/>
          </a:prstGeom>
        </p:spPr>
        <p:txBody>
          <a:bodyPr wrap="square">
            <a:spAutoFit/>
          </a:bodyPr>
          <a:lstStyle/>
          <a:p>
            <a:r>
              <a:rPr lang="en-US" sz="2800" dirty="0">
                <a:latin typeface="Times New Roman" panose="02020603050405020304" pitchFamily="18" charset="0"/>
                <a:cs typeface="Times New Roman" panose="02020603050405020304" pitchFamily="18" charset="0"/>
              </a:rPr>
              <a:t>	The Ark was to represent the location of God’s real presence: between the wings of the angels on the Ark’s cover, called “The Mercy Seat.” Priests from the Tribe of Levi were to attend the Temple, perform all the prescribed sacrifices and cultic duties, and lead the people in proper and worship and teaching.</a:t>
            </a:r>
          </a:p>
        </p:txBody>
      </p:sp>
      <p:sp>
        <p:nvSpPr>
          <p:cNvPr id="2" name="Rectangle 1"/>
          <p:cNvSpPr/>
          <p:nvPr/>
        </p:nvSpPr>
        <p:spPr>
          <a:xfrm>
            <a:off x="114300" y="39469"/>
            <a:ext cx="8915400" cy="646331"/>
          </a:xfrm>
          <a:prstGeom prst="rect">
            <a:avLst/>
          </a:prstGeom>
        </p:spPr>
        <p:txBody>
          <a:bodyPr wrap="square">
            <a:spAutoFit/>
          </a:bodyPr>
          <a:lstStyle/>
          <a:p>
            <a:r>
              <a:rPr lang="en-US" sz="3600" b="1" dirty="0">
                <a:latin typeface="Times New Roman" panose="02020603050405020304" pitchFamily="18" charset="0"/>
                <a:ea typeface="Times New Roman" panose="02020603050405020304" pitchFamily="18" charset="0"/>
              </a:rPr>
              <a:t>The United Kingdom</a:t>
            </a:r>
            <a:endParaRPr lang="en-US" sz="3600" dirty="0"/>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33800" y="2990146"/>
            <a:ext cx="4886325" cy="365830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92281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5">
                <a:lumMod val="20000"/>
                <a:lumOff val="80000"/>
              </a:schemeClr>
            </a:gs>
            <a:gs pos="28000">
              <a:schemeClr val="accent5">
                <a:lumMod val="40000"/>
                <a:lumOff val="60000"/>
              </a:schemeClr>
            </a:gs>
            <a:gs pos="10000">
              <a:schemeClr val="accent5">
                <a:lumMod val="60000"/>
                <a:lumOff val="40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8" name="Rectangle 7"/>
          <p:cNvSpPr/>
          <p:nvPr/>
        </p:nvSpPr>
        <p:spPr>
          <a:xfrm>
            <a:off x="103414" y="685800"/>
            <a:ext cx="8926286" cy="6124754"/>
          </a:xfrm>
          <a:prstGeom prst="rect">
            <a:avLst/>
          </a:prstGeom>
        </p:spPr>
        <p:txBody>
          <a:bodyPr wrap="square">
            <a:spAutoFit/>
          </a:bodyPr>
          <a:lstStyle/>
          <a:p>
            <a:r>
              <a:rPr lang="en-US" sz="2800" dirty="0">
                <a:latin typeface="Times New Roman" panose="02020603050405020304" pitchFamily="18" charset="0"/>
                <a:cs typeface="Times New Roman" panose="02020603050405020304" pitchFamily="18" charset="0"/>
              </a:rPr>
              <a:t>	King Solomon, over time, was lured into worshiping the gods of his many wives.</a:t>
            </a:r>
          </a:p>
          <a:p>
            <a:r>
              <a:rPr lang="en-US" sz="2800" dirty="0">
                <a:latin typeface="Times New Roman" panose="02020603050405020304" pitchFamily="18" charset="0"/>
                <a:cs typeface="Times New Roman" panose="02020603050405020304" pitchFamily="18" charset="0"/>
              </a:rPr>
              <a:t>	1 Kings 11 “</a:t>
            </a:r>
            <a:r>
              <a:rPr lang="en-US" sz="2800" baseline="30000" dirty="0">
                <a:latin typeface="Times New Roman" panose="02020603050405020304" pitchFamily="18" charset="0"/>
                <a:cs typeface="Times New Roman" panose="02020603050405020304" pitchFamily="18" charset="0"/>
              </a:rPr>
              <a:t>4 </a:t>
            </a:r>
            <a:r>
              <a:rPr lang="en-US" sz="2800" dirty="0">
                <a:latin typeface="Times New Roman" panose="02020603050405020304" pitchFamily="18" charset="0"/>
                <a:cs typeface="Times New Roman" panose="02020603050405020304" pitchFamily="18" charset="0"/>
              </a:rPr>
              <a:t>As Solomon grew old, his wives turned his heart after other gods, and his heart was not fully devoted to the Lord his God, as the heart of David his father had been. </a:t>
            </a:r>
            <a:r>
              <a:rPr lang="en-US" sz="2800" baseline="30000" dirty="0">
                <a:latin typeface="Times New Roman" panose="02020603050405020304" pitchFamily="18" charset="0"/>
                <a:cs typeface="Times New Roman" panose="02020603050405020304" pitchFamily="18" charset="0"/>
              </a:rPr>
              <a:t>5 </a:t>
            </a:r>
            <a:r>
              <a:rPr lang="en-US" sz="2800" dirty="0">
                <a:latin typeface="Times New Roman" panose="02020603050405020304" pitchFamily="18" charset="0"/>
                <a:cs typeface="Times New Roman" panose="02020603050405020304" pitchFamily="18" charset="0"/>
              </a:rPr>
              <a:t>He followed Ashtoreth [Astarte] the goddess of the </a:t>
            </a:r>
            <a:r>
              <a:rPr lang="en-US" sz="2800" dirty="0" err="1">
                <a:latin typeface="Times New Roman" panose="02020603050405020304" pitchFamily="18" charset="0"/>
                <a:cs typeface="Times New Roman" panose="02020603050405020304" pitchFamily="18" charset="0"/>
              </a:rPr>
              <a:t>Sidonians</a:t>
            </a:r>
            <a:r>
              <a:rPr lang="en-US" sz="2800" dirty="0">
                <a:latin typeface="Times New Roman" panose="02020603050405020304" pitchFamily="18" charset="0"/>
                <a:cs typeface="Times New Roman" panose="02020603050405020304" pitchFamily="18" charset="0"/>
              </a:rPr>
              <a:t>, and </a:t>
            </a:r>
            <a:r>
              <a:rPr lang="en-US" sz="2800" dirty="0" err="1">
                <a:latin typeface="Times New Roman" panose="02020603050405020304" pitchFamily="18" charset="0"/>
                <a:cs typeface="Times New Roman" panose="02020603050405020304" pitchFamily="18" charset="0"/>
              </a:rPr>
              <a:t>Molek</a:t>
            </a:r>
            <a:r>
              <a:rPr lang="en-US" sz="2800" dirty="0">
                <a:latin typeface="Times New Roman" panose="02020603050405020304" pitchFamily="18" charset="0"/>
                <a:cs typeface="Times New Roman" panose="02020603050405020304" pitchFamily="18" charset="0"/>
              </a:rPr>
              <a:t> the detestable god of the Ammonites. </a:t>
            </a:r>
          </a:p>
          <a:p>
            <a:r>
              <a:rPr lang="en-US" sz="2800" baseline="30000" dirty="0">
                <a:latin typeface="Times New Roman" panose="02020603050405020304" pitchFamily="18" charset="0"/>
                <a:cs typeface="Times New Roman" panose="02020603050405020304" pitchFamily="18" charset="0"/>
              </a:rPr>
              <a:t>6 </a:t>
            </a:r>
            <a:r>
              <a:rPr lang="en-US" sz="2800" dirty="0">
                <a:latin typeface="Times New Roman" panose="02020603050405020304" pitchFamily="18" charset="0"/>
                <a:cs typeface="Times New Roman" panose="02020603050405020304" pitchFamily="18" charset="0"/>
              </a:rPr>
              <a:t>So Solomon did evil in the eyes of the Lord; he did not follow the Lord completely, as David his father had done. </a:t>
            </a:r>
          </a:p>
          <a:p>
            <a:r>
              <a:rPr lang="en-US" sz="2800" baseline="30000" dirty="0">
                <a:latin typeface="Times New Roman" panose="02020603050405020304" pitchFamily="18" charset="0"/>
                <a:cs typeface="Times New Roman" panose="02020603050405020304" pitchFamily="18" charset="0"/>
              </a:rPr>
              <a:t>7 </a:t>
            </a:r>
            <a:r>
              <a:rPr lang="en-US" sz="2800" dirty="0">
                <a:latin typeface="Times New Roman" panose="02020603050405020304" pitchFamily="18" charset="0"/>
                <a:cs typeface="Times New Roman" panose="02020603050405020304" pitchFamily="18" charset="0"/>
              </a:rPr>
              <a:t>On a hill east of Jerusalem, Solomon built a high place for </a:t>
            </a:r>
            <a:r>
              <a:rPr lang="en-US" sz="2800" dirty="0" err="1">
                <a:latin typeface="Times New Roman" panose="02020603050405020304" pitchFamily="18" charset="0"/>
                <a:cs typeface="Times New Roman" panose="02020603050405020304" pitchFamily="18" charset="0"/>
              </a:rPr>
              <a:t>Chemosh</a:t>
            </a:r>
            <a:r>
              <a:rPr lang="en-US" sz="2800" dirty="0">
                <a:latin typeface="Times New Roman" panose="02020603050405020304" pitchFamily="18" charset="0"/>
                <a:cs typeface="Times New Roman" panose="02020603050405020304" pitchFamily="18" charset="0"/>
              </a:rPr>
              <a:t> the detestable god of Moab, and for </a:t>
            </a:r>
            <a:r>
              <a:rPr lang="en-US" sz="2800" dirty="0" err="1">
                <a:latin typeface="Times New Roman" panose="02020603050405020304" pitchFamily="18" charset="0"/>
                <a:cs typeface="Times New Roman" panose="02020603050405020304" pitchFamily="18" charset="0"/>
              </a:rPr>
              <a:t>Molek</a:t>
            </a:r>
            <a:r>
              <a:rPr lang="en-US" sz="2800" dirty="0">
                <a:latin typeface="Times New Roman" panose="02020603050405020304" pitchFamily="18" charset="0"/>
                <a:cs typeface="Times New Roman" panose="02020603050405020304" pitchFamily="18" charset="0"/>
              </a:rPr>
              <a:t> the detestable god of the Ammonites. </a:t>
            </a:r>
            <a:r>
              <a:rPr lang="en-US" sz="2800" baseline="30000" dirty="0">
                <a:latin typeface="Times New Roman" panose="02020603050405020304" pitchFamily="18" charset="0"/>
                <a:cs typeface="Times New Roman" panose="02020603050405020304" pitchFamily="18" charset="0"/>
              </a:rPr>
              <a:t>8 </a:t>
            </a:r>
            <a:r>
              <a:rPr lang="en-US" sz="2800" dirty="0">
                <a:latin typeface="Times New Roman" panose="02020603050405020304" pitchFamily="18" charset="0"/>
                <a:cs typeface="Times New Roman" panose="02020603050405020304" pitchFamily="18" charset="0"/>
              </a:rPr>
              <a:t>He did the same for all his foreign wives, who burned incense and offered sacrifices to their gods.”</a:t>
            </a:r>
          </a:p>
        </p:txBody>
      </p:sp>
      <p:sp>
        <p:nvSpPr>
          <p:cNvPr id="2" name="Rectangle 1"/>
          <p:cNvSpPr/>
          <p:nvPr/>
        </p:nvSpPr>
        <p:spPr>
          <a:xfrm>
            <a:off x="114300" y="39469"/>
            <a:ext cx="8915400" cy="646331"/>
          </a:xfrm>
          <a:prstGeom prst="rect">
            <a:avLst/>
          </a:prstGeom>
        </p:spPr>
        <p:txBody>
          <a:bodyPr wrap="square">
            <a:spAutoFit/>
          </a:bodyPr>
          <a:lstStyle/>
          <a:p>
            <a:r>
              <a:rPr lang="en-US" sz="3600" b="1" dirty="0">
                <a:latin typeface="Times New Roman" panose="02020603050405020304" pitchFamily="18" charset="0"/>
                <a:ea typeface="Times New Roman" panose="02020603050405020304" pitchFamily="18" charset="0"/>
              </a:rPr>
              <a:t>The United Kingdom</a:t>
            </a:r>
            <a:endParaRPr lang="en-US" sz="3600" dirty="0"/>
          </a:p>
        </p:txBody>
      </p:sp>
    </p:spTree>
    <p:extLst>
      <p:ext uri="{BB962C8B-B14F-4D97-AF65-F5344CB8AC3E}">
        <p14:creationId xmlns:p14="http://schemas.microsoft.com/office/powerpoint/2010/main" val="4014353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5">
                <a:lumMod val="20000"/>
                <a:lumOff val="80000"/>
              </a:schemeClr>
            </a:gs>
            <a:gs pos="28000">
              <a:schemeClr val="accent5">
                <a:lumMod val="40000"/>
                <a:lumOff val="60000"/>
              </a:schemeClr>
            </a:gs>
            <a:gs pos="10000">
              <a:schemeClr val="accent5">
                <a:lumMod val="60000"/>
                <a:lumOff val="40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8" name="Rectangle 7"/>
          <p:cNvSpPr/>
          <p:nvPr/>
        </p:nvSpPr>
        <p:spPr>
          <a:xfrm>
            <a:off x="103414" y="873978"/>
            <a:ext cx="8926286" cy="5755422"/>
          </a:xfrm>
          <a:prstGeom prst="rect">
            <a:avLst/>
          </a:prstGeom>
        </p:spPr>
        <p:txBody>
          <a:bodyPr wrap="square">
            <a:spAutoFit/>
          </a:bodyPr>
          <a:lstStyle/>
          <a:p>
            <a:r>
              <a:rPr lang="en-US" sz="2800" i="1" dirty="0">
                <a:latin typeface="Times New Roman" panose="02020603050405020304" pitchFamily="18" charset="0"/>
                <a:cs typeface="Times New Roman" panose="02020603050405020304" pitchFamily="18" charset="0"/>
              </a:rPr>
              <a:t>Solomon’s Kingdom Divided upon His Death</a:t>
            </a:r>
          </a:p>
          <a:p>
            <a:r>
              <a:rPr lang="en-US" sz="2800" dirty="0">
                <a:latin typeface="Times New Roman" panose="02020603050405020304" pitchFamily="18" charset="0"/>
                <a:cs typeface="Times New Roman" panose="02020603050405020304" pitchFamily="18" charset="0"/>
              </a:rPr>
              <a:t>	</a:t>
            </a:r>
            <a:r>
              <a:rPr lang="en-US" sz="2600" dirty="0">
                <a:latin typeface="Times New Roman" panose="02020603050405020304" pitchFamily="18" charset="0"/>
                <a:cs typeface="Times New Roman" panose="02020603050405020304" pitchFamily="18" charset="0"/>
              </a:rPr>
              <a:t>1 Kings 11:9 “The Lord became angry with Solomon because his heart had turned away from the Lord, the God of Israel, who had appeared to him twice. </a:t>
            </a:r>
            <a:r>
              <a:rPr lang="en-US" sz="2600" baseline="30000" dirty="0">
                <a:latin typeface="Times New Roman" panose="02020603050405020304" pitchFamily="18" charset="0"/>
                <a:cs typeface="Times New Roman" panose="02020603050405020304" pitchFamily="18" charset="0"/>
              </a:rPr>
              <a:t>10 </a:t>
            </a:r>
            <a:r>
              <a:rPr lang="en-US" sz="2600" dirty="0">
                <a:latin typeface="Times New Roman" panose="02020603050405020304" pitchFamily="18" charset="0"/>
                <a:cs typeface="Times New Roman" panose="02020603050405020304" pitchFamily="18" charset="0"/>
              </a:rPr>
              <a:t>Although he had forbidden Solomon to follow other gods, Solomon did not keep the Lord’s command. </a:t>
            </a:r>
            <a:r>
              <a:rPr lang="en-US" sz="2600" baseline="30000" dirty="0">
                <a:latin typeface="Times New Roman" panose="02020603050405020304" pitchFamily="18" charset="0"/>
                <a:cs typeface="Times New Roman" panose="02020603050405020304" pitchFamily="18" charset="0"/>
              </a:rPr>
              <a:t>11 </a:t>
            </a:r>
            <a:r>
              <a:rPr lang="en-US" sz="2600" dirty="0">
                <a:latin typeface="Times New Roman" panose="02020603050405020304" pitchFamily="18" charset="0"/>
                <a:cs typeface="Times New Roman" panose="02020603050405020304" pitchFamily="18" charset="0"/>
              </a:rPr>
              <a:t>So the Lord said to Solomon, “Since this is your attitude and you have not kept my covenant and my decrees, which I commanded you, I will most certainly tear the kingdom away from you and give it to one of your subordinates.” ... </a:t>
            </a:r>
            <a:r>
              <a:rPr lang="en-US" sz="2600" baseline="30000" dirty="0">
                <a:latin typeface="Times New Roman" panose="02020603050405020304" pitchFamily="18" charset="0"/>
                <a:cs typeface="Times New Roman" panose="02020603050405020304" pitchFamily="18" charset="0"/>
              </a:rPr>
              <a:t>33 </a:t>
            </a:r>
            <a:r>
              <a:rPr lang="en-US" sz="2600" dirty="0">
                <a:latin typeface="Times New Roman" panose="02020603050405020304" pitchFamily="18" charset="0"/>
                <a:cs typeface="Times New Roman" panose="02020603050405020304" pitchFamily="18" charset="0"/>
              </a:rPr>
              <a:t>I am doing this because they have abandoned me and worshipped the </a:t>
            </a:r>
            <a:r>
              <a:rPr lang="en-US" sz="2600" dirty="0" err="1">
                <a:latin typeface="Times New Roman" panose="02020603050405020304" pitchFamily="18" charset="0"/>
                <a:cs typeface="Times New Roman" panose="02020603050405020304" pitchFamily="18" charset="0"/>
              </a:rPr>
              <a:t>Sidonian</a:t>
            </a:r>
            <a:r>
              <a:rPr lang="en-US" sz="2600" dirty="0">
                <a:latin typeface="Times New Roman" panose="02020603050405020304" pitchFamily="18" charset="0"/>
                <a:cs typeface="Times New Roman" panose="02020603050405020304" pitchFamily="18" charset="0"/>
              </a:rPr>
              <a:t> goddess Astarte, the Moabite god </a:t>
            </a:r>
            <a:r>
              <a:rPr lang="en-US" sz="2600" dirty="0" err="1">
                <a:latin typeface="Times New Roman" panose="02020603050405020304" pitchFamily="18" charset="0"/>
                <a:cs typeface="Times New Roman" panose="02020603050405020304" pitchFamily="18" charset="0"/>
              </a:rPr>
              <a:t>Chemosh</a:t>
            </a:r>
            <a:r>
              <a:rPr lang="en-US" sz="2600" dirty="0">
                <a:latin typeface="Times New Roman" panose="02020603050405020304" pitchFamily="18" charset="0"/>
                <a:cs typeface="Times New Roman" panose="02020603050405020304" pitchFamily="18" charset="0"/>
              </a:rPr>
              <a:t>, and the Ammonite god </a:t>
            </a:r>
            <a:r>
              <a:rPr lang="en-US" sz="2600" dirty="0" err="1">
                <a:latin typeface="Times New Roman" panose="02020603050405020304" pitchFamily="18" charset="0"/>
                <a:cs typeface="Times New Roman" panose="02020603050405020304" pitchFamily="18" charset="0"/>
              </a:rPr>
              <a:t>Milcom</a:t>
            </a:r>
            <a:r>
              <a:rPr lang="en-US" sz="2600" dirty="0">
                <a:latin typeface="Times New Roman" panose="02020603050405020304" pitchFamily="18" charset="0"/>
                <a:cs typeface="Times New Roman" panose="02020603050405020304" pitchFamily="18" charset="0"/>
              </a:rPr>
              <a:t>. They haven’t walked in my ways by doing what is right in my eyes—keeping my laws and judgments—as Solomon’s father David did.</a:t>
            </a:r>
          </a:p>
        </p:txBody>
      </p:sp>
      <p:sp>
        <p:nvSpPr>
          <p:cNvPr id="2" name="Rectangle 1"/>
          <p:cNvSpPr/>
          <p:nvPr/>
        </p:nvSpPr>
        <p:spPr>
          <a:xfrm>
            <a:off x="114300" y="152400"/>
            <a:ext cx="8915400" cy="646331"/>
          </a:xfrm>
          <a:prstGeom prst="rect">
            <a:avLst/>
          </a:prstGeom>
        </p:spPr>
        <p:txBody>
          <a:bodyPr wrap="square">
            <a:spAutoFit/>
          </a:bodyPr>
          <a:lstStyle/>
          <a:p>
            <a:r>
              <a:rPr lang="en-US" sz="3600" b="1" dirty="0">
                <a:latin typeface="Times New Roman" panose="02020603050405020304" pitchFamily="18" charset="0"/>
                <a:ea typeface="Times New Roman" panose="02020603050405020304" pitchFamily="18" charset="0"/>
              </a:rPr>
              <a:t>The Divided Kingdom</a:t>
            </a:r>
            <a:endParaRPr lang="en-US" sz="3600" dirty="0"/>
          </a:p>
        </p:txBody>
      </p:sp>
    </p:spTree>
    <p:extLst>
      <p:ext uri="{BB962C8B-B14F-4D97-AF65-F5344CB8AC3E}">
        <p14:creationId xmlns:p14="http://schemas.microsoft.com/office/powerpoint/2010/main" val="434649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5">
                <a:lumMod val="20000"/>
                <a:lumOff val="80000"/>
              </a:schemeClr>
            </a:gs>
            <a:gs pos="28000">
              <a:schemeClr val="accent5">
                <a:lumMod val="40000"/>
                <a:lumOff val="60000"/>
              </a:schemeClr>
            </a:gs>
            <a:gs pos="10000">
              <a:schemeClr val="accent5">
                <a:lumMod val="60000"/>
                <a:lumOff val="40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8" name="Rectangle 7"/>
          <p:cNvSpPr/>
          <p:nvPr/>
        </p:nvSpPr>
        <p:spPr>
          <a:xfrm>
            <a:off x="103414" y="873978"/>
            <a:ext cx="4468586" cy="3539430"/>
          </a:xfrm>
          <a:prstGeom prst="rect">
            <a:avLst/>
          </a:prstGeom>
        </p:spPr>
        <p:txBody>
          <a:bodyPr wrap="square">
            <a:spAutoFit/>
          </a:bodyPr>
          <a:lstStyle/>
          <a:p>
            <a:r>
              <a:rPr lang="en-US" sz="2800" i="1" dirty="0">
                <a:latin typeface="Times New Roman" panose="02020603050405020304" pitchFamily="18" charset="0"/>
                <a:cs typeface="Times New Roman" panose="02020603050405020304" pitchFamily="18" charset="0"/>
              </a:rPr>
              <a:t>Civil War!</a:t>
            </a:r>
          </a:p>
          <a:p>
            <a:r>
              <a:rPr lang="en-US" sz="2800" dirty="0">
                <a:latin typeface="Times New Roman" panose="02020603050405020304" pitchFamily="18" charset="0"/>
                <a:cs typeface="Times New Roman" panose="02020603050405020304" pitchFamily="18" charset="0"/>
              </a:rPr>
              <a:t>	There was civil war for the 60 years after Solomon’s death and the succession of the northern kingdom, as </a:t>
            </a:r>
            <a:r>
              <a:rPr lang="en-US" sz="2800" dirty="0" err="1">
                <a:latin typeface="Times New Roman" panose="02020603050405020304" pitchFamily="18" charset="0"/>
                <a:cs typeface="Times New Roman" panose="02020603050405020304" pitchFamily="18" charset="0"/>
              </a:rPr>
              <a:t>Rehoboam</a:t>
            </a:r>
            <a:r>
              <a:rPr lang="en-US" sz="2800" dirty="0">
                <a:latin typeface="Times New Roman" panose="02020603050405020304" pitchFamily="18" charset="0"/>
                <a:cs typeface="Times New Roman" panose="02020603050405020304" pitchFamily="18" charset="0"/>
              </a:rPr>
              <a:t> and the country of Judah tried unsuccessfully to reestablish a united kingdom.</a:t>
            </a:r>
          </a:p>
        </p:txBody>
      </p:sp>
      <p:sp>
        <p:nvSpPr>
          <p:cNvPr id="2" name="Rectangle 1"/>
          <p:cNvSpPr/>
          <p:nvPr/>
        </p:nvSpPr>
        <p:spPr>
          <a:xfrm>
            <a:off x="114300" y="152400"/>
            <a:ext cx="8915400" cy="646331"/>
          </a:xfrm>
          <a:prstGeom prst="rect">
            <a:avLst/>
          </a:prstGeom>
        </p:spPr>
        <p:txBody>
          <a:bodyPr wrap="square">
            <a:spAutoFit/>
          </a:bodyPr>
          <a:lstStyle/>
          <a:p>
            <a:r>
              <a:rPr lang="en-US" sz="3600" b="1" dirty="0">
                <a:latin typeface="Times New Roman" panose="02020603050405020304" pitchFamily="18" charset="0"/>
                <a:ea typeface="Times New Roman" panose="02020603050405020304" pitchFamily="18" charset="0"/>
              </a:rPr>
              <a:t>The Divided Kingdom</a:t>
            </a:r>
            <a:endParaRPr lang="en-US" sz="3600" dirty="0"/>
          </a:p>
        </p:txBody>
      </p:sp>
      <p:pic>
        <p:nvPicPr>
          <p:cNvPr id="21506" name="Picture 2" descr="Image result for Map of the Divided Kingdoms of Israel"/>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800600" y="873978"/>
            <a:ext cx="4105275" cy="548227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6408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5">
                <a:lumMod val="20000"/>
                <a:lumOff val="80000"/>
              </a:schemeClr>
            </a:gs>
            <a:gs pos="28000">
              <a:schemeClr val="accent5">
                <a:lumMod val="40000"/>
                <a:lumOff val="60000"/>
              </a:schemeClr>
            </a:gs>
            <a:gs pos="10000">
              <a:schemeClr val="accent5">
                <a:lumMod val="60000"/>
                <a:lumOff val="40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8" name="Rectangle 7"/>
          <p:cNvSpPr/>
          <p:nvPr/>
        </p:nvSpPr>
        <p:spPr>
          <a:xfrm>
            <a:off x="103414" y="1011734"/>
            <a:ext cx="8926286" cy="5693866"/>
          </a:xfrm>
          <a:prstGeom prst="rect">
            <a:avLst/>
          </a:prstGeom>
        </p:spPr>
        <p:txBody>
          <a:bodyPr wrap="square">
            <a:spAutoFit/>
          </a:bodyPr>
          <a:lstStyle/>
          <a:p>
            <a:pPr lvl="1"/>
            <a:r>
              <a:rPr lang="en-US" sz="2800" dirty="0">
                <a:latin typeface="Times New Roman" panose="02020603050405020304" pitchFamily="18" charset="0"/>
                <a:cs typeface="Times New Roman" panose="02020603050405020304" pitchFamily="18" charset="0"/>
              </a:rPr>
              <a:t>Northern Kingdom</a:t>
            </a:r>
          </a:p>
          <a:p>
            <a:pPr lvl="2"/>
            <a:r>
              <a:rPr lang="en-US" sz="2800" dirty="0">
                <a:latin typeface="Times New Roman" panose="02020603050405020304" pitchFamily="18" charset="0"/>
                <a:cs typeface="Times New Roman" panose="02020603050405020304" pitchFamily="18" charset="0"/>
              </a:rPr>
              <a:t>Name: Israel</a:t>
            </a:r>
          </a:p>
          <a:p>
            <a:pPr lvl="2"/>
            <a:r>
              <a:rPr lang="en-US" sz="2800" dirty="0">
                <a:latin typeface="Times New Roman" panose="02020603050405020304" pitchFamily="18" charset="0"/>
                <a:cs typeface="Times New Roman" panose="02020603050405020304" pitchFamily="18" charset="0"/>
              </a:rPr>
              <a:t>Tribes: “The 10 Northern Tribes”</a:t>
            </a:r>
          </a:p>
          <a:p>
            <a:pPr lvl="2"/>
            <a:r>
              <a:rPr lang="en-US" sz="2800" dirty="0">
                <a:latin typeface="Times New Roman" panose="02020603050405020304" pitchFamily="18" charset="0"/>
                <a:cs typeface="Times New Roman" panose="02020603050405020304" pitchFamily="18" charset="0"/>
              </a:rPr>
              <a:t>First King: Jeroboam</a:t>
            </a:r>
          </a:p>
          <a:p>
            <a:pPr lvl="2"/>
            <a:r>
              <a:rPr lang="en-US" sz="2800" dirty="0">
                <a:latin typeface="Times New Roman" panose="02020603050405020304" pitchFamily="18" charset="0"/>
                <a:cs typeface="Times New Roman" panose="02020603050405020304" pitchFamily="18" charset="0"/>
              </a:rPr>
              <a:t>Capital: First </a:t>
            </a:r>
            <a:r>
              <a:rPr lang="en-US" sz="2800" dirty="0" err="1">
                <a:latin typeface="Times New Roman" panose="02020603050405020304" pitchFamily="18" charset="0"/>
                <a:cs typeface="Times New Roman" panose="02020603050405020304" pitchFamily="18" charset="0"/>
              </a:rPr>
              <a:t>Shechem</a:t>
            </a:r>
            <a:r>
              <a:rPr lang="en-US" sz="2800" dirty="0">
                <a:latin typeface="Times New Roman" panose="02020603050405020304" pitchFamily="18" charset="0"/>
                <a:cs typeface="Times New Roman" panose="02020603050405020304" pitchFamily="18" charset="0"/>
              </a:rPr>
              <a:t> (1 Kings 12:25), then </a:t>
            </a:r>
            <a:r>
              <a:rPr lang="en-US" sz="2800" dirty="0" err="1">
                <a:latin typeface="Times New Roman" panose="02020603050405020304" pitchFamily="18" charset="0"/>
                <a:cs typeface="Times New Roman" panose="02020603050405020304" pitchFamily="18" charset="0"/>
              </a:rPr>
              <a:t>Tirza</a:t>
            </a:r>
            <a:r>
              <a:rPr lang="en-US" sz="2800" dirty="0">
                <a:latin typeface="Times New Roman" panose="02020603050405020304" pitchFamily="18" charset="0"/>
                <a:cs typeface="Times New Roman" panose="02020603050405020304" pitchFamily="18" charset="0"/>
              </a:rPr>
              <a:t> </a:t>
            </a:r>
          </a:p>
          <a:p>
            <a:pPr lvl="2"/>
            <a:r>
              <a:rPr lang="en-US" sz="2800" dirty="0">
                <a:latin typeface="Times New Roman" panose="02020603050405020304" pitchFamily="18" charset="0"/>
                <a:cs typeface="Times New Roman" panose="02020603050405020304" pitchFamily="18" charset="0"/>
              </a:rPr>
              <a:t>	(1 Kings 14:17), then Samaria (1 Kings 16:24)</a:t>
            </a:r>
          </a:p>
          <a:p>
            <a:pPr lvl="2"/>
            <a:r>
              <a:rPr lang="en-US" sz="2800" dirty="0">
                <a:latin typeface="Times New Roman" panose="02020603050405020304" pitchFamily="18" charset="0"/>
                <a:cs typeface="Times New Roman" panose="02020603050405020304" pitchFamily="18" charset="0"/>
              </a:rPr>
              <a:t>Conquered: 722 BCE by the Assyrians	</a:t>
            </a:r>
          </a:p>
          <a:p>
            <a:pPr lvl="1"/>
            <a:r>
              <a:rPr lang="en-US" sz="2800" dirty="0">
                <a:latin typeface="Times New Roman" panose="02020603050405020304" pitchFamily="18" charset="0"/>
                <a:cs typeface="Times New Roman" panose="02020603050405020304" pitchFamily="18" charset="0"/>
              </a:rPr>
              <a:t>Southern Kingdom</a:t>
            </a:r>
          </a:p>
          <a:p>
            <a:pPr lvl="2"/>
            <a:r>
              <a:rPr lang="en-US" sz="2800" dirty="0">
                <a:latin typeface="Times New Roman" panose="02020603050405020304" pitchFamily="18" charset="0"/>
                <a:cs typeface="Times New Roman" panose="02020603050405020304" pitchFamily="18" charset="0"/>
              </a:rPr>
              <a:t>Name: Judah</a:t>
            </a:r>
          </a:p>
          <a:p>
            <a:pPr lvl="2"/>
            <a:r>
              <a:rPr lang="en-US" sz="2800" dirty="0">
                <a:latin typeface="Times New Roman" panose="02020603050405020304" pitchFamily="18" charset="0"/>
                <a:cs typeface="Times New Roman" panose="02020603050405020304" pitchFamily="18" charset="0"/>
              </a:rPr>
              <a:t>Tribes: Judah and Benjamin</a:t>
            </a:r>
          </a:p>
          <a:p>
            <a:pPr lvl="2"/>
            <a:r>
              <a:rPr lang="en-US" sz="2800" dirty="0">
                <a:latin typeface="Times New Roman" panose="02020603050405020304" pitchFamily="18" charset="0"/>
                <a:cs typeface="Times New Roman" panose="02020603050405020304" pitchFamily="18" charset="0"/>
              </a:rPr>
              <a:t>First King: </a:t>
            </a:r>
            <a:r>
              <a:rPr lang="en-US" sz="2800" dirty="0" err="1">
                <a:latin typeface="Times New Roman" panose="02020603050405020304" pitchFamily="18" charset="0"/>
                <a:cs typeface="Times New Roman" panose="02020603050405020304" pitchFamily="18" charset="0"/>
              </a:rPr>
              <a:t>Rehoboam</a:t>
            </a:r>
            <a:r>
              <a:rPr lang="en-US" sz="2800" dirty="0">
                <a:latin typeface="Times New Roman" panose="02020603050405020304" pitchFamily="18" charset="0"/>
                <a:cs typeface="Times New Roman" panose="02020603050405020304" pitchFamily="18" charset="0"/>
              </a:rPr>
              <a:t> (Solomon’s son)</a:t>
            </a:r>
          </a:p>
          <a:p>
            <a:pPr lvl="2"/>
            <a:r>
              <a:rPr lang="en-US" sz="2800" dirty="0">
                <a:latin typeface="Times New Roman" panose="02020603050405020304" pitchFamily="18" charset="0"/>
                <a:cs typeface="Times New Roman" panose="02020603050405020304" pitchFamily="18" charset="0"/>
              </a:rPr>
              <a:t>Capital: Jerusalem</a:t>
            </a:r>
          </a:p>
          <a:p>
            <a:pPr lvl="2"/>
            <a:r>
              <a:rPr lang="en-US" sz="2800" dirty="0">
                <a:latin typeface="Times New Roman" panose="02020603050405020304" pitchFamily="18" charset="0"/>
                <a:cs typeface="Times New Roman" panose="02020603050405020304" pitchFamily="18" charset="0"/>
              </a:rPr>
              <a:t>Conquered: 581 BCE by the Babylonians</a:t>
            </a:r>
          </a:p>
        </p:txBody>
      </p:sp>
      <p:sp>
        <p:nvSpPr>
          <p:cNvPr id="2" name="Rectangle 1"/>
          <p:cNvSpPr/>
          <p:nvPr/>
        </p:nvSpPr>
        <p:spPr>
          <a:xfrm>
            <a:off x="114300" y="191869"/>
            <a:ext cx="8915400" cy="646331"/>
          </a:xfrm>
          <a:prstGeom prst="rect">
            <a:avLst/>
          </a:prstGeom>
        </p:spPr>
        <p:txBody>
          <a:bodyPr wrap="square">
            <a:spAutoFit/>
          </a:bodyPr>
          <a:lstStyle/>
          <a:p>
            <a:r>
              <a:rPr lang="en-US" sz="3600" b="1" dirty="0">
                <a:latin typeface="Times New Roman" panose="02020603050405020304" pitchFamily="18" charset="0"/>
                <a:ea typeface="Times New Roman" panose="02020603050405020304" pitchFamily="18" charset="0"/>
              </a:rPr>
              <a:t>The Divided Kingdoms of Israel</a:t>
            </a:r>
          </a:p>
        </p:txBody>
      </p:sp>
    </p:spTree>
    <p:extLst>
      <p:ext uri="{BB962C8B-B14F-4D97-AF65-F5344CB8AC3E}">
        <p14:creationId xmlns:p14="http://schemas.microsoft.com/office/powerpoint/2010/main" val="1036448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5">
                <a:lumMod val="20000"/>
                <a:lumOff val="80000"/>
              </a:schemeClr>
            </a:gs>
            <a:gs pos="28000">
              <a:schemeClr val="accent5">
                <a:lumMod val="40000"/>
                <a:lumOff val="60000"/>
              </a:schemeClr>
            </a:gs>
            <a:gs pos="10000">
              <a:schemeClr val="accent5">
                <a:lumMod val="60000"/>
                <a:lumOff val="40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8" name="Rectangle 7"/>
          <p:cNvSpPr/>
          <p:nvPr/>
        </p:nvSpPr>
        <p:spPr>
          <a:xfrm>
            <a:off x="103414" y="990600"/>
            <a:ext cx="8926286" cy="5262979"/>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	The role of the prophets of the Old Testament were to speak God’s words to God’s people. The Holy Spirit came upon only certain individuals to reveal God’s message. The first official prophet was Moses. Joshua and the judges also served in a prophetic role. Yet the prophet as a distinct office came into fullness with the establishment of the Israelite monarchy. Prophets and kings go together. Israel was a theocracy. The king was to lead the people </a:t>
            </a:r>
          </a:p>
          <a:p>
            <a:r>
              <a:rPr lang="en-US" sz="2400" dirty="0">
                <a:latin typeface="Times New Roman" panose="02020603050405020304" pitchFamily="18" charset="0"/>
                <a:cs typeface="Times New Roman" panose="02020603050405020304" pitchFamily="18" charset="0"/>
              </a:rPr>
              <a:t>politically (justice), militarily (protection), and </a:t>
            </a:r>
          </a:p>
          <a:p>
            <a:r>
              <a:rPr lang="en-US" sz="2400" dirty="0">
                <a:latin typeface="Times New Roman" panose="02020603050405020304" pitchFamily="18" charset="0"/>
                <a:cs typeface="Times New Roman" panose="02020603050405020304" pitchFamily="18" charset="0"/>
              </a:rPr>
              <a:t>in true worship of God. God raised up prophets </a:t>
            </a:r>
          </a:p>
          <a:p>
            <a:r>
              <a:rPr lang="en-US" sz="2400" dirty="0">
                <a:latin typeface="Times New Roman" panose="02020603050405020304" pitchFamily="18" charset="0"/>
                <a:cs typeface="Times New Roman" panose="02020603050405020304" pitchFamily="18" charset="0"/>
              </a:rPr>
              <a:t>to instruct the kings in how God wanted them to </a:t>
            </a:r>
          </a:p>
          <a:p>
            <a:r>
              <a:rPr lang="en-US" sz="2400" dirty="0">
                <a:latin typeface="Times New Roman" panose="02020603050405020304" pitchFamily="18" charset="0"/>
                <a:cs typeface="Times New Roman" panose="02020603050405020304" pitchFamily="18" charset="0"/>
              </a:rPr>
              <a:t>be God’s leader to the people. Also, when the </a:t>
            </a:r>
          </a:p>
          <a:p>
            <a:r>
              <a:rPr lang="en-US" sz="2400" dirty="0">
                <a:latin typeface="Times New Roman" panose="02020603050405020304" pitchFamily="18" charset="0"/>
                <a:cs typeface="Times New Roman" panose="02020603050405020304" pitchFamily="18" charset="0"/>
              </a:rPr>
              <a:t>monarch and the priests failed in leading the </a:t>
            </a:r>
          </a:p>
          <a:p>
            <a:r>
              <a:rPr lang="en-US" sz="2400" dirty="0">
                <a:latin typeface="Times New Roman" panose="02020603050405020304" pitchFamily="18" charset="0"/>
                <a:cs typeface="Times New Roman" panose="02020603050405020304" pitchFamily="18" charset="0"/>
              </a:rPr>
              <a:t>people correctly, God had prophets address the </a:t>
            </a:r>
          </a:p>
          <a:p>
            <a:r>
              <a:rPr lang="en-US" sz="2400" dirty="0">
                <a:latin typeface="Times New Roman" panose="02020603050405020304" pitchFamily="18" charset="0"/>
                <a:cs typeface="Times New Roman" panose="02020603050405020304" pitchFamily="18" charset="0"/>
              </a:rPr>
              <a:t>people directly.</a:t>
            </a:r>
          </a:p>
        </p:txBody>
      </p:sp>
      <p:sp>
        <p:nvSpPr>
          <p:cNvPr id="2" name="Rectangle 1"/>
          <p:cNvSpPr/>
          <p:nvPr/>
        </p:nvSpPr>
        <p:spPr>
          <a:xfrm>
            <a:off x="114300" y="76200"/>
            <a:ext cx="8915400" cy="646331"/>
          </a:xfrm>
          <a:prstGeom prst="rect">
            <a:avLst/>
          </a:prstGeom>
        </p:spPr>
        <p:txBody>
          <a:bodyPr wrap="square">
            <a:spAutoFit/>
          </a:bodyPr>
          <a:lstStyle/>
          <a:p>
            <a:r>
              <a:rPr lang="en-US" sz="3600" b="1" dirty="0">
                <a:latin typeface="Times New Roman" panose="02020603050405020304" pitchFamily="18" charset="0"/>
                <a:ea typeface="Times New Roman" panose="02020603050405020304" pitchFamily="18" charset="0"/>
              </a:rPr>
              <a:t>The Prophets</a:t>
            </a:r>
            <a:endParaRPr lang="en-US" sz="3600" dirty="0"/>
          </a:p>
        </p:txBody>
      </p:sp>
      <p:sp>
        <p:nvSpPr>
          <p:cNvPr id="3" name="AutoShape 2" descr="Image result for moses speaking to the people"/>
          <p:cNvSpPr>
            <a:spLocks noChangeAspect="1" noChangeArrowheads="1"/>
          </p:cNvSpPr>
          <p:nvPr/>
        </p:nvSpPr>
        <p:spPr bwMode="auto">
          <a:xfrm>
            <a:off x="155575" y="-1943100"/>
            <a:ext cx="3238500" cy="40576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48400" y="3352800"/>
            <a:ext cx="2616230" cy="328567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877243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5">
                <a:lumMod val="20000"/>
                <a:lumOff val="80000"/>
              </a:schemeClr>
            </a:gs>
            <a:gs pos="28000">
              <a:schemeClr val="accent5">
                <a:lumMod val="40000"/>
                <a:lumOff val="60000"/>
              </a:schemeClr>
            </a:gs>
            <a:gs pos="10000">
              <a:schemeClr val="accent5">
                <a:lumMod val="60000"/>
                <a:lumOff val="40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8" name="Rectangle 7"/>
          <p:cNvSpPr/>
          <p:nvPr/>
        </p:nvSpPr>
        <p:spPr>
          <a:xfrm>
            <a:off x="103414" y="733246"/>
            <a:ext cx="8926286" cy="5262979"/>
          </a:xfrm>
          <a:prstGeom prst="rect">
            <a:avLst/>
          </a:prstGeom>
        </p:spPr>
        <p:txBody>
          <a:bodyPr wrap="square">
            <a:spAutoFit/>
          </a:bodyPr>
          <a:lstStyle/>
          <a:p>
            <a:r>
              <a:rPr lang="en-US" sz="2400" i="1" dirty="0">
                <a:latin typeface="Times New Roman" panose="02020603050405020304" pitchFamily="18" charset="0"/>
                <a:cs typeface="Times New Roman" panose="02020603050405020304" pitchFamily="18" charset="0"/>
              </a:rPr>
              <a:t>Prophets revealed God’s words in two ways.</a:t>
            </a:r>
          </a:p>
          <a:p>
            <a:pPr marL="342900" indent="-342900">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Prophecy can be revealing what is true. In this role, prophets urged people to follow God correctly and pronounced condemnation for the ways that people didn’t. </a:t>
            </a:r>
          </a:p>
          <a:p>
            <a:pPr marL="342900" indent="-342900">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Prophecy can also be revealing what will be true. In a very simple way, leaders inquired of God what they </a:t>
            </a:r>
          </a:p>
          <a:p>
            <a:pPr marL="347663"/>
            <a:r>
              <a:rPr lang="en-US" sz="2400" dirty="0">
                <a:latin typeface="Times New Roman" panose="02020603050405020304" pitchFamily="18" charset="0"/>
                <a:cs typeface="Times New Roman" panose="02020603050405020304" pitchFamily="18" charset="0"/>
              </a:rPr>
              <a:t>should do in certain situations. God was </a:t>
            </a:r>
          </a:p>
          <a:p>
            <a:pPr marL="347663"/>
            <a:r>
              <a:rPr lang="en-US" sz="2400" dirty="0">
                <a:latin typeface="Times New Roman" panose="02020603050405020304" pitchFamily="18" charset="0"/>
                <a:cs typeface="Times New Roman" panose="02020603050405020304" pitchFamily="18" charset="0"/>
              </a:rPr>
              <a:t>still the leader of the people and would tell</a:t>
            </a:r>
          </a:p>
          <a:p>
            <a:pPr marL="347663"/>
            <a:r>
              <a:rPr lang="en-US" sz="2400" dirty="0">
                <a:latin typeface="Times New Roman" panose="02020603050405020304" pitchFamily="18" charset="0"/>
                <a:cs typeface="Times New Roman" panose="02020603050405020304" pitchFamily="18" charset="0"/>
              </a:rPr>
              <a:t>leaders what to do in difficult and unclear </a:t>
            </a:r>
          </a:p>
          <a:p>
            <a:pPr marL="347663"/>
            <a:r>
              <a:rPr lang="en-US" sz="2400" dirty="0">
                <a:latin typeface="Times New Roman" panose="02020603050405020304" pitchFamily="18" charset="0"/>
                <a:cs typeface="Times New Roman" panose="02020603050405020304" pitchFamily="18" charset="0"/>
              </a:rPr>
              <a:t>situations. If the leaders were faithful to </a:t>
            </a:r>
          </a:p>
          <a:p>
            <a:pPr marL="347663"/>
            <a:r>
              <a:rPr lang="en-US" sz="2400" dirty="0">
                <a:latin typeface="Times New Roman" panose="02020603050405020304" pitchFamily="18" charset="0"/>
                <a:cs typeface="Times New Roman" panose="02020603050405020304" pitchFamily="18" charset="0"/>
              </a:rPr>
              <a:t>God, God blessed them, told them what to </a:t>
            </a:r>
          </a:p>
          <a:p>
            <a:pPr marL="347663"/>
            <a:r>
              <a:rPr lang="en-US" sz="2400" dirty="0">
                <a:latin typeface="Times New Roman" panose="02020603050405020304" pitchFamily="18" charset="0"/>
                <a:cs typeface="Times New Roman" panose="02020603050405020304" pitchFamily="18" charset="0"/>
              </a:rPr>
              <a:t>do, and revealed what was going to </a:t>
            </a:r>
          </a:p>
          <a:p>
            <a:pPr marL="347663"/>
            <a:r>
              <a:rPr lang="en-US" sz="2400" dirty="0">
                <a:latin typeface="Times New Roman" panose="02020603050405020304" pitchFamily="18" charset="0"/>
                <a:cs typeface="Times New Roman" panose="02020603050405020304" pitchFamily="18" charset="0"/>
              </a:rPr>
              <a:t>happen. If they were not, God was silent </a:t>
            </a:r>
          </a:p>
          <a:p>
            <a:pPr marL="347663"/>
            <a:r>
              <a:rPr lang="en-US" sz="2400" dirty="0">
                <a:latin typeface="Times New Roman" panose="02020603050405020304" pitchFamily="18" charset="0"/>
                <a:cs typeface="Times New Roman" panose="02020603050405020304" pitchFamily="18" charset="0"/>
              </a:rPr>
              <a:t>to them or gave a judgement against them.</a:t>
            </a:r>
          </a:p>
        </p:txBody>
      </p:sp>
      <p:sp>
        <p:nvSpPr>
          <p:cNvPr id="2" name="Rectangle 1"/>
          <p:cNvSpPr/>
          <p:nvPr/>
        </p:nvSpPr>
        <p:spPr>
          <a:xfrm>
            <a:off x="114300" y="76200"/>
            <a:ext cx="8915400" cy="646331"/>
          </a:xfrm>
          <a:prstGeom prst="rect">
            <a:avLst/>
          </a:prstGeom>
        </p:spPr>
        <p:txBody>
          <a:bodyPr wrap="square">
            <a:spAutoFit/>
          </a:bodyPr>
          <a:lstStyle/>
          <a:p>
            <a:r>
              <a:rPr lang="en-US" sz="3600" b="1" dirty="0">
                <a:latin typeface="Times New Roman" panose="02020603050405020304" pitchFamily="18" charset="0"/>
                <a:ea typeface="Times New Roman" panose="02020603050405020304" pitchFamily="18" charset="0"/>
              </a:rPr>
              <a:t>The Prophets</a:t>
            </a:r>
            <a:endParaRPr lang="en-US" sz="3600" dirty="0"/>
          </a:p>
        </p:txBody>
      </p:sp>
      <p:sp>
        <p:nvSpPr>
          <p:cNvPr id="3" name="AutoShape 2" descr="Image result for moses speaking to the people"/>
          <p:cNvSpPr>
            <a:spLocks noChangeAspect="1" noChangeArrowheads="1"/>
          </p:cNvSpPr>
          <p:nvPr/>
        </p:nvSpPr>
        <p:spPr bwMode="auto">
          <a:xfrm>
            <a:off x="155575" y="-1943100"/>
            <a:ext cx="3238500" cy="40576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6626" name="Picture 2" descr="Image result for Nathan confronting King David"/>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91200" y="2647950"/>
            <a:ext cx="3133725" cy="40576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5609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5">
                <a:lumMod val="20000"/>
                <a:lumOff val="80000"/>
              </a:schemeClr>
            </a:gs>
            <a:gs pos="28000">
              <a:schemeClr val="accent5">
                <a:lumMod val="40000"/>
                <a:lumOff val="60000"/>
              </a:schemeClr>
            </a:gs>
            <a:gs pos="10000">
              <a:schemeClr val="accent5">
                <a:lumMod val="60000"/>
                <a:lumOff val="40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8" name="Rectangle 7"/>
          <p:cNvSpPr/>
          <p:nvPr/>
        </p:nvSpPr>
        <p:spPr>
          <a:xfrm>
            <a:off x="103414" y="1038285"/>
            <a:ext cx="8926286" cy="4524315"/>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	Prophets were personally called by God. God’s Spirit came upon them and they were given insights and messages for others. The others, however, had the difficult duty of distinguishing between true and false prophets. People, especially kings, wanted prophets to say what they wanted them to say! Since kings often sponsored and rewarded prophets, it became lucrative </a:t>
            </a:r>
          </a:p>
          <a:p>
            <a:r>
              <a:rPr lang="en-US" sz="2400" dirty="0">
                <a:latin typeface="Times New Roman" panose="02020603050405020304" pitchFamily="18" charset="0"/>
                <a:cs typeface="Times New Roman" panose="02020603050405020304" pitchFamily="18" charset="0"/>
              </a:rPr>
              <a:t>to claim to be a prophet and say what </a:t>
            </a:r>
          </a:p>
          <a:p>
            <a:r>
              <a:rPr lang="en-US" sz="2400" dirty="0">
                <a:latin typeface="Times New Roman" panose="02020603050405020304" pitchFamily="18" charset="0"/>
                <a:cs typeface="Times New Roman" panose="02020603050405020304" pitchFamily="18" charset="0"/>
              </a:rPr>
              <a:t>was wanted.</a:t>
            </a:r>
          </a:p>
          <a:p>
            <a:r>
              <a:rPr lang="en-US" sz="2400" dirty="0">
                <a:latin typeface="Times New Roman" panose="02020603050405020304" pitchFamily="18" charset="0"/>
                <a:cs typeface="Times New Roman" panose="02020603050405020304" pitchFamily="18" charset="0"/>
              </a:rPr>
              <a:t>	The test for distinguishing a </a:t>
            </a:r>
          </a:p>
          <a:p>
            <a:r>
              <a:rPr lang="en-US" sz="2400" dirty="0">
                <a:latin typeface="Times New Roman" panose="02020603050405020304" pitchFamily="18" charset="0"/>
                <a:cs typeface="Times New Roman" panose="02020603050405020304" pitchFamily="18" charset="0"/>
              </a:rPr>
              <a:t>real prophet, the Bible says, was to </a:t>
            </a:r>
          </a:p>
          <a:p>
            <a:r>
              <a:rPr lang="en-US" sz="2400" dirty="0">
                <a:latin typeface="Times New Roman" panose="02020603050405020304" pitchFamily="18" charset="0"/>
                <a:cs typeface="Times New Roman" panose="02020603050405020304" pitchFamily="18" charset="0"/>
              </a:rPr>
              <a:t>look and see if his prophesies came </a:t>
            </a:r>
          </a:p>
          <a:p>
            <a:r>
              <a:rPr lang="en-US" sz="2400" dirty="0">
                <a:latin typeface="Times New Roman" panose="02020603050405020304" pitchFamily="18" charset="0"/>
                <a:cs typeface="Times New Roman" panose="02020603050405020304" pitchFamily="18" charset="0"/>
              </a:rPr>
              <a:t>true.</a:t>
            </a:r>
          </a:p>
        </p:txBody>
      </p:sp>
      <p:sp>
        <p:nvSpPr>
          <p:cNvPr id="2" name="Rectangle 1"/>
          <p:cNvSpPr/>
          <p:nvPr/>
        </p:nvSpPr>
        <p:spPr>
          <a:xfrm>
            <a:off x="114300" y="76200"/>
            <a:ext cx="8915400" cy="646331"/>
          </a:xfrm>
          <a:prstGeom prst="rect">
            <a:avLst/>
          </a:prstGeom>
        </p:spPr>
        <p:txBody>
          <a:bodyPr wrap="square">
            <a:spAutoFit/>
          </a:bodyPr>
          <a:lstStyle/>
          <a:p>
            <a:r>
              <a:rPr lang="en-US" sz="3600" b="1" dirty="0">
                <a:latin typeface="Times New Roman" panose="02020603050405020304" pitchFamily="18" charset="0"/>
                <a:ea typeface="Times New Roman" panose="02020603050405020304" pitchFamily="18" charset="0"/>
              </a:rPr>
              <a:t>The Prophets</a:t>
            </a:r>
            <a:endParaRPr lang="en-US" sz="3600" dirty="0"/>
          </a:p>
        </p:txBody>
      </p:sp>
      <p:sp>
        <p:nvSpPr>
          <p:cNvPr id="3" name="AutoShape 2" descr="Image result for moses speaking to the people"/>
          <p:cNvSpPr>
            <a:spLocks noChangeAspect="1" noChangeArrowheads="1"/>
          </p:cNvSpPr>
          <p:nvPr/>
        </p:nvSpPr>
        <p:spPr bwMode="auto">
          <a:xfrm>
            <a:off x="155575" y="-1943100"/>
            <a:ext cx="3238500" cy="40576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7650" name="Picture 2" descr="https://2.bp.blogspot.com/-l2ddB9Sn0is/Vz3BJilPZjI/AAAAAAAAj08/af51UIRhL4EBs_PSOJpbMXGG7E6SHrcJACLcB/s1600/solomon_made_king-02.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994275" y="3250697"/>
            <a:ext cx="3921125" cy="337870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1327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5">
                <a:lumMod val="20000"/>
                <a:lumOff val="80000"/>
              </a:schemeClr>
            </a:gs>
            <a:gs pos="28000">
              <a:schemeClr val="accent5">
                <a:lumMod val="40000"/>
                <a:lumOff val="60000"/>
              </a:schemeClr>
            </a:gs>
            <a:gs pos="10000">
              <a:schemeClr val="accent5">
                <a:lumMod val="60000"/>
                <a:lumOff val="40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8" name="Rectangle 7"/>
          <p:cNvSpPr/>
          <p:nvPr/>
        </p:nvSpPr>
        <p:spPr>
          <a:xfrm>
            <a:off x="103414" y="1208544"/>
            <a:ext cx="8926286" cy="2677656"/>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	Most of the true prophets refused sponsorship and often spoke judgement against the people and leaders. Thus it was often a dangerous calling to be a prophet, as most of the time the people didn’t want to hear the message! This speaking of correction carries on into English today as “speaking prophetically,” which can mean pronouncing judgement.</a:t>
            </a:r>
          </a:p>
          <a:p>
            <a:r>
              <a:rPr lang="en-US" sz="2400" dirty="0">
                <a:latin typeface="Times New Roman" panose="02020603050405020304" pitchFamily="18" charset="0"/>
                <a:cs typeface="Times New Roman" panose="02020603050405020304" pitchFamily="18" charset="0"/>
              </a:rPr>
              <a:t>	</a:t>
            </a:r>
          </a:p>
        </p:txBody>
      </p:sp>
      <p:sp>
        <p:nvSpPr>
          <p:cNvPr id="2" name="Rectangle 1"/>
          <p:cNvSpPr/>
          <p:nvPr/>
        </p:nvSpPr>
        <p:spPr>
          <a:xfrm>
            <a:off x="114300" y="344269"/>
            <a:ext cx="8915400" cy="646331"/>
          </a:xfrm>
          <a:prstGeom prst="rect">
            <a:avLst/>
          </a:prstGeom>
        </p:spPr>
        <p:txBody>
          <a:bodyPr wrap="square">
            <a:spAutoFit/>
          </a:bodyPr>
          <a:lstStyle/>
          <a:p>
            <a:r>
              <a:rPr lang="en-US" sz="3600" b="1" dirty="0">
                <a:latin typeface="Times New Roman" panose="02020603050405020304" pitchFamily="18" charset="0"/>
                <a:ea typeface="Times New Roman" panose="02020603050405020304" pitchFamily="18" charset="0"/>
              </a:rPr>
              <a:t>The Prophets</a:t>
            </a:r>
            <a:endParaRPr lang="en-US" sz="3600" dirty="0"/>
          </a:p>
        </p:txBody>
      </p:sp>
      <p:sp>
        <p:nvSpPr>
          <p:cNvPr id="3" name="AutoShape 2" descr="Image result for moses speaking to the people"/>
          <p:cNvSpPr>
            <a:spLocks noChangeAspect="1" noChangeArrowheads="1"/>
          </p:cNvSpPr>
          <p:nvPr/>
        </p:nvSpPr>
        <p:spPr bwMode="auto">
          <a:xfrm>
            <a:off x="155575" y="-1943100"/>
            <a:ext cx="3238500" cy="40576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8674" name="Picture 2" descr="Image result for Prophet Jeremiah dressed in rags, and dirty"/>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495800" y="3418114"/>
            <a:ext cx="4460875" cy="327643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Rectangle 3"/>
          <p:cNvSpPr/>
          <p:nvPr/>
        </p:nvSpPr>
        <p:spPr>
          <a:xfrm>
            <a:off x="155575" y="3418114"/>
            <a:ext cx="4340225" cy="3416320"/>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	The prophetic role declined when the monarchy was lost. It was replaced by the Holy Spirit, who was given into each believer, at the end of the time of Jesus. The Holy Spirit leads, guides, and directs each Christian, although there is still the spiritual gift of prophesy.</a:t>
            </a:r>
          </a:p>
        </p:txBody>
      </p:sp>
      <p:sp>
        <p:nvSpPr>
          <p:cNvPr id="5" name="TextBox 4"/>
          <p:cNvSpPr txBox="1"/>
          <p:nvPr/>
        </p:nvSpPr>
        <p:spPr>
          <a:xfrm>
            <a:off x="4572000" y="6252044"/>
            <a:ext cx="4264025" cy="341632"/>
          </a:xfrm>
          <a:prstGeom prst="rect">
            <a:avLst/>
          </a:prstGeom>
          <a:noFill/>
        </p:spPr>
        <p:txBody>
          <a:bodyPr wrap="square" rtlCol="0">
            <a:spAutoFit/>
          </a:bodyPr>
          <a:lstStyle/>
          <a:p>
            <a:pPr algn="ctr">
              <a:lnSpc>
                <a:spcPct val="90000"/>
              </a:lnSpc>
            </a:pPr>
            <a:r>
              <a:rPr lang="en-US" b="1" dirty="0">
                <a:solidFill>
                  <a:schemeClr val="bg1"/>
                </a:solidFill>
                <a:latin typeface="Times New Roman" panose="02020603050405020304" pitchFamily="18" charset="0"/>
                <a:cs typeface="Times New Roman" panose="02020603050405020304" pitchFamily="18" charset="0"/>
              </a:rPr>
              <a:t>Jeremiah imprisoned in a cistern</a:t>
            </a:r>
          </a:p>
        </p:txBody>
      </p:sp>
    </p:spTree>
    <p:extLst>
      <p:ext uri="{BB962C8B-B14F-4D97-AF65-F5344CB8AC3E}">
        <p14:creationId xmlns:p14="http://schemas.microsoft.com/office/powerpoint/2010/main" val="3120311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ontinental Europe 16x9">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2400"/>
        </a:defPPr>
      </a:lstStyle>
      <a:style>
        <a:lnRef idx="2">
          <a:schemeClr val="dk1">
            <a:shade val="50000"/>
          </a:schemeClr>
        </a:lnRef>
        <a:fillRef idx="1">
          <a:schemeClr val="dk1"/>
        </a:fillRef>
        <a:effectRef idx="0">
          <a:schemeClr val="dk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400"/>
        </a:defPPr>
      </a:lstStyle>
    </a:txDef>
  </a:objectDefaults>
  <a:extraClrSchemeLst/>
</a:theme>
</file>

<file path=ppt/theme/theme2.xml><?xml version="1.0" encoding="utf-8"?>
<a:theme xmlns:a="http://schemas.openxmlformats.org/drawingml/2006/main" name="Office Theme">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FECDB7D7-727B-44D4-8100-B4DA40A1A13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World maps series, European continent presentation (widescreen)</Template>
  <TotalTime>0</TotalTime>
  <Words>3223</Words>
  <Application>Microsoft Office PowerPoint</Application>
  <PresentationFormat>On-screen Show (4:3)</PresentationFormat>
  <Paragraphs>851</Paragraphs>
  <Slides>158</Slides>
  <Notes>158</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158</vt:i4>
      </vt:variant>
    </vt:vector>
  </HeadingPairs>
  <TitlesOfParts>
    <vt:vector size="164" baseType="lpstr">
      <vt:lpstr>Arial</vt:lpstr>
      <vt:lpstr>Century Gothic</vt:lpstr>
      <vt:lpstr>Courier New</vt:lpstr>
      <vt:lpstr>Times New Roman</vt:lpstr>
      <vt:lpstr>Wingdings</vt:lpstr>
      <vt:lpstr>Continental Europe 16x9</vt:lpstr>
      <vt:lpstr>Welcome!</vt:lpstr>
      <vt:lpstr>History of  the Holy Land</vt:lpstr>
      <vt:lpstr>PowerPoint Presentation</vt:lpstr>
      <vt:lpstr>PowerPoint Presentation</vt:lpstr>
      <vt:lpstr>PowerPoint Presentation</vt:lpstr>
      <vt:lpstr>PowerPoint Presentation</vt:lpstr>
      <vt:lpstr>Questions  or  Comments?</vt:lpstr>
      <vt:lpstr>PowerPoint Presentation</vt:lpstr>
      <vt:lpstr>PowerPoint Presentation</vt:lpstr>
      <vt:lpstr>PowerPoint Presentation</vt:lpstr>
      <vt:lpstr>PowerPoint Presentation</vt:lpstr>
      <vt:lpstr>Opening prayer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 Observations, Thoughts, Insights</vt:lpstr>
      <vt:lpstr>PowerPoint Presentation</vt:lpstr>
      <vt:lpstr>PowerPoint Presentation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2016-10-01T22:19:26Z</dcterms:created>
  <dcterms:modified xsi:type="dcterms:W3CDTF">2016-11-04T15:06:14Z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TC028048779991</vt:lpwstr>
  </property>
</Properties>
</file>