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44" r:id="rId2"/>
    <p:sldId id="366" r:id="rId3"/>
    <p:sldId id="294" r:id="rId4"/>
    <p:sldId id="355" r:id="rId5"/>
    <p:sldId id="369" r:id="rId6"/>
    <p:sldId id="371" r:id="rId7"/>
    <p:sldId id="370" r:id="rId8"/>
    <p:sldId id="372" r:id="rId9"/>
    <p:sldId id="368" r:id="rId10"/>
    <p:sldId id="373" r:id="rId11"/>
    <p:sldId id="374" r:id="rId12"/>
    <p:sldId id="375" r:id="rId13"/>
    <p:sldId id="376" r:id="rId14"/>
    <p:sldId id="377" r:id="rId15"/>
    <p:sldId id="389" r:id="rId16"/>
    <p:sldId id="378" r:id="rId17"/>
    <p:sldId id="386" r:id="rId18"/>
    <p:sldId id="385" r:id="rId19"/>
    <p:sldId id="384" r:id="rId20"/>
    <p:sldId id="383" r:id="rId21"/>
    <p:sldId id="387" r:id="rId22"/>
    <p:sldId id="38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976"/>
    <a:srgbClr val="F15C22"/>
    <a:srgbClr val="038FC0"/>
    <a:srgbClr val="CC00CC"/>
    <a:srgbClr val="E59A01"/>
    <a:srgbClr val="018AD2"/>
    <a:srgbClr val="92AEF3"/>
    <a:srgbClr val="240838"/>
    <a:srgbClr val="20062E"/>
    <a:srgbClr val="008A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5" autoAdjust="0"/>
    <p:restoredTop sz="94660"/>
  </p:normalViewPr>
  <p:slideViewPr>
    <p:cSldViewPr snapToGrid="0" showGuides="1">
      <p:cViewPr varScale="1">
        <p:scale>
          <a:sx n="58" d="100"/>
          <a:sy n="58" d="100"/>
        </p:scale>
        <p:origin x="105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81F7359-0D52-4913-A842-790C54D4CBA7}"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26361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1F7359-0D52-4913-A842-790C54D4CBA7}"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2661416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1F7359-0D52-4913-A842-790C54D4CBA7}"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2248468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1F7359-0D52-4913-A842-790C54D4CBA7}"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2613048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1F7359-0D52-4913-A842-790C54D4CBA7}"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1444427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1F7359-0D52-4913-A842-790C54D4CBA7}" type="datetimeFigureOut">
              <a:rPr lang="en-US" smtClean="0"/>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250890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1F7359-0D52-4913-A842-790C54D4CBA7}" type="datetimeFigureOut">
              <a:rPr lang="en-US" smtClean="0"/>
              <a:t>5/16/2017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160557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1F7359-0D52-4913-A842-790C54D4CBA7}" type="datetimeFigureOut">
              <a:rPr lang="en-US" smtClean="0"/>
              <a:t>5/16/2017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4116765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F7359-0D52-4913-A842-790C54D4CBA7}" type="datetimeFigureOut">
              <a:rPr lang="en-US" smtClean="0"/>
              <a:t>5/16/2017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1183364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81F7359-0D52-4913-A842-790C54D4CBA7}" type="datetimeFigureOut">
              <a:rPr lang="en-US" smtClean="0"/>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2333562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81F7359-0D52-4913-A842-790C54D4CBA7}" type="datetimeFigureOut">
              <a:rPr lang="en-US" smtClean="0"/>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3439899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81F7359-0D52-4913-A842-790C54D4CBA7}" type="datetimeFigureOut">
              <a:rPr lang="en-US" smtClean="0"/>
              <a:t>5/16/2017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3F34C8-FD6F-447C-ADB7-4878EAF73562}" type="slidenum">
              <a:rPr lang="en-US" smtClean="0"/>
              <a:t>‹#›</a:t>
            </a:fld>
            <a:endParaRPr lang="en-US"/>
          </a:p>
        </p:txBody>
      </p:sp>
    </p:spTree>
    <p:extLst>
      <p:ext uri="{BB962C8B-B14F-4D97-AF65-F5344CB8AC3E}">
        <p14:creationId xmlns:p14="http://schemas.microsoft.com/office/powerpoint/2010/main" val="388619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653" y="101302"/>
            <a:ext cx="8884693" cy="6524863"/>
          </a:xfrm>
          <a:prstGeom prst="rect">
            <a:avLst/>
          </a:prstGeom>
        </p:spPr>
        <p:txBody>
          <a:bodyPr wrap="square">
            <a:spAutoFit/>
          </a:bodyPr>
          <a:lstStyle/>
          <a:p>
            <a:pPr algn="just"/>
            <a:r>
              <a:rPr lang="en-US" sz="4000" b="1" dirty="0">
                <a:latin typeface="Times New Roman" panose="02020603050405020304" pitchFamily="18" charset="0"/>
                <a:ea typeface="Times New Roman" panose="02020603050405020304" pitchFamily="18" charset="0"/>
              </a:rPr>
              <a:t>Mark 12:13-17 (CEB)</a:t>
            </a:r>
          </a:p>
          <a:p>
            <a:pPr algn="just"/>
            <a:r>
              <a:rPr lang="en-US" sz="1200" dirty="0">
                <a:latin typeface="Times New Roman" panose="02020603050405020304" pitchFamily="18" charset="0"/>
                <a:ea typeface="Times New Roman" panose="02020603050405020304" pitchFamily="18" charset="0"/>
              </a:rPr>
              <a:t> </a:t>
            </a:r>
          </a:p>
          <a:p>
            <a:r>
              <a:rPr lang="en-US" sz="3600" dirty="0">
                <a:latin typeface="Times New Roman" panose="02020603050405020304" pitchFamily="18" charset="0"/>
                <a:ea typeface="Times New Roman" panose="02020603050405020304" pitchFamily="18" charset="0"/>
              </a:rPr>
              <a:t>	</a:t>
            </a:r>
            <a:r>
              <a:rPr lang="en-US" sz="3600" baseline="30000" dirty="0">
                <a:latin typeface="Times New Roman" panose="02020603050405020304" pitchFamily="18" charset="0"/>
                <a:ea typeface="Times New Roman" panose="02020603050405020304" pitchFamily="18" charset="0"/>
              </a:rPr>
              <a:t>13 </a:t>
            </a:r>
            <a:r>
              <a:rPr lang="en-US" sz="3600" dirty="0">
                <a:latin typeface="Times New Roman" panose="02020603050405020304" pitchFamily="18" charset="0"/>
                <a:ea typeface="Times New Roman" panose="02020603050405020304" pitchFamily="18" charset="0"/>
              </a:rPr>
              <a:t>[The Jewish leaders] sent some of the Pharisees and </a:t>
            </a:r>
            <a:r>
              <a:rPr lang="en-US" sz="3600" dirty="0" err="1">
                <a:latin typeface="Times New Roman" panose="02020603050405020304" pitchFamily="18" charset="0"/>
                <a:ea typeface="Times New Roman" panose="02020603050405020304" pitchFamily="18" charset="0"/>
              </a:rPr>
              <a:t>Herodians</a:t>
            </a:r>
            <a:r>
              <a:rPr lang="en-US" sz="3600" dirty="0">
                <a:latin typeface="Times New Roman" panose="02020603050405020304" pitchFamily="18" charset="0"/>
                <a:ea typeface="Times New Roman" panose="02020603050405020304" pitchFamily="18" charset="0"/>
              </a:rPr>
              <a:t> to Jesus to catch Him in His words. </a:t>
            </a:r>
            <a:r>
              <a:rPr lang="en-US" sz="3600" baseline="30000" dirty="0">
                <a:latin typeface="Times New Roman" panose="02020603050405020304" pitchFamily="18" charset="0"/>
                <a:ea typeface="Times New Roman" panose="02020603050405020304" pitchFamily="18" charset="0"/>
              </a:rPr>
              <a:t>14 </a:t>
            </a:r>
            <a:r>
              <a:rPr lang="en-US" sz="3600" dirty="0">
                <a:latin typeface="Times New Roman" panose="02020603050405020304" pitchFamily="18" charset="0"/>
                <a:ea typeface="Times New Roman" panose="02020603050405020304" pitchFamily="18" charset="0"/>
              </a:rPr>
              <a:t>They came to Him and said, “Teacher, we know that you are a man of integrity. You aren’t swayed by others, because you pay no attention to who they are; </a:t>
            </a:r>
          </a:p>
          <a:p>
            <a:r>
              <a:rPr lang="en-US" sz="3600" dirty="0">
                <a:latin typeface="Times New Roman" panose="02020603050405020304" pitchFamily="18" charset="0"/>
                <a:ea typeface="Times New Roman" panose="02020603050405020304" pitchFamily="18" charset="0"/>
              </a:rPr>
              <a:t>but you teach the way of God in </a:t>
            </a:r>
          </a:p>
          <a:p>
            <a:r>
              <a:rPr lang="en-US" sz="3600" dirty="0">
                <a:latin typeface="Times New Roman" panose="02020603050405020304" pitchFamily="18" charset="0"/>
                <a:ea typeface="Times New Roman" panose="02020603050405020304" pitchFamily="18" charset="0"/>
              </a:rPr>
              <a:t>accordance with the truth. Is it right to</a:t>
            </a:r>
          </a:p>
          <a:p>
            <a:r>
              <a:rPr lang="en-US" sz="3600" dirty="0">
                <a:latin typeface="Times New Roman" panose="02020603050405020304" pitchFamily="18" charset="0"/>
                <a:ea typeface="Times New Roman" panose="02020603050405020304" pitchFamily="18" charset="0"/>
              </a:rPr>
              <a:t>pay the imperial tax to Caesar or not?</a:t>
            </a:r>
          </a:p>
          <a:p>
            <a:r>
              <a:rPr lang="en-US" sz="3600" dirty="0">
                <a:latin typeface="Times New Roman" panose="02020603050405020304" pitchFamily="18" charset="0"/>
                <a:ea typeface="Times New Roman" panose="02020603050405020304" pitchFamily="18" charset="0"/>
              </a:rPr>
              <a:t> </a:t>
            </a:r>
            <a:r>
              <a:rPr lang="en-US" sz="3600" baseline="30000" dirty="0">
                <a:latin typeface="Times New Roman" panose="02020603050405020304" pitchFamily="18" charset="0"/>
                <a:ea typeface="Times New Roman" panose="02020603050405020304" pitchFamily="18" charset="0"/>
              </a:rPr>
              <a:t>15 </a:t>
            </a:r>
            <a:r>
              <a:rPr lang="en-US" sz="3600" dirty="0">
                <a:latin typeface="Times New Roman" panose="02020603050405020304" pitchFamily="18" charset="0"/>
                <a:ea typeface="Times New Roman" panose="02020603050405020304" pitchFamily="18" charset="0"/>
              </a:rPr>
              <a:t>Should we pay or shouldn’t we?”</a:t>
            </a:r>
          </a:p>
        </p:txBody>
      </p:sp>
      <p:pic>
        <p:nvPicPr>
          <p:cNvPr id="4" name="Picture 4" descr="Image result for Fire and wat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86625" y="4000500"/>
            <a:ext cx="18573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364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Fire and wat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3065824"/>
            <a:ext cx="1869441" cy="28760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1365" y="295835"/>
            <a:ext cx="8891195" cy="6032421"/>
          </a:xfrm>
          <a:prstGeom prst="rect">
            <a:avLst/>
          </a:prstGeom>
        </p:spPr>
        <p:txBody>
          <a:bodyPr wrap="square">
            <a:spAutoFit/>
          </a:bodyPr>
          <a:lstStyle/>
          <a:p>
            <a:r>
              <a:rPr lang="en-US" sz="4800" b="1" dirty="0">
                <a:solidFill>
                  <a:srgbClr val="045976"/>
                </a:solidFill>
                <a:latin typeface="Times New Roman" panose="02020603050405020304" pitchFamily="18" charset="0"/>
                <a:ea typeface="Times New Roman" panose="02020603050405020304" pitchFamily="18" charset="0"/>
                <a:sym typeface="Wingdings 2" panose="05020102010507070707" pitchFamily="18" charset="2"/>
              </a:rPr>
              <a:t></a:t>
            </a:r>
            <a:r>
              <a:rPr lang="en-US" sz="4800" b="1" dirty="0">
                <a:latin typeface="Times New Roman" panose="02020603050405020304" pitchFamily="18" charset="0"/>
                <a:ea typeface="Times New Roman" panose="02020603050405020304" pitchFamily="18" charset="0"/>
                <a:sym typeface="Wingdings 2" panose="05020102010507070707" pitchFamily="18" charset="2"/>
              </a:rPr>
              <a:t> </a:t>
            </a:r>
            <a:r>
              <a:rPr lang="en-US" sz="4800" b="1" dirty="0">
                <a:latin typeface="Times New Roman" panose="02020603050405020304" pitchFamily="18" charset="0"/>
                <a:ea typeface="Times New Roman" panose="02020603050405020304" pitchFamily="18" charset="0"/>
              </a:rPr>
              <a:t>Michael Stanley Karan</a:t>
            </a:r>
          </a:p>
          <a:p>
            <a:pPr indent="457200"/>
            <a:endParaRPr lang="en-US" sz="3200" dirty="0">
              <a:latin typeface="Times New Roman" panose="02020603050405020304" pitchFamily="18" charset="0"/>
              <a:ea typeface="Times New Roman" panose="02020603050405020304" pitchFamily="18" charset="0"/>
            </a:endParaRPr>
          </a:p>
          <a:p>
            <a:pPr indent="457200"/>
            <a:r>
              <a:rPr lang="en-US" sz="3200" dirty="0">
                <a:latin typeface="Times New Roman" panose="02020603050405020304" pitchFamily="18" charset="0"/>
                <a:ea typeface="Times New Roman" panose="02020603050405020304" pitchFamily="18" charset="0"/>
              </a:rPr>
              <a:t>Baptism: June 22, 2003 at Grace UMC, </a:t>
            </a:r>
            <a:r>
              <a:rPr lang="en-US" sz="3200" dirty="0" err="1">
                <a:latin typeface="Times New Roman" panose="02020603050405020304" pitchFamily="18" charset="0"/>
                <a:ea typeface="Times New Roman" panose="02020603050405020304" pitchFamily="18" charset="0"/>
              </a:rPr>
              <a:t>Mpls</a:t>
            </a:r>
            <a:endParaRPr lang="en-US" sz="3200" dirty="0">
              <a:latin typeface="Times New Roman" panose="02020603050405020304" pitchFamily="18" charset="0"/>
              <a:ea typeface="Times New Roman" panose="02020603050405020304" pitchFamily="18" charset="0"/>
            </a:endParaRPr>
          </a:p>
          <a:p>
            <a:pPr indent="457200"/>
            <a:r>
              <a:rPr lang="en-US" sz="3200" dirty="0">
                <a:latin typeface="Times New Roman" panose="02020603050405020304" pitchFamily="18" charset="0"/>
                <a:ea typeface="Times New Roman" panose="02020603050405020304" pitchFamily="18" charset="0"/>
              </a:rPr>
              <a:t>Confirmation Mentor: Bob Rosenbaum</a:t>
            </a:r>
          </a:p>
          <a:p>
            <a:pPr indent="457200"/>
            <a:r>
              <a:rPr lang="en-US" sz="3200" dirty="0">
                <a:latin typeface="Times New Roman" panose="02020603050405020304" pitchFamily="18" charset="0"/>
                <a:ea typeface="Times New Roman" panose="02020603050405020304" pitchFamily="18" charset="0"/>
              </a:rPr>
              <a:t>Favorite Bible Verse: Romans 12:2</a:t>
            </a:r>
          </a:p>
          <a:p>
            <a:pPr marL="914400" marR="0">
              <a:spcBef>
                <a:spcPts val="0"/>
              </a:spcBef>
              <a:spcAft>
                <a:spcPts val="0"/>
              </a:spcAft>
            </a:pPr>
            <a:r>
              <a:rPr lang="en-US" sz="2000" dirty="0">
                <a:latin typeface="Times New Roman" panose="02020603050405020304" pitchFamily="18" charset="0"/>
                <a:ea typeface="Times New Roman" panose="02020603050405020304" pitchFamily="18" charset="0"/>
              </a:rPr>
              <a:t> </a:t>
            </a:r>
          </a:p>
          <a:p>
            <a:pPr marL="1371600" lvl="1" algn="ctr"/>
            <a:r>
              <a:rPr lang="en-US" sz="2800" i="1" dirty="0">
                <a:solidFill>
                  <a:schemeClr val="accent5">
                    <a:lumMod val="50000"/>
                  </a:schemeClr>
                </a:solidFill>
                <a:latin typeface="Times New Roman" panose="02020603050405020304" pitchFamily="18" charset="0"/>
                <a:ea typeface="Times New Roman" panose="02020603050405020304" pitchFamily="18" charset="0"/>
              </a:rPr>
              <a:t>“Do not conform to the pattern of this world, but be transformed by the renewing of your mind. Then you will be able to test and approve what God’s will is - His good, pleasing and perfect will.”</a:t>
            </a:r>
            <a:r>
              <a:rPr lang="en-US" sz="1400" dirty="0">
                <a:latin typeface="Times New Roman" panose="02020603050405020304" pitchFamily="18" charset="0"/>
                <a:ea typeface="Times New Roman" panose="02020603050405020304" pitchFamily="18" charset="0"/>
              </a:rPr>
              <a:t> </a:t>
            </a:r>
          </a:p>
          <a:p>
            <a:pPr marL="1371600" lvl="1" algn="ctr"/>
            <a:endParaRPr lang="en-US" sz="1400" dirty="0">
              <a:latin typeface="Times New Roman" panose="02020603050405020304" pitchFamily="18" charset="0"/>
              <a:ea typeface="Times New Roman" panose="02020603050405020304" pitchFamily="18" charset="0"/>
            </a:endParaRPr>
          </a:p>
          <a:p>
            <a:pPr marL="914400" marR="0" indent="-457200">
              <a:spcBef>
                <a:spcPts val="0"/>
              </a:spcBef>
              <a:spcAft>
                <a:spcPts val="0"/>
              </a:spcAft>
            </a:pPr>
            <a:endParaRPr lang="en-US" sz="3200" dirty="0">
              <a:latin typeface="Times New Roman" panose="02020603050405020304" pitchFamily="18" charset="0"/>
              <a:ea typeface="Times New Roman" panose="02020603050405020304" pitchFamily="18" charset="0"/>
            </a:endParaRPr>
          </a:p>
          <a:p>
            <a:pPr marL="914400" marR="0" indent="-457200">
              <a:spcBef>
                <a:spcPts val="0"/>
              </a:spcBef>
              <a:spcAft>
                <a:spcPts val="0"/>
              </a:spcAft>
            </a:pPr>
            <a:r>
              <a:rPr lang="en-US" sz="3200" dirty="0">
                <a:latin typeface="Times New Roman" panose="02020603050405020304" pitchFamily="18" charset="0"/>
                <a:ea typeface="Times New Roman" panose="02020603050405020304" pitchFamily="18" charset="0"/>
              </a:rPr>
              <a:t>Favorite Christian Song: </a:t>
            </a:r>
            <a:r>
              <a:rPr lang="en-US" sz="3200" i="1" dirty="0">
                <a:latin typeface="Times New Roman" panose="02020603050405020304" pitchFamily="18" charset="0"/>
                <a:ea typeface="Times New Roman" panose="02020603050405020304" pitchFamily="18" charset="0"/>
              </a:rPr>
              <a:t>Joy to the World</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94844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Fire and wat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74560" y="956897"/>
            <a:ext cx="1727200" cy="26572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0885" y="204395"/>
            <a:ext cx="8728635" cy="6832640"/>
          </a:xfrm>
          <a:prstGeom prst="rect">
            <a:avLst/>
          </a:prstGeom>
        </p:spPr>
        <p:txBody>
          <a:bodyPr wrap="square">
            <a:spAutoFit/>
          </a:bodyPr>
          <a:lstStyle/>
          <a:p>
            <a:r>
              <a:rPr lang="en-US" sz="4800" b="1" dirty="0">
                <a:solidFill>
                  <a:srgbClr val="045976"/>
                </a:solidFill>
                <a:latin typeface="Times New Roman" panose="02020603050405020304" pitchFamily="18" charset="0"/>
                <a:ea typeface="Times New Roman" panose="02020603050405020304" pitchFamily="18" charset="0"/>
                <a:sym typeface="Wingdings 2" panose="05020102010507070707" pitchFamily="18" charset="2"/>
              </a:rPr>
              <a:t></a:t>
            </a:r>
            <a:r>
              <a:rPr lang="en-US" sz="4800" b="1" dirty="0">
                <a:latin typeface="Times New Roman" panose="02020603050405020304" pitchFamily="18" charset="0"/>
                <a:ea typeface="Times New Roman" panose="02020603050405020304" pitchFamily="18" charset="0"/>
                <a:sym typeface="Wingdings 2" panose="05020102010507070707" pitchFamily="18" charset="2"/>
              </a:rPr>
              <a:t> </a:t>
            </a:r>
            <a:r>
              <a:rPr lang="en-US" sz="4800" b="1" dirty="0">
                <a:latin typeface="Times New Roman" panose="02020603050405020304" pitchFamily="18" charset="0"/>
                <a:ea typeface="Times New Roman" panose="02020603050405020304" pitchFamily="18" charset="0"/>
              </a:rPr>
              <a:t>Erik Robert </a:t>
            </a:r>
            <a:r>
              <a:rPr lang="en-US" sz="4800" b="1" dirty="0" err="1">
                <a:latin typeface="Times New Roman" panose="02020603050405020304" pitchFamily="18" charset="0"/>
                <a:ea typeface="Times New Roman" panose="02020603050405020304" pitchFamily="18" charset="0"/>
              </a:rPr>
              <a:t>Kargel</a:t>
            </a:r>
            <a:endParaRPr lang="en-US" sz="4800" b="1" dirty="0">
              <a:latin typeface="Times New Roman" panose="02020603050405020304" pitchFamily="18" charset="0"/>
              <a:ea typeface="Times New Roman" panose="02020603050405020304" pitchFamily="18" charset="0"/>
            </a:endParaRPr>
          </a:p>
          <a:p>
            <a:pPr indent="457200"/>
            <a:r>
              <a:rPr lang="en-US" dirty="0">
                <a:latin typeface="Times New Roman" panose="02020603050405020304" pitchFamily="18" charset="0"/>
                <a:ea typeface="Times New Roman" panose="02020603050405020304" pitchFamily="18" charset="0"/>
              </a:rPr>
              <a:t> </a:t>
            </a:r>
          </a:p>
          <a:p>
            <a:pPr indent="457200"/>
            <a:r>
              <a:rPr lang="en-US" sz="3200" dirty="0">
                <a:latin typeface="Times New Roman" panose="02020603050405020304" pitchFamily="18" charset="0"/>
                <a:ea typeface="Times New Roman" panose="02020603050405020304" pitchFamily="18" charset="0"/>
              </a:rPr>
              <a:t>Baptism: Oct. 20, 2012, Gulf Islands Nat’l 			Seashore, FL.</a:t>
            </a:r>
          </a:p>
          <a:p>
            <a:pPr indent="457200"/>
            <a:r>
              <a:rPr lang="en-US" sz="3200" dirty="0">
                <a:latin typeface="Times New Roman" panose="02020603050405020304" pitchFamily="18" charset="0"/>
                <a:ea typeface="Times New Roman" panose="02020603050405020304" pitchFamily="18" charset="0"/>
              </a:rPr>
              <a:t>Confirmation Mentor: Chuck </a:t>
            </a:r>
            <a:r>
              <a:rPr lang="en-US" sz="3200" dirty="0" err="1">
                <a:latin typeface="Times New Roman" panose="02020603050405020304" pitchFamily="18" charset="0"/>
                <a:ea typeface="Times New Roman" panose="02020603050405020304" pitchFamily="18" charset="0"/>
              </a:rPr>
              <a:t>Yetter</a:t>
            </a:r>
            <a:endParaRPr lang="en-US" sz="3200" dirty="0">
              <a:latin typeface="Times New Roman" panose="02020603050405020304" pitchFamily="18" charset="0"/>
              <a:ea typeface="Times New Roman" panose="02020603050405020304" pitchFamily="18" charset="0"/>
            </a:endParaRPr>
          </a:p>
          <a:p>
            <a:pPr indent="457200"/>
            <a:r>
              <a:rPr lang="en-US" sz="3200" dirty="0">
                <a:latin typeface="Times New Roman" panose="02020603050405020304" pitchFamily="18" charset="0"/>
                <a:ea typeface="Times New Roman" panose="02020603050405020304" pitchFamily="18" charset="0"/>
              </a:rPr>
              <a:t>Favorite Bible Verse: Luke 23:39-43</a:t>
            </a:r>
          </a:p>
          <a:p>
            <a:pPr marL="914400" marR="0">
              <a:spcBef>
                <a:spcPts val="0"/>
              </a:spcBef>
              <a:spcAft>
                <a:spcPts val="0"/>
              </a:spcAft>
            </a:pPr>
            <a:r>
              <a:rPr lang="en-US" sz="2000" dirty="0">
                <a:latin typeface="Times New Roman" panose="02020603050405020304" pitchFamily="18" charset="0"/>
                <a:ea typeface="Times New Roman" panose="02020603050405020304" pitchFamily="18" charset="0"/>
              </a:rPr>
              <a:t> </a:t>
            </a:r>
          </a:p>
          <a:p>
            <a:pPr marL="1371600" lvl="1" algn="ctr"/>
            <a:r>
              <a:rPr lang="en-US" sz="3200" i="1" dirty="0">
                <a:solidFill>
                  <a:schemeClr val="accent5">
                    <a:lumMod val="50000"/>
                  </a:schemeClr>
                </a:solidFill>
                <a:latin typeface="Times New Roman" panose="02020603050405020304" pitchFamily="18" charset="0"/>
                <a:ea typeface="Times New Roman" panose="02020603050405020304" pitchFamily="18" charset="0"/>
              </a:rPr>
              <a:t>Then [the criminal] said, “Jesus, remember me when you come into your kingdom.”</a:t>
            </a:r>
          </a:p>
          <a:p>
            <a:pPr marL="1371600" lvl="1" algn="ctr"/>
            <a:r>
              <a:rPr lang="en-US" sz="3200" i="1" dirty="0">
                <a:solidFill>
                  <a:schemeClr val="accent5">
                    <a:lumMod val="50000"/>
                  </a:schemeClr>
                </a:solidFill>
                <a:latin typeface="Times New Roman" panose="02020603050405020304" pitchFamily="18" charset="0"/>
                <a:ea typeface="Times New Roman" panose="02020603050405020304" pitchFamily="18" charset="0"/>
              </a:rPr>
              <a:t>Jesus answered him, “Truly I tell you, today you will be with me in paradise.”</a:t>
            </a:r>
          </a:p>
          <a:p>
            <a:pPr marL="914400" marR="0">
              <a:spcBef>
                <a:spcPts val="0"/>
              </a:spcBef>
              <a:spcAft>
                <a:spcPts val="0"/>
              </a:spcAft>
            </a:pPr>
            <a:r>
              <a:rPr lang="en-US" dirty="0">
                <a:latin typeface="Times New Roman" panose="02020603050405020304" pitchFamily="18" charset="0"/>
                <a:ea typeface="Times New Roman" panose="02020603050405020304" pitchFamily="18" charset="0"/>
              </a:rPr>
              <a:t> </a:t>
            </a:r>
          </a:p>
          <a:p>
            <a:pPr marL="914400" marR="0" indent="-457200">
              <a:spcBef>
                <a:spcPts val="0"/>
              </a:spcBef>
              <a:spcAft>
                <a:spcPts val="0"/>
              </a:spcAft>
            </a:pPr>
            <a:r>
              <a:rPr lang="en-US" sz="3200" dirty="0">
                <a:latin typeface="Times New Roman" panose="02020603050405020304" pitchFamily="18" charset="0"/>
                <a:ea typeface="Times New Roman" panose="02020603050405020304" pitchFamily="18" charset="0"/>
              </a:rPr>
              <a:t>Favorite Christian Song: </a:t>
            </a:r>
            <a:r>
              <a:rPr lang="en-US" sz="3200" i="1" dirty="0">
                <a:latin typeface="Times New Roman" panose="02020603050405020304" pitchFamily="18" charset="0"/>
                <a:ea typeface="Times New Roman" panose="02020603050405020304" pitchFamily="18" charset="0"/>
              </a:rPr>
              <a:t>10,000 Reasons or </a:t>
            </a:r>
          </a:p>
          <a:p>
            <a:pPr marL="914400" marR="0" indent="-457200">
              <a:spcBef>
                <a:spcPts val="0"/>
              </a:spcBef>
              <a:spcAft>
                <a:spcPts val="0"/>
              </a:spcAft>
            </a:pPr>
            <a:r>
              <a:rPr lang="en-US" sz="3200" i="1" dirty="0">
                <a:latin typeface="Times New Roman" panose="02020603050405020304" pitchFamily="18" charset="0"/>
                <a:ea typeface="Times New Roman" panose="02020603050405020304" pitchFamily="18" charset="0"/>
              </a:rPr>
              <a:t>						I Got Jesus</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7625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Fire and wat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065824"/>
            <a:ext cx="1666090" cy="25632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1365" y="295835"/>
            <a:ext cx="8982635" cy="5816977"/>
          </a:xfrm>
          <a:prstGeom prst="rect">
            <a:avLst/>
          </a:prstGeom>
        </p:spPr>
        <p:txBody>
          <a:bodyPr wrap="square">
            <a:spAutoFit/>
          </a:bodyPr>
          <a:lstStyle/>
          <a:p>
            <a:r>
              <a:rPr lang="en-US" sz="4800" b="1" dirty="0">
                <a:solidFill>
                  <a:srgbClr val="045976"/>
                </a:solidFill>
                <a:latin typeface="Times New Roman" panose="02020603050405020304" pitchFamily="18" charset="0"/>
                <a:ea typeface="Times New Roman" panose="02020603050405020304" pitchFamily="18" charset="0"/>
                <a:sym typeface="Wingdings 2" panose="05020102010507070707" pitchFamily="18" charset="2"/>
              </a:rPr>
              <a:t></a:t>
            </a:r>
            <a:r>
              <a:rPr lang="en-US" sz="4800" b="1" dirty="0">
                <a:latin typeface="Times New Roman" panose="02020603050405020304" pitchFamily="18" charset="0"/>
                <a:ea typeface="Times New Roman" panose="02020603050405020304" pitchFamily="18" charset="0"/>
                <a:sym typeface="Wingdings 2" panose="05020102010507070707" pitchFamily="18" charset="2"/>
              </a:rPr>
              <a:t> </a:t>
            </a:r>
            <a:r>
              <a:rPr lang="en-US" sz="4800" b="1" dirty="0">
                <a:latin typeface="Times New Roman" panose="02020603050405020304" pitchFamily="18" charset="0"/>
                <a:ea typeface="Times New Roman" panose="02020603050405020304" pitchFamily="18" charset="0"/>
              </a:rPr>
              <a:t>Armando Joseph </a:t>
            </a:r>
            <a:r>
              <a:rPr lang="en-US" sz="4800" b="1" dirty="0" err="1">
                <a:latin typeface="Times New Roman" panose="02020603050405020304" pitchFamily="18" charset="0"/>
                <a:ea typeface="Times New Roman" panose="02020603050405020304" pitchFamily="18" charset="0"/>
              </a:rPr>
              <a:t>Lorenzi</a:t>
            </a:r>
            <a:endParaRPr lang="en-US" sz="4800" b="1" dirty="0">
              <a:latin typeface="Times New Roman" panose="02020603050405020304" pitchFamily="18" charset="0"/>
              <a:ea typeface="Times New Roman" panose="02020603050405020304" pitchFamily="18" charset="0"/>
            </a:endParaRPr>
          </a:p>
          <a:p>
            <a:pPr indent="457200"/>
            <a:endParaRPr lang="en-US" sz="3200" dirty="0">
              <a:latin typeface="Times New Roman" panose="02020603050405020304" pitchFamily="18" charset="0"/>
              <a:ea typeface="Times New Roman" panose="02020603050405020304" pitchFamily="18" charset="0"/>
            </a:endParaRPr>
          </a:p>
          <a:p>
            <a:pPr indent="457200"/>
            <a:r>
              <a:rPr lang="en-US" sz="3200" dirty="0">
                <a:latin typeface="Times New Roman" panose="02020603050405020304" pitchFamily="18" charset="0"/>
                <a:ea typeface="Times New Roman" panose="02020603050405020304" pitchFamily="18" charset="0"/>
              </a:rPr>
              <a:t>Baptism: </a:t>
            </a:r>
            <a:r>
              <a:rPr lang="da-DK" sz="3200" dirty="0">
                <a:latin typeface="Times New Roman" panose="02020603050405020304" pitchFamily="18" charset="0"/>
                <a:ea typeface="Times New Roman" panose="02020603050405020304" pitchFamily="18" charset="0"/>
              </a:rPr>
              <a:t>Dec. 1, 2002 at FHUMC</a:t>
            </a:r>
            <a:endParaRPr lang="en-US" sz="3200" dirty="0">
              <a:latin typeface="Times New Roman" panose="02020603050405020304" pitchFamily="18" charset="0"/>
              <a:ea typeface="Times New Roman" panose="02020603050405020304" pitchFamily="18" charset="0"/>
            </a:endParaRPr>
          </a:p>
          <a:p>
            <a:pPr indent="457200"/>
            <a:r>
              <a:rPr lang="en-US" sz="3200" dirty="0">
                <a:latin typeface="Times New Roman" panose="02020603050405020304" pitchFamily="18" charset="0"/>
                <a:ea typeface="Times New Roman" panose="02020603050405020304" pitchFamily="18" charset="0"/>
              </a:rPr>
              <a:t>Confirmation Mentor: Louis James</a:t>
            </a:r>
          </a:p>
          <a:p>
            <a:pPr indent="457200"/>
            <a:r>
              <a:rPr lang="en-US" sz="3200" dirty="0">
                <a:latin typeface="Times New Roman" panose="02020603050405020304" pitchFamily="18" charset="0"/>
                <a:ea typeface="Times New Roman" panose="02020603050405020304" pitchFamily="18" charset="0"/>
              </a:rPr>
              <a:t>Favorite Bible Verse: Matthew 6:34</a:t>
            </a:r>
          </a:p>
          <a:p>
            <a:pPr marL="914400" marR="0">
              <a:spcBef>
                <a:spcPts val="0"/>
              </a:spcBef>
              <a:spcAft>
                <a:spcPts val="0"/>
              </a:spcAft>
            </a:pPr>
            <a:r>
              <a:rPr lang="en-US" sz="2000" dirty="0">
                <a:latin typeface="Times New Roman" panose="02020603050405020304" pitchFamily="18" charset="0"/>
                <a:ea typeface="Times New Roman" panose="02020603050405020304" pitchFamily="18" charset="0"/>
              </a:rPr>
              <a:t> </a:t>
            </a:r>
          </a:p>
          <a:p>
            <a:pPr marL="1371600" lvl="1" algn="ctr"/>
            <a:r>
              <a:rPr lang="en-US" sz="3600" i="1" dirty="0">
                <a:solidFill>
                  <a:schemeClr val="accent5">
                    <a:lumMod val="50000"/>
                  </a:schemeClr>
                </a:solidFill>
                <a:latin typeface="Times New Roman" panose="02020603050405020304" pitchFamily="18" charset="0"/>
                <a:ea typeface="Times New Roman" panose="02020603050405020304" pitchFamily="18" charset="0"/>
              </a:rPr>
              <a:t>“Do not worry about tomorrow, for tomorrow will worry about itself. Each day has enough trouble of it’s own.”</a:t>
            </a:r>
          </a:p>
          <a:p>
            <a:pPr marL="1371600" lvl="1" algn="ctr"/>
            <a:endParaRPr lang="en-US" dirty="0">
              <a:latin typeface="Times New Roman" panose="02020603050405020304" pitchFamily="18" charset="0"/>
              <a:ea typeface="Times New Roman" panose="02020603050405020304" pitchFamily="18" charset="0"/>
            </a:endParaRPr>
          </a:p>
          <a:p>
            <a:pPr marL="1371600" lvl="1" algn="ctr"/>
            <a:r>
              <a:rPr lang="en-US" dirty="0">
                <a:latin typeface="Times New Roman" panose="02020603050405020304" pitchFamily="18" charset="0"/>
                <a:ea typeface="Times New Roman" panose="02020603050405020304" pitchFamily="18" charset="0"/>
              </a:rPr>
              <a:t> </a:t>
            </a:r>
          </a:p>
          <a:p>
            <a:pPr marL="914400" marR="0" indent="-457200">
              <a:spcBef>
                <a:spcPts val="0"/>
              </a:spcBef>
              <a:spcAft>
                <a:spcPts val="0"/>
              </a:spcAft>
            </a:pPr>
            <a:r>
              <a:rPr lang="en-US" sz="3200" dirty="0">
                <a:latin typeface="Times New Roman" panose="02020603050405020304" pitchFamily="18" charset="0"/>
                <a:ea typeface="Times New Roman" panose="02020603050405020304" pitchFamily="18" charset="0"/>
              </a:rPr>
              <a:t>Favorite Christian Song: </a:t>
            </a:r>
            <a:r>
              <a:rPr lang="en-US" sz="3200" i="1" dirty="0">
                <a:latin typeface="Times New Roman" panose="02020603050405020304" pitchFamily="18" charset="0"/>
                <a:ea typeface="Times New Roman" panose="02020603050405020304" pitchFamily="18" charset="0"/>
              </a:rPr>
              <a:t>Here I am to Worship</a:t>
            </a:r>
          </a:p>
        </p:txBody>
      </p:sp>
    </p:spTree>
    <p:extLst>
      <p:ext uri="{BB962C8B-B14F-4D97-AF65-F5344CB8AC3E}">
        <p14:creationId xmlns:p14="http://schemas.microsoft.com/office/powerpoint/2010/main" val="975848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Fire and wat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63416" y="1392232"/>
            <a:ext cx="1538344" cy="23666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0885" y="143435"/>
            <a:ext cx="9013115" cy="6740307"/>
          </a:xfrm>
          <a:prstGeom prst="rect">
            <a:avLst/>
          </a:prstGeom>
        </p:spPr>
        <p:txBody>
          <a:bodyPr wrap="square">
            <a:spAutoFit/>
          </a:bodyPr>
          <a:lstStyle/>
          <a:p>
            <a:r>
              <a:rPr lang="en-US" sz="4800" b="1" dirty="0">
                <a:solidFill>
                  <a:srgbClr val="045976"/>
                </a:solidFill>
                <a:latin typeface="Times New Roman" panose="02020603050405020304" pitchFamily="18" charset="0"/>
                <a:ea typeface="Times New Roman" panose="02020603050405020304" pitchFamily="18" charset="0"/>
                <a:sym typeface="Wingdings 2" panose="05020102010507070707" pitchFamily="18" charset="2"/>
              </a:rPr>
              <a:t></a:t>
            </a:r>
            <a:r>
              <a:rPr lang="en-US" sz="4800" b="1" dirty="0">
                <a:latin typeface="Times New Roman" panose="02020603050405020304" pitchFamily="18" charset="0"/>
                <a:ea typeface="Times New Roman" panose="02020603050405020304" pitchFamily="18" charset="0"/>
                <a:sym typeface="Wingdings 2" panose="05020102010507070707" pitchFamily="18" charset="2"/>
              </a:rPr>
              <a:t> </a:t>
            </a:r>
            <a:r>
              <a:rPr lang="en-US" sz="4800" b="1" dirty="0">
                <a:latin typeface="Times New Roman" panose="02020603050405020304" pitchFamily="18" charset="0"/>
                <a:ea typeface="Times New Roman" panose="02020603050405020304" pitchFamily="18" charset="0"/>
              </a:rPr>
              <a:t>Nathan David Werner</a:t>
            </a:r>
          </a:p>
          <a:p>
            <a:pPr indent="457200"/>
            <a:endParaRPr lang="en-US" sz="3200" dirty="0">
              <a:latin typeface="Times New Roman" panose="02020603050405020304" pitchFamily="18" charset="0"/>
              <a:ea typeface="Times New Roman" panose="02020603050405020304" pitchFamily="18" charset="0"/>
            </a:endParaRPr>
          </a:p>
          <a:p>
            <a:pPr indent="457200"/>
            <a:r>
              <a:rPr lang="en-US" sz="3200" dirty="0">
                <a:latin typeface="Times New Roman" panose="02020603050405020304" pitchFamily="18" charset="0"/>
                <a:ea typeface="Times New Roman" panose="02020603050405020304" pitchFamily="18" charset="0"/>
              </a:rPr>
              <a:t>Baptism: December 29, 2002 Atwater UMC, 			Atwater, MN</a:t>
            </a:r>
          </a:p>
          <a:p>
            <a:pPr indent="457200"/>
            <a:r>
              <a:rPr lang="en-US" sz="3200" dirty="0">
                <a:latin typeface="Times New Roman" panose="02020603050405020304" pitchFamily="18" charset="0"/>
                <a:ea typeface="Times New Roman" panose="02020603050405020304" pitchFamily="18" charset="0"/>
              </a:rPr>
              <a:t>Confirmation Mentor: Rev. Dan Hair</a:t>
            </a:r>
          </a:p>
          <a:p>
            <a:pPr indent="457200"/>
            <a:r>
              <a:rPr lang="en-US" sz="3200" dirty="0">
                <a:latin typeface="Times New Roman" panose="02020603050405020304" pitchFamily="18" charset="0"/>
                <a:ea typeface="Times New Roman" panose="02020603050405020304" pitchFamily="18" charset="0"/>
              </a:rPr>
              <a:t>Favorite Bible Verse: John 14:2-4</a:t>
            </a:r>
          </a:p>
          <a:p>
            <a:pPr marL="914400" marR="0">
              <a:spcBef>
                <a:spcPts val="0"/>
              </a:spcBef>
              <a:spcAft>
                <a:spcPts val="0"/>
              </a:spcAft>
            </a:pPr>
            <a:r>
              <a:rPr lang="en-US" sz="2000" dirty="0">
                <a:latin typeface="Times New Roman" panose="02020603050405020304" pitchFamily="18" charset="0"/>
                <a:ea typeface="Times New Roman" panose="02020603050405020304" pitchFamily="18" charset="0"/>
              </a:rPr>
              <a:t> </a:t>
            </a:r>
          </a:p>
          <a:p>
            <a:pPr marL="914400" lvl="1" algn="ctr"/>
            <a:r>
              <a:rPr lang="en-US" sz="2800" i="1" dirty="0">
                <a:solidFill>
                  <a:schemeClr val="accent5">
                    <a:lumMod val="50000"/>
                  </a:schemeClr>
                </a:solidFill>
                <a:latin typeface="Times New Roman" panose="02020603050405020304" pitchFamily="18" charset="0"/>
                <a:ea typeface="Times New Roman" panose="02020603050405020304" pitchFamily="18" charset="0"/>
              </a:rPr>
              <a:t>[Jesus said,] “My Father’s house has many rooms; if that were not so, would I have told you that I am going there to prepare a place for you? And if I go and prepare a place for you, I will come back and take you to be with me that you also may be where I am.”</a:t>
            </a:r>
            <a:r>
              <a:rPr lang="en-US" sz="1400" dirty="0">
                <a:latin typeface="Times New Roman" panose="02020603050405020304" pitchFamily="18" charset="0"/>
                <a:ea typeface="Times New Roman" panose="02020603050405020304" pitchFamily="18" charset="0"/>
              </a:rPr>
              <a:t> </a:t>
            </a:r>
          </a:p>
          <a:p>
            <a:pPr marL="914400" marR="0" indent="-457200">
              <a:spcBef>
                <a:spcPts val="0"/>
              </a:spcBef>
              <a:spcAft>
                <a:spcPts val="0"/>
              </a:spcAft>
            </a:pPr>
            <a:r>
              <a:rPr lang="en-US" sz="3200" dirty="0">
                <a:latin typeface="Times New Roman" panose="02020603050405020304" pitchFamily="18" charset="0"/>
                <a:ea typeface="Times New Roman" panose="02020603050405020304" pitchFamily="18" charset="0"/>
              </a:rPr>
              <a:t>Favorite Christian Song: </a:t>
            </a:r>
            <a:r>
              <a:rPr lang="en-US" sz="3200" i="1" dirty="0">
                <a:latin typeface="Times New Roman" panose="02020603050405020304" pitchFamily="18" charset="0"/>
                <a:ea typeface="Times New Roman" panose="02020603050405020304" pitchFamily="18" charset="0"/>
              </a:rPr>
              <a:t>God’s Not Dead </a:t>
            </a:r>
            <a:r>
              <a:rPr lang="en-US" sz="3200" dirty="0">
                <a:latin typeface="Times New Roman" panose="02020603050405020304" pitchFamily="18" charset="0"/>
                <a:ea typeface="Times New Roman" panose="02020603050405020304" pitchFamily="18" charset="0"/>
              </a:rPr>
              <a:t>by the 				Newsboys</a:t>
            </a:r>
          </a:p>
        </p:txBody>
      </p:sp>
    </p:spTree>
    <p:extLst>
      <p:ext uri="{BB962C8B-B14F-4D97-AF65-F5344CB8AC3E}">
        <p14:creationId xmlns:p14="http://schemas.microsoft.com/office/powerpoint/2010/main" val="4046568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sculine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741"/>
            <a:ext cx="9144000" cy="69374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21223" y="126294"/>
            <a:ext cx="5714999" cy="1138773"/>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Apostle’s Creed</a:t>
            </a:r>
          </a:p>
          <a:p>
            <a:pPr algn="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 understood by Erik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Kargel</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1721223" y="1521585"/>
            <a:ext cx="5809130" cy="5262979"/>
          </a:xfrm>
          <a:prstGeom prst="rect">
            <a:avLst/>
          </a:prstGeom>
        </p:spPr>
        <p:txBody>
          <a:bodyPr wrap="square">
            <a:spAutoFit/>
          </a:bodyPr>
          <a:lstStyle/>
          <a:p>
            <a:pPr marR="0" indent="6350">
              <a:spcBef>
                <a:spcPts val="0"/>
              </a:spcBef>
              <a:spcAft>
                <a:spcPts val="0"/>
              </a:spcAft>
            </a:pPr>
            <a:r>
              <a:rPr lang="en-US" sz="2800" dirty="0">
                <a:solidFill>
                  <a:schemeClr val="bg1"/>
                </a:solidFill>
                <a:latin typeface="Times New Roman" panose="02020603050405020304" pitchFamily="18" charset="0"/>
                <a:ea typeface="Times New Roman" panose="02020603050405020304" pitchFamily="18" charset="0"/>
              </a:rPr>
              <a:t>	</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 believe in the Lord who created us and the universe itself.</a:t>
            </a:r>
          </a:p>
          <a:p>
            <a:pPr marR="0" indent="6350">
              <a:spcBef>
                <a:spcPts val="0"/>
              </a:spcBef>
              <a:spcAft>
                <a:spcPts val="0"/>
              </a:spcAft>
            </a:pP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I believe in Jesus Christ, who is our Lord and Savior. He was born when the Holy Spirit came to the virgin Mary and gave her a child with God’s awesome power. He was later arrested, nailed to a tree, and killed under Pontius Pilate. He was then buried in a stone tomb. He first descended into hell, and on the third day after his death, He rose and</a:t>
            </a:r>
          </a:p>
        </p:txBody>
      </p:sp>
    </p:spTree>
    <p:extLst>
      <p:ext uri="{BB962C8B-B14F-4D97-AF65-F5344CB8AC3E}">
        <p14:creationId xmlns:p14="http://schemas.microsoft.com/office/powerpoint/2010/main" val="3243342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sculine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93743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753308" y="176462"/>
            <a:ext cx="5809130" cy="6555641"/>
          </a:xfrm>
          <a:prstGeom prst="rect">
            <a:avLst/>
          </a:prstGeom>
        </p:spPr>
        <p:txBody>
          <a:bodyPr wrap="square">
            <a:spAutoFit/>
          </a:bodyPr>
          <a:lstStyle/>
          <a:p>
            <a:pPr marR="0" indent="6350">
              <a:spcBef>
                <a:spcPts val="0"/>
              </a:spcBef>
              <a:spcAft>
                <a:spcPts val="0"/>
              </a:spcAft>
            </a:pP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ascended into Heaven. He now sits at the awesome, great, and powerful God, where at the end of time, Jesus will decide who will live and who will die.</a:t>
            </a:r>
          </a:p>
          <a:p>
            <a:pPr marR="0" indent="6350">
              <a:spcBef>
                <a:spcPts val="0"/>
              </a:spcBef>
              <a:spcAft>
                <a:spcPts val="0"/>
              </a:spcAft>
            </a:pP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I believe in the Holy Spirt who gave Mary a baby, the places all over the world where Christianity exists, the gathering after death of those who believe and trust that God is real, the power to be forgiven of any bad thing you may do. I believe the resurrection of our bodies after death, and that anyone can go to heaven and become immortal if they chose to follow God. 	Amen.</a:t>
            </a:r>
          </a:p>
        </p:txBody>
      </p:sp>
    </p:spTree>
    <p:extLst>
      <p:ext uri="{BB962C8B-B14F-4D97-AF65-F5344CB8AC3E}">
        <p14:creationId xmlns:p14="http://schemas.microsoft.com/office/powerpoint/2010/main" val="2184199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Image result for Baptism and praye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30352" cy="40824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Fire and wat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32311" y="3753134"/>
            <a:ext cx="2018163" cy="31048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4717" y="4539224"/>
            <a:ext cx="7315199" cy="1862048"/>
          </a:xfrm>
          <a:prstGeom prst="rect">
            <a:avLst/>
          </a:prstGeom>
          <a:noFill/>
        </p:spPr>
        <p:txBody>
          <a:bodyPr wrap="square" rtlCol="0">
            <a:spAutoFit/>
          </a:bodyPr>
          <a:lstStyle/>
          <a:p>
            <a:r>
              <a:rPr lang="en-US" sz="11500" b="1" spc="-300" dirty="0">
                <a:ln>
                  <a:solidFill>
                    <a:schemeClr val="tx1"/>
                  </a:solidFill>
                </a:ln>
                <a:gradFill flip="none" rotWithShape="1">
                  <a:gsLst>
                    <a:gs pos="0">
                      <a:srgbClr val="F15C22">
                        <a:shade val="30000"/>
                        <a:satMod val="115000"/>
                      </a:srgbClr>
                    </a:gs>
                    <a:gs pos="50000">
                      <a:srgbClr val="F15C22">
                        <a:shade val="67500"/>
                        <a:satMod val="115000"/>
                      </a:srgbClr>
                    </a:gs>
                    <a:gs pos="100000">
                      <a:srgbClr val="F15C22">
                        <a:shade val="100000"/>
                        <a:satMod val="115000"/>
                      </a:srgbClr>
                    </a:gs>
                  </a:gsLst>
                  <a:lin ang="16200000" scaled="1"/>
                  <a:tileRect/>
                </a:gradFill>
                <a:latin typeface="Times New Roman" panose="02020603050405020304" pitchFamily="18" charset="0"/>
                <a:cs typeface="Times New Roman" panose="02020603050405020304" pitchFamily="18" charset="0"/>
              </a:rPr>
              <a:t>&amp; Prayer</a:t>
            </a:r>
          </a:p>
        </p:txBody>
      </p:sp>
    </p:spTree>
    <p:extLst>
      <p:ext uri="{BB962C8B-B14F-4D97-AF65-F5344CB8AC3E}">
        <p14:creationId xmlns:p14="http://schemas.microsoft.com/office/powerpoint/2010/main" val="528487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Fire and wat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41492" y="324134"/>
            <a:ext cx="2018163" cy="310486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Rendered 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90547" y="4422868"/>
            <a:ext cx="3953453" cy="11845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9001" y="466618"/>
            <a:ext cx="4080235" cy="59247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9861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Fire and wat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41492" y="324134"/>
            <a:ext cx="2018163" cy="310486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endered 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47360" y="3677875"/>
            <a:ext cx="3596640" cy="99038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128568" y="1117600"/>
            <a:ext cx="6038176" cy="4622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66400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Fire and wat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41492" y="324134"/>
            <a:ext cx="2018163" cy="310486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20213" y="1155924"/>
            <a:ext cx="6061534" cy="45461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50" name="Picture 2" descr="Rendered Imag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21749" y="4000047"/>
            <a:ext cx="26098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832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653" y="101302"/>
            <a:ext cx="8884693" cy="6801862"/>
          </a:xfrm>
          <a:prstGeom prst="rect">
            <a:avLst/>
          </a:prstGeom>
        </p:spPr>
        <p:txBody>
          <a:bodyPr wrap="square">
            <a:spAutoFit/>
          </a:bodyPr>
          <a:lstStyle/>
          <a:p>
            <a:pPr algn="just"/>
            <a:r>
              <a:rPr lang="en-US" sz="4000" b="1" dirty="0">
                <a:latin typeface="Times New Roman" panose="02020603050405020304" pitchFamily="18" charset="0"/>
                <a:ea typeface="Times New Roman" panose="02020603050405020304" pitchFamily="18" charset="0"/>
              </a:rPr>
              <a:t>Mark 12:13-17 (CEB)</a:t>
            </a:r>
          </a:p>
          <a:p>
            <a:pPr algn="just"/>
            <a:r>
              <a:rPr lang="en-US" sz="2000" dirty="0">
                <a:latin typeface="Times New Roman" panose="02020603050405020304" pitchFamily="18" charset="0"/>
                <a:ea typeface="Times New Roman" panose="02020603050405020304" pitchFamily="18" charset="0"/>
              </a:rPr>
              <a:t> </a:t>
            </a:r>
          </a:p>
          <a:p>
            <a:r>
              <a:rPr lang="en-US" sz="3600" dirty="0">
                <a:latin typeface="Times New Roman" panose="02020603050405020304" pitchFamily="18" charset="0"/>
                <a:ea typeface="Times New Roman" panose="02020603050405020304" pitchFamily="18" charset="0"/>
              </a:rPr>
              <a:t>	</a:t>
            </a:r>
            <a:r>
              <a:rPr lang="en-US" sz="3600" baseline="30000" dirty="0">
                <a:latin typeface="Times New Roman" panose="02020603050405020304" pitchFamily="18" charset="0"/>
                <a:ea typeface="Times New Roman" panose="02020603050405020304" pitchFamily="18" charset="0"/>
              </a:rPr>
              <a:t>15 </a:t>
            </a:r>
            <a:r>
              <a:rPr lang="en-US" sz="3600" dirty="0">
                <a:latin typeface="Times New Roman" panose="02020603050405020304" pitchFamily="18" charset="0"/>
                <a:ea typeface="Times New Roman" panose="02020603050405020304" pitchFamily="18" charset="0"/>
              </a:rPr>
              <a:t>But Jesus knew their hypocrisy. “Why are you trying to trap me?” He asked. “Bring me a denarius and let me look at it.” </a:t>
            </a:r>
            <a:r>
              <a:rPr lang="en-US" sz="3600" baseline="30000" dirty="0">
                <a:latin typeface="Times New Roman" panose="02020603050405020304" pitchFamily="18" charset="0"/>
                <a:ea typeface="Times New Roman" panose="02020603050405020304" pitchFamily="18" charset="0"/>
              </a:rPr>
              <a:t>16 </a:t>
            </a:r>
            <a:r>
              <a:rPr lang="en-US" sz="3600" dirty="0">
                <a:latin typeface="Times New Roman" panose="02020603050405020304" pitchFamily="18" charset="0"/>
                <a:ea typeface="Times New Roman" panose="02020603050405020304" pitchFamily="18" charset="0"/>
              </a:rPr>
              <a:t>They brought the coin, and He asked them, “Whose image is this? And whose inscription?”</a:t>
            </a:r>
          </a:p>
          <a:p>
            <a:r>
              <a:rPr lang="en-US" sz="3600" dirty="0">
                <a:latin typeface="Times New Roman" panose="02020603050405020304" pitchFamily="18" charset="0"/>
                <a:ea typeface="Times New Roman" panose="02020603050405020304" pitchFamily="18" charset="0"/>
              </a:rPr>
              <a:t>		“Caesar’s,” they replied.</a:t>
            </a:r>
          </a:p>
          <a:p>
            <a:r>
              <a:rPr lang="en-US" sz="3600" baseline="30000" dirty="0">
                <a:latin typeface="Times New Roman" panose="02020603050405020304" pitchFamily="18" charset="0"/>
                <a:ea typeface="Times New Roman" panose="02020603050405020304" pitchFamily="18" charset="0"/>
              </a:rPr>
              <a:t>		17 </a:t>
            </a:r>
            <a:r>
              <a:rPr lang="en-US" sz="3600" dirty="0">
                <a:latin typeface="Times New Roman" panose="02020603050405020304" pitchFamily="18" charset="0"/>
                <a:ea typeface="Times New Roman" panose="02020603050405020304" pitchFamily="18" charset="0"/>
              </a:rPr>
              <a:t>Then Jesus said to them, “Give 			back to Caesar what is Caesar’s and 		to God what is God’s.” And they 			were amazed at him.</a:t>
            </a:r>
          </a:p>
        </p:txBody>
      </p:sp>
      <p:pic>
        <p:nvPicPr>
          <p:cNvPr id="4" name="Picture 4" descr="Image result for Fire and wat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4000500"/>
            <a:ext cx="18573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940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Fire and wat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41492" y="324134"/>
            <a:ext cx="2018163" cy="310486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7571" y="370068"/>
            <a:ext cx="4005943" cy="61178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6" name="Picture 2" descr="Rendered Ima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77518" y="4090081"/>
            <a:ext cx="3966482" cy="1453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686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426" y="163773"/>
            <a:ext cx="8557147" cy="2862322"/>
          </a:xfrm>
          <a:prstGeom prst="rect">
            <a:avLst/>
          </a:prstGeom>
        </p:spPr>
        <p:txBody>
          <a:bodyPr wrap="square">
            <a:spAutoFit/>
          </a:bodyPr>
          <a:lstStyle/>
          <a:p>
            <a:pPr algn="ctr"/>
            <a:r>
              <a:rPr lang="en-US" sz="6000" b="1" dirty="0">
                <a:solidFill>
                  <a:srgbClr val="045976"/>
                </a:solidFill>
                <a:latin typeface="Times New Roman" panose="02020603050405020304" pitchFamily="18" charset="0"/>
                <a:ea typeface="Times New Roman" panose="02020603050405020304" pitchFamily="18" charset="0"/>
              </a:rPr>
              <a:t>Presentation of the Confirmation Bibles</a:t>
            </a:r>
          </a:p>
          <a:p>
            <a:pPr algn="ctr"/>
            <a:r>
              <a:rPr lang="en-US" sz="2400" b="1" dirty="0">
                <a:solidFill>
                  <a:srgbClr val="0070C0"/>
                </a:solidFill>
                <a:latin typeface="Times New Roman" panose="02020603050405020304" pitchFamily="18" charset="0"/>
                <a:ea typeface="Times New Roman" panose="02020603050405020304" pitchFamily="18" charset="0"/>
              </a:rPr>
              <a:t> </a:t>
            </a:r>
          </a:p>
          <a:p>
            <a:pPr indent="457200" algn="r"/>
            <a:r>
              <a:rPr lang="en-US" sz="3600" b="1" dirty="0">
                <a:latin typeface="Times New Roman" panose="02020603050405020304" pitchFamily="18" charset="0"/>
                <a:ea typeface="Times New Roman" panose="02020603050405020304" pitchFamily="18" charset="0"/>
              </a:rPr>
              <a:t>by the United Methodist Women</a:t>
            </a:r>
            <a:endParaRPr lang="en-US" sz="3600" b="1" dirty="0">
              <a:effectLst/>
              <a:latin typeface="Times New Roman" panose="02020603050405020304" pitchFamily="18" charset="0"/>
              <a:ea typeface="Times New Roman" panose="02020603050405020304" pitchFamily="18" charset="0"/>
            </a:endParaRPr>
          </a:p>
        </p:txBody>
      </p:sp>
      <p:pic>
        <p:nvPicPr>
          <p:cNvPr id="28674" name="Picture 2" descr="NIV Teen Study Bibl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14177" y="3203516"/>
            <a:ext cx="2150897" cy="34796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Fire and wat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51881" y="3578324"/>
            <a:ext cx="2018163" cy="3104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737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Fire and wat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14477" y="2969702"/>
            <a:ext cx="2527394" cy="38882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3426" y="163773"/>
            <a:ext cx="8557147" cy="2031325"/>
          </a:xfrm>
          <a:prstGeom prst="rect">
            <a:avLst/>
          </a:prstGeom>
        </p:spPr>
        <p:txBody>
          <a:bodyPr wrap="square">
            <a:spAutoFit/>
          </a:bodyPr>
          <a:lstStyle/>
          <a:p>
            <a:pPr algn="ctr"/>
            <a:r>
              <a:rPr lang="en-US" sz="6000" b="1" dirty="0">
                <a:solidFill>
                  <a:srgbClr val="045976"/>
                </a:solidFill>
                <a:latin typeface="Times New Roman" panose="02020603050405020304" pitchFamily="18" charset="0"/>
                <a:ea typeface="Times New Roman" panose="02020603050405020304" pitchFamily="18" charset="0"/>
              </a:rPr>
              <a:t>Confirmation Verse: </a:t>
            </a:r>
            <a:r>
              <a:rPr lang="en-US" sz="4800" b="1" dirty="0">
                <a:latin typeface="Times New Roman" panose="02020603050405020304" pitchFamily="18" charset="0"/>
                <a:ea typeface="Times New Roman" panose="02020603050405020304" pitchFamily="18" charset="0"/>
              </a:rPr>
              <a:t>Ephesians 4:23-24</a:t>
            </a:r>
          </a:p>
          <a:p>
            <a:pPr algn="ctr"/>
            <a:r>
              <a:rPr lang="en-US" b="1" dirty="0">
                <a:latin typeface="Times New Roman" panose="02020603050405020304" pitchFamily="18" charset="0"/>
                <a:ea typeface="Times New Roman" panose="02020603050405020304" pitchFamily="18" charset="0"/>
              </a:rPr>
              <a:t> </a:t>
            </a:r>
          </a:p>
        </p:txBody>
      </p:sp>
      <p:sp>
        <p:nvSpPr>
          <p:cNvPr id="3" name="Rectangle 2"/>
          <p:cNvSpPr/>
          <p:nvPr/>
        </p:nvSpPr>
        <p:spPr>
          <a:xfrm>
            <a:off x="545912" y="2195098"/>
            <a:ext cx="7079776" cy="4154984"/>
          </a:xfrm>
          <a:prstGeom prst="rect">
            <a:avLst/>
          </a:prstGeom>
        </p:spPr>
        <p:txBody>
          <a:bodyPr wrap="square">
            <a:spAutoFit/>
          </a:bodyPr>
          <a:lstStyle/>
          <a:p>
            <a:r>
              <a:rPr lang="en-US" sz="4400" b="1" i="1" dirty="0">
                <a:latin typeface="Times New Roman" panose="02020603050405020304" pitchFamily="18" charset="0"/>
                <a:ea typeface="Times New Roman" panose="02020603050405020304" pitchFamily="18" charset="0"/>
              </a:rPr>
              <a:t>	“Let the Spirit renew your mind and make you into a new person, for you were created in God’s image in true righteousness and holiness.”</a:t>
            </a:r>
          </a:p>
        </p:txBody>
      </p:sp>
    </p:spTree>
    <p:extLst>
      <p:ext uri="{BB962C8B-B14F-4D97-AF65-F5344CB8AC3E}">
        <p14:creationId xmlns:p14="http://schemas.microsoft.com/office/powerpoint/2010/main" val="38964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idow's mit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554290"/>
            <a:ext cx="9144001" cy="43240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4" descr="Image result for Fire and wat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47564" y="5244353"/>
            <a:ext cx="1048871" cy="1613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575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http://bibleandarchaeology.blogspot.com/2011/02/coin with image of caeser.htm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00280" y="767768"/>
            <a:ext cx="6500719" cy="53224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result for Fire and wat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8573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096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http://www.altarandthrone.com/render unto caesa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6347" y="1215278"/>
            <a:ext cx="5903258" cy="44274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descr="Image result for Fire and wat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23710" y="1916206"/>
            <a:ext cx="1966632" cy="3025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379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653" y="1530052"/>
            <a:ext cx="8884693" cy="5139869"/>
          </a:xfrm>
          <a:prstGeom prst="rect">
            <a:avLst/>
          </a:prstGeom>
        </p:spPr>
        <p:txBody>
          <a:bodyPr wrap="square">
            <a:spAutoFit/>
          </a:bodyPr>
          <a:lstStyle/>
          <a:p>
            <a:pPr algn="just"/>
            <a:r>
              <a:rPr lang="en-US" sz="4800" b="1" dirty="0">
                <a:latin typeface="Times New Roman" panose="02020603050405020304" pitchFamily="18" charset="0"/>
                <a:ea typeface="Times New Roman" panose="02020603050405020304" pitchFamily="18" charset="0"/>
              </a:rPr>
              <a:t>Genesis 1:26-28 (NIV)</a:t>
            </a:r>
          </a:p>
          <a:p>
            <a:pPr algn="just"/>
            <a:endParaRPr lang="en-US" sz="4000" dirty="0">
              <a:latin typeface="Times New Roman" panose="02020603050405020304" pitchFamily="18" charset="0"/>
              <a:ea typeface="Times New Roman" panose="02020603050405020304" pitchFamily="18" charset="0"/>
            </a:endParaRPr>
          </a:p>
          <a:p>
            <a:r>
              <a:rPr lang="en-US" sz="4000" dirty="0">
                <a:latin typeface="Times New Roman" panose="02020603050405020304" pitchFamily="18" charset="0"/>
                <a:ea typeface="Times New Roman" panose="02020603050405020304" pitchFamily="18" charset="0"/>
              </a:rPr>
              <a:t>	“Then God said, “Let us make mankind in our image, in our likeness ... So God created mankind in his own image, in the image of God he created them; male and female he created them. God blessed them ....”</a:t>
            </a:r>
          </a:p>
        </p:txBody>
      </p:sp>
      <p:pic>
        <p:nvPicPr>
          <p:cNvPr id="4" name="Picture 4" descr="Image result for Fire and wat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56971" y="101302"/>
            <a:ext cx="18573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238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https://hereistandobservations.wordpress.com/tag/religi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26771" y="305077"/>
            <a:ext cx="4995022" cy="62478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result for Fire and wat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1329" y="1536067"/>
            <a:ext cx="2460812" cy="3785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407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Fire and wat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50465" y="2124635"/>
            <a:ext cx="3076687" cy="4733365"/>
          </a:xfrm>
          <a:prstGeom prst="rect">
            <a:avLst/>
          </a:prstGeom>
          <a:noFill/>
          <a:extLst>
            <a:ext uri="{909E8E84-426E-40DD-AFC4-6F175D3DCCD1}">
              <a14:hiddenFill xmlns:a14="http://schemas.microsoft.com/office/drawing/2010/main">
                <a:solidFill>
                  <a:srgbClr val="FFFFFF"/>
                </a:solidFill>
              </a14:hiddenFill>
            </a:ext>
          </a:extLst>
        </p:spPr>
      </p:pic>
      <p:pic>
        <p:nvPicPr>
          <p:cNvPr id="12304" name="Picture 16" descr="Rendered I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27549"/>
            <a:ext cx="9177619" cy="2017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431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0506"/>
            <a:ext cx="8993874" cy="5854890"/>
            <a:chOff x="827928" y="721846"/>
            <a:chExt cx="6753225" cy="4505325"/>
          </a:xfrm>
        </p:grpSpPr>
        <p:pic>
          <p:nvPicPr>
            <p:cNvPr id="2050" name="Picture 2" descr="Constantinople &quot;Jesus w/cross &amp; book&quot; coin (Reproducti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7928" y="721846"/>
              <a:ext cx="6753225" cy="4505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nstantinople &quot;Jesus w/cross &amp; book&quot; coin (Reproductio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11231490">
              <a:off x="4649782" y="1909482"/>
              <a:ext cx="2743200" cy="2756647"/>
            </a:xfrm>
            <a:prstGeom prst="ellipse">
              <a:avLst/>
            </a:prstGeom>
            <a:noFill/>
            <a:extLst>
              <a:ext uri="{909E8E84-426E-40DD-AFC4-6F175D3DCCD1}">
                <a14:hiddenFill xmlns:a14="http://schemas.microsoft.com/office/drawing/2010/main">
                  <a:solidFill>
                    <a:srgbClr val="FFFFFF"/>
                  </a:solidFill>
                </a14:hiddenFill>
              </a:ext>
            </a:extLst>
          </p:spPr>
        </p:pic>
      </p:grpSp>
      <p:pic>
        <p:nvPicPr>
          <p:cNvPr id="6" name="Picture 4" descr="Image result for Fire and wat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38748" y="26077"/>
            <a:ext cx="1666504" cy="2563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61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2037</TotalTime>
  <Words>244</Words>
  <Application>Microsoft Office PowerPoint</Application>
  <PresentationFormat>On-screen Show (4:3)</PresentationFormat>
  <Paragraphs>67</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Times New Roman</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Baxter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Werner, Teresa A</dc:creator>
  <cp:lastModifiedBy>Rebecca Stenlund</cp:lastModifiedBy>
  <cp:revision>163</cp:revision>
  <dcterms:created xsi:type="dcterms:W3CDTF">2016-12-29T06:00:38Z</dcterms:created>
  <dcterms:modified xsi:type="dcterms:W3CDTF">2017-05-16T18:20:43Z</dcterms:modified>
</cp:coreProperties>
</file>