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7" r:id="rId3"/>
    <p:sldId id="262" r:id="rId4"/>
    <p:sldId id="263" r:id="rId5"/>
    <p:sldId id="264" r:id="rId6"/>
    <p:sldId id="261" r:id="rId7"/>
    <p:sldId id="256" r:id="rId8"/>
    <p:sldId id="258" r:id="rId9"/>
    <p:sldId id="266"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1F3"/>
    <a:srgbClr val="292B40"/>
    <a:srgbClr val="272A3D"/>
    <a:srgbClr val="272C42"/>
    <a:srgbClr val="534657"/>
    <a:srgbClr val="282A46"/>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showGuides="1">
      <p:cViewPr varScale="1">
        <p:scale>
          <a:sx n="58" d="100"/>
          <a:sy n="58" d="100"/>
        </p:scale>
        <p:origin x="103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6F84F4-BC22-44A1-A97C-C612A4B6369E}"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3378E-F7CA-4A99-A529-D2DB8252F388}" type="slidenum">
              <a:rPr lang="en-US" smtClean="0"/>
              <a:t>‹#›</a:t>
            </a:fld>
            <a:endParaRPr lang="en-US"/>
          </a:p>
        </p:txBody>
      </p:sp>
    </p:spTree>
    <p:extLst>
      <p:ext uri="{BB962C8B-B14F-4D97-AF65-F5344CB8AC3E}">
        <p14:creationId xmlns:p14="http://schemas.microsoft.com/office/powerpoint/2010/main" val="667835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6F84F4-BC22-44A1-A97C-C612A4B6369E}"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3378E-F7CA-4A99-A529-D2DB8252F388}" type="slidenum">
              <a:rPr lang="en-US" smtClean="0"/>
              <a:t>‹#›</a:t>
            </a:fld>
            <a:endParaRPr lang="en-US"/>
          </a:p>
        </p:txBody>
      </p:sp>
    </p:spTree>
    <p:extLst>
      <p:ext uri="{BB962C8B-B14F-4D97-AF65-F5344CB8AC3E}">
        <p14:creationId xmlns:p14="http://schemas.microsoft.com/office/powerpoint/2010/main" val="614615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6F84F4-BC22-44A1-A97C-C612A4B6369E}"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3378E-F7CA-4A99-A529-D2DB8252F388}" type="slidenum">
              <a:rPr lang="en-US" smtClean="0"/>
              <a:t>‹#›</a:t>
            </a:fld>
            <a:endParaRPr lang="en-US"/>
          </a:p>
        </p:txBody>
      </p:sp>
    </p:spTree>
    <p:extLst>
      <p:ext uri="{BB962C8B-B14F-4D97-AF65-F5344CB8AC3E}">
        <p14:creationId xmlns:p14="http://schemas.microsoft.com/office/powerpoint/2010/main" val="28827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6F84F4-BC22-44A1-A97C-C612A4B6369E}"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3378E-F7CA-4A99-A529-D2DB8252F388}" type="slidenum">
              <a:rPr lang="en-US" smtClean="0"/>
              <a:t>‹#›</a:t>
            </a:fld>
            <a:endParaRPr lang="en-US"/>
          </a:p>
        </p:txBody>
      </p:sp>
    </p:spTree>
    <p:extLst>
      <p:ext uri="{BB962C8B-B14F-4D97-AF65-F5344CB8AC3E}">
        <p14:creationId xmlns:p14="http://schemas.microsoft.com/office/powerpoint/2010/main" val="2080047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26F84F4-BC22-44A1-A97C-C612A4B6369E}" type="datetimeFigureOut">
              <a:rPr lang="en-US" smtClean="0"/>
              <a:t>3/6/2018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3378E-F7CA-4A99-A529-D2DB8252F388}" type="slidenum">
              <a:rPr lang="en-US" smtClean="0"/>
              <a:t>‹#›</a:t>
            </a:fld>
            <a:endParaRPr lang="en-US"/>
          </a:p>
        </p:txBody>
      </p:sp>
    </p:spTree>
    <p:extLst>
      <p:ext uri="{BB962C8B-B14F-4D97-AF65-F5344CB8AC3E}">
        <p14:creationId xmlns:p14="http://schemas.microsoft.com/office/powerpoint/2010/main" val="3206380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6F84F4-BC22-44A1-A97C-C612A4B6369E}" type="datetimeFigureOut">
              <a:rPr lang="en-US" smtClean="0"/>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03378E-F7CA-4A99-A529-D2DB8252F388}" type="slidenum">
              <a:rPr lang="en-US" smtClean="0"/>
              <a:t>‹#›</a:t>
            </a:fld>
            <a:endParaRPr lang="en-US"/>
          </a:p>
        </p:txBody>
      </p:sp>
    </p:spTree>
    <p:extLst>
      <p:ext uri="{BB962C8B-B14F-4D97-AF65-F5344CB8AC3E}">
        <p14:creationId xmlns:p14="http://schemas.microsoft.com/office/powerpoint/2010/main" val="3255524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6F84F4-BC22-44A1-A97C-C612A4B6369E}" type="datetimeFigureOut">
              <a:rPr lang="en-US" smtClean="0"/>
              <a:t>3/6/2018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03378E-F7CA-4A99-A529-D2DB8252F388}" type="slidenum">
              <a:rPr lang="en-US" smtClean="0"/>
              <a:t>‹#›</a:t>
            </a:fld>
            <a:endParaRPr lang="en-US"/>
          </a:p>
        </p:txBody>
      </p:sp>
    </p:spTree>
    <p:extLst>
      <p:ext uri="{BB962C8B-B14F-4D97-AF65-F5344CB8AC3E}">
        <p14:creationId xmlns:p14="http://schemas.microsoft.com/office/powerpoint/2010/main" val="2930404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6F84F4-BC22-44A1-A97C-C612A4B6369E}" type="datetimeFigureOut">
              <a:rPr lang="en-US" smtClean="0"/>
              <a:t>3/6/2018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03378E-F7CA-4A99-A529-D2DB8252F388}" type="slidenum">
              <a:rPr lang="en-US" smtClean="0"/>
              <a:t>‹#›</a:t>
            </a:fld>
            <a:endParaRPr lang="en-US"/>
          </a:p>
        </p:txBody>
      </p:sp>
    </p:spTree>
    <p:extLst>
      <p:ext uri="{BB962C8B-B14F-4D97-AF65-F5344CB8AC3E}">
        <p14:creationId xmlns:p14="http://schemas.microsoft.com/office/powerpoint/2010/main" val="4107993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6F84F4-BC22-44A1-A97C-C612A4B6369E}" type="datetimeFigureOut">
              <a:rPr lang="en-US" smtClean="0"/>
              <a:t>3/6/2018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03378E-F7CA-4A99-A529-D2DB8252F388}" type="slidenum">
              <a:rPr lang="en-US" smtClean="0"/>
              <a:t>‹#›</a:t>
            </a:fld>
            <a:endParaRPr lang="en-US"/>
          </a:p>
        </p:txBody>
      </p:sp>
    </p:spTree>
    <p:extLst>
      <p:ext uri="{BB962C8B-B14F-4D97-AF65-F5344CB8AC3E}">
        <p14:creationId xmlns:p14="http://schemas.microsoft.com/office/powerpoint/2010/main" val="3439723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6F84F4-BC22-44A1-A97C-C612A4B6369E}" type="datetimeFigureOut">
              <a:rPr lang="en-US" smtClean="0"/>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03378E-F7CA-4A99-A529-D2DB8252F388}" type="slidenum">
              <a:rPr lang="en-US" smtClean="0"/>
              <a:t>‹#›</a:t>
            </a:fld>
            <a:endParaRPr lang="en-US"/>
          </a:p>
        </p:txBody>
      </p:sp>
    </p:spTree>
    <p:extLst>
      <p:ext uri="{BB962C8B-B14F-4D97-AF65-F5344CB8AC3E}">
        <p14:creationId xmlns:p14="http://schemas.microsoft.com/office/powerpoint/2010/main" val="2824618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26F84F4-BC22-44A1-A97C-C612A4B6369E}" type="datetimeFigureOut">
              <a:rPr lang="en-US" smtClean="0"/>
              <a:t>3/6/2018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03378E-F7CA-4A99-A529-D2DB8252F388}" type="slidenum">
              <a:rPr lang="en-US" smtClean="0"/>
              <a:t>‹#›</a:t>
            </a:fld>
            <a:endParaRPr lang="en-US"/>
          </a:p>
        </p:txBody>
      </p:sp>
    </p:spTree>
    <p:extLst>
      <p:ext uri="{BB962C8B-B14F-4D97-AF65-F5344CB8AC3E}">
        <p14:creationId xmlns:p14="http://schemas.microsoft.com/office/powerpoint/2010/main" val="2600536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6F84F4-BC22-44A1-A97C-C612A4B6369E}" type="datetimeFigureOut">
              <a:rPr lang="en-US" smtClean="0"/>
              <a:t>3/6/2018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03378E-F7CA-4A99-A529-D2DB8252F388}" type="slidenum">
              <a:rPr lang="en-US" smtClean="0"/>
              <a:t>‹#›</a:t>
            </a:fld>
            <a:endParaRPr lang="en-US"/>
          </a:p>
        </p:txBody>
      </p:sp>
    </p:spTree>
    <p:extLst>
      <p:ext uri="{BB962C8B-B14F-4D97-AF65-F5344CB8AC3E}">
        <p14:creationId xmlns:p14="http://schemas.microsoft.com/office/powerpoint/2010/main" val="740001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7.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extBox 1"/>
          <p:cNvSpPr txBox="1"/>
          <p:nvPr/>
        </p:nvSpPr>
        <p:spPr>
          <a:xfrm>
            <a:off x="193963" y="1134025"/>
            <a:ext cx="2784763" cy="1569660"/>
          </a:xfrm>
          <a:prstGeom prst="rect">
            <a:avLst/>
          </a:prstGeom>
          <a:noFill/>
        </p:spPr>
        <p:txBody>
          <a:bodyPr wrap="square" rtlCol="0">
            <a:spAutoFit/>
          </a:bodyPr>
          <a:lstStyle/>
          <a:p>
            <a:r>
              <a:rPr lang="en-US" sz="9600" spc="-330" dirty="0">
                <a:solidFill>
                  <a:schemeClr val="accent4">
                    <a:lumMod val="60000"/>
                    <a:lumOff val="40000"/>
                  </a:schemeClr>
                </a:solidFill>
                <a:latin typeface="Gill Sans MT Condensed" panose="020B0506020104020203" pitchFamily="34" charset="0"/>
              </a:rPr>
              <a:t>ANXIETY</a:t>
            </a:r>
          </a:p>
        </p:txBody>
      </p:sp>
      <p:sp>
        <p:nvSpPr>
          <p:cNvPr id="4" name="TextBox 3"/>
          <p:cNvSpPr txBox="1"/>
          <p:nvPr/>
        </p:nvSpPr>
        <p:spPr>
          <a:xfrm>
            <a:off x="3463636" y="4378037"/>
            <a:ext cx="5541819" cy="2062103"/>
          </a:xfrm>
          <a:prstGeom prst="rect">
            <a:avLst/>
          </a:prstGeom>
          <a:noFill/>
        </p:spPr>
        <p:txBody>
          <a:bodyPr wrap="square" rtlCol="0">
            <a:spAutoFit/>
          </a:bodyPr>
          <a:lstStyle/>
          <a:p>
            <a:r>
              <a:rPr lang="en-US" sz="3200" b="1" dirty="0">
                <a:solidFill>
                  <a:schemeClr val="accent4">
                    <a:lumMod val="60000"/>
                    <a:lumOff val="4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“Throw all your anxiety onto Him every day, because you know how He cares about you.” ~ Peter 5:7 </a:t>
            </a:r>
          </a:p>
        </p:txBody>
      </p:sp>
    </p:spTree>
    <p:extLst>
      <p:ext uri="{BB962C8B-B14F-4D97-AF65-F5344CB8AC3E}">
        <p14:creationId xmlns:p14="http://schemas.microsoft.com/office/powerpoint/2010/main" val="40451909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292B40"/>
            </a:gs>
            <a:gs pos="34000">
              <a:srgbClr val="272A3D"/>
            </a:gs>
            <a:gs pos="96000">
              <a:srgbClr val="534657"/>
            </a:gs>
          </a:gsLst>
          <a:lin ang="5400000" scaled="0"/>
          <a:tileRect/>
        </a:gradFill>
        <a:effectLst/>
      </p:bgPr>
    </p:bg>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l="22867" t="15106" r="19601" b="16625"/>
          <a:stretch/>
        </p:blipFill>
        <p:spPr bwMode="auto">
          <a:xfrm rot="19424297" flipH="1">
            <a:off x="-449119" y="4659774"/>
            <a:ext cx="1798046" cy="1845157"/>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Image result for nikolas cruz"/>
          <p:cNvPicPr>
            <a:picLocks noChangeAspect="1" noChangeArrowheads="1"/>
          </p:cNvPicPr>
          <p:nvPr/>
        </p:nvPicPr>
        <p:blipFill rotWithShape="1">
          <a:blip r:embed="rId3">
            <a:extLst>
              <a:ext uri="{28A0092B-C50C-407E-A947-70E740481C1C}">
                <a14:useLocalDpi xmlns:a14="http://schemas.microsoft.com/office/drawing/2010/main" val="0"/>
              </a:ext>
            </a:extLst>
          </a:blip>
          <a:srcRect l="26375" r="26144"/>
          <a:stretch/>
        </p:blipFill>
        <p:spPr bwMode="auto">
          <a:xfrm>
            <a:off x="3158836" y="1747838"/>
            <a:ext cx="2840182" cy="3362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2764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292B40"/>
            </a:gs>
            <a:gs pos="34000">
              <a:srgbClr val="272A3D"/>
            </a:gs>
            <a:gs pos="96000">
              <a:srgbClr val="534657"/>
            </a:gs>
          </a:gsLst>
          <a:lin ang="5400000" scaled="0"/>
          <a:tileRect/>
        </a:gradFill>
        <a:effectLst/>
      </p:bgPr>
    </p:bg>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l="22867" t="15106" r="19601" b="16625"/>
          <a:stretch/>
        </p:blipFill>
        <p:spPr bwMode="auto">
          <a:xfrm rot="19424297" flipH="1">
            <a:off x="-449119" y="4659774"/>
            <a:ext cx="1798046" cy="1845157"/>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3576" y="1185699"/>
            <a:ext cx="6536847" cy="436201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4355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292B40"/>
            </a:gs>
            <a:gs pos="34000">
              <a:srgbClr val="272A3D"/>
            </a:gs>
            <a:gs pos="96000">
              <a:srgbClr val="534657"/>
            </a:gs>
          </a:gsLst>
          <a:lin ang="5400000" scaled="0"/>
          <a:tileRect/>
        </a:gradFill>
        <a:effectLst/>
      </p:bgPr>
    </p:bg>
    <p:spTree>
      <p:nvGrpSpPr>
        <p:cNvPr id="1" name=""/>
        <p:cNvGrpSpPr/>
        <p:nvPr/>
      </p:nvGrpSpPr>
      <p:grpSpPr>
        <a:xfrm>
          <a:off x="0" y="0"/>
          <a:ext cx="0" cy="0"/>
          <a:chOff x="0" y="0"/>
          <a:chExt cx="0" cy="0"/>
        </a:xfrm>
      </p:grpSpPr>
      <p:pic>
        <p:nvPicPr>
          <p:cNvPr id="3074" name="Picture 2" descr="Image result for rejecting Go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671" y="1514042"/>
            <a:ext cx="8800658" cy="382991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pic>
        <p:nvPicPr>
          <p:cNvPr id="1026" name="Picture 2" descr="Related image"/>
          <p:cNvPicPr>
            <a:picLocks noChangeAspect="1" noChangeArrowheads="1"/>
          </p:cNvPicPr>
          <p:nvPr/>
        </p:nvPicPr>
        <p:blipFill rotWithShape="1">
          <a:blip r:embed="rId3">
            <a:extLst>
              <a:ext uri="{28A0092B-C50C-407E-A947-70E740481C1C}">
                <a14:useLocalDpi xmlns:a14="http://schemas.microsoft.com/office/drawing/2010/main" val="0"/>
              </a:ext>
            </a:extLst>
          </a:blip>
          <a:srcRect l="22867" t="15106" r="19601" b="16625"/>
          <a:stretch/>
        </p:blipFill>
        <p:spPr bwMode="auto">
          <a:xfrm rot="19424297" flipH="1">
            <a:off x="-449119" y="4659774"/>
            <a:ext cx="1798046" cy="18451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2830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292B40"/>
            </a:gs>
            <a:gs pos="34000">
              <a:srgbClr val="272A3D"/>
            </a:gs>
            <a:gs pos="96000">
              <a:srgbClr val="534657"/>
            </a:gs>
          </a:gsLst>
          <a:lin ang="5400000" scaled="0"/>
          <a:tileRect/>
        </a:gradFill>
        <a:effectLst/>
      </p:bgPr>
    </p:bg>
    <p:spTree>
      <p:nvGrpSpPr>
        <p:cNvPr id="1" name=""/>
        <p:cNvGrpSpPr/>
        <p:nvPr/>
      </p:nvGrpSpPr>
      <p:grpSpPr>
        <a:xfrm>
          <a:off x="0" y="0"/>
          <a:ext cx="0" cy="0"/>
          <a:chOff x="0" y="0"/>
          <a:chExt cx="0" cy="0"/>
        </a:xfrm>
      </p:grpSpPr>
      <p:pic>
        <p:nvPicPr>
          <p:cNvPr id="1026"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l="22867" t="15106" r="19601" b="16625"/>
          <a:stretch/>
        </p:blipFill>
        <p:spPr bwMode="auto">
          <a:xfrm rot="19424297" flipH="1">
            <a:off x="-449119" y="4659774"/>
            <a:ext cx="1798046" cy="184515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4799" y="346364"/>
            <a:ext cx="8520545" cy="6155531"/>
          </a:xfrm>
          <a:prstGeom prst="rect">
            <a:avLst/>
          </a:prstGeom>
        </p:spPr>
        <p:txBody>
          <a:bodyPr wrap="square">
            <a:spAutoFit/>
          </a:bodyPr>
          <a:lstStyle/>
          <a:p>
            <a:pPr marL="457200" marR="0" indent="-457200">
              <a:spcBef>
                <a:spcPts val="0"/>
              </a:spcBef>
              <a:spcAft>
                <a:spcPts val="600"/>
              </a:spcAft>
              <a:buFont typeface="Wingdings" panose="05000000000000000000" pitchFamily="2" charset="2"/>
              <a:buChar char="v"/>
              <a:tabLst>
                <a:tab pos="-914400" algn="l"/>
              </a:tabLst>
            </a:pPr>
            <a:r>
              <a:rPr lang="en-US" sz="32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Isaiah 41:10 “Do not fear [declares the Lord], for I am with you; Do not anxiously look about you, for I am your God. I will strengthen you, surely I will help you, surely I will uphold you with My righteous right hand.”</a:t>
            </a:r>
          </a:p>
          <a:p>
            <a:pPr marL="914400" lvl="1" indent="-457200">
              <a:spcAft>
                <a:spcPts val="600"/>
              </a:spcAft>
              <a:buFont typeface="Wingdings" panose="05000000000000000000" pitchFamily="2" charset="2"/>
              <a:buChar char="v"/>
            </a:pPr>
            <a:r>
              <a:rPr lang="en-US" sz="32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Psalm 27:1 “The Lord is my light and my salvation; whom shall I fear? The LORD is the defense of my life; whom shall I dread?”</a:t>
            </a:r>
          </a:p>
          <a:p>
            <a:pPr marL="1371600" lvl="2" indent="-457200">
              <a:spcAft>
                <a:spcPts val="600"/>
              </a:spcAft>
              <a:buFont typeface="Wingdings" panose="05000000000000000000" pitchFamily="2" charset="2"/>
              <a:buChar char="v"/>
            </a:pPr>
            <a:r>
              <a:rPr lang="en-US" sz="32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Psalm 23:4 “Even though I walk through the valley of the shadow of death, I fear no evil, for You are with me; Your rod and Your staff, they comfort me.”</a:t>
            </a:r>
          </a:p>
        </p:txBody>
      </p:sp>
    </p:spTree>
    <p:extLst>
      <p:ext uri="{BB962C8B-B14F-4D97-AF65-F5344CB8AC3E}">
        <p14:creationId xmlns:p14="http://schemas.microsoft.com/office/powerpoint/2010/main" val="3246467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7999"/>
          </a:xfrm>
          <a:prstGeom prst="rect">
            <a:avLst/>
          </a:prstGeom>
        </p:spPr>
      </p:pic>
      <p:sp>
        <p:nvSpPr>
          <p:cNvPr id="4" name="Rectangle 3"/>
          <p:cNvSpPr/>
          <p:nvPr/>
        </p:nvSpPr>
        <p:spPr>
          <a:xfrm>
            <a:off x="221673" y="3768442"/>
            <a:ext cx="8769927" cy="2062103"/>
          </a:xfrm>
          <a:prstGeom prst="rect">
            <a:avLst/>
          </a:prstGeom>
        </p:spPr>
        <p:txBody>
          <a:bodyPr wrap="square">
            <a:spAutoFit/>
          </a:bodyPr>
          <a:lstStyle/>
          <a:p>
            <a:r>
              <a:rPr lang="en-US" sz="32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Jesus said, “Peace I leave with you; </a:t>
            </a:r>
          </a:p>
          <a:p>
            <a:r>
              <a:rPr lang="en-US" sz="3200" dirty="0">
                <a:solidFill>
                  <a:schemeClr val="bg1"/>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rPr>
              <a:t>My peace I give to you; not as the world gives do I give to you. Do not let your heart be troubled, nor let it be fearful.” ~ John 14:27 </a:t>
            </a:r>
            <a:endParaRPr lang="en-US" sz="3200"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59767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5580" r="5580"/>
          <a:stretch/>
        </p:blipFill>
        <p:spPr>
          <a:xfrm>
            <a:off x="0" y="0"/>
            <a:ext cx="9144000" cy="6861717"/>
          </a:xfrm>
          <a:prstGeom prst="rect">
            <a:avLst/>
          </a:prstGeom>
        </p:spPr>
      </p:pic>
      <p:pic>
        <p:nvPicPr>
          <p:cNvPr id="4106" name="Picture 10" descr="Rendered Image"/>
          <p:cNvPicPr>
            <a:picLocks noChangeAspect="1" noChangeArrowheads="1"/>
          </p:cNvPicPr>
          <p:nvPr/>
        </p:nvPicPr>
        <p:blipFill>
          <a:blip r:embed="rId3">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rot="1722639">
            <a:off x="4142442" y="972601"/>
            <a:ext cx="4746175" cy="1402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0519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292B40"/>
            </a:gs>
            <a:gs pos="38000">
              <a:srgbClr val="272A3D"/>
            </a:gs>
            <a:gs pos="100000">
              <a:srgbClr val="534657"/>
            </a:gs>
          </a:gsLst>
          <a:lin ang="4800000" scaled="0"/>
          <a:tileRect/>
        </a:gradFill>
        <a:effectLst/>
      </p:bgPr>
    </p:bg>
    <p:spTree>
      <p:nvGrpSpPr>
        <p:cNvPr id="1" name=""/>
        <p:cNvGrpSpPr/>
        <p:nvPr/>
      </p:nvGrpSpPr>
      <p:grpSpPr>
        <a:xfrm>
          <a:off x="0" y="0"/>
          <a:ext cx="0" cy="0"/>
          <a:chOff x="0" y="0"/>
          <a:chExt cx="0" cy="0"/>
        </a:xfrm>
      </p:grpSpPr>
      <p:sp>
        <p:nvSpPr>
          <p:cNvPr id="2" name="Rectangle 1"/>
          <p:cNvSpPr/>
          <p:nvPr/>
        </p:nvSpPr>
        <p:spPr>
          <a:xfrm>
            <a:off x="0" y="847492"/>
            <a:ext cx="9144000" cy="60105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l="22867" t="15106" r="19601" b="16625"/>
          <a:stretch/>
        </p:blipFill>
        <p:spPr bwMode="auto">
          <a:xfrm rot="19424297" flipH="1">
            <a:off x="-103776" y="157550"/>
            <a:ext cx="564341" cy="57912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l="22867" t="15106" r="19601" b="16625"/>
          <a:stretch/>
        </p:blipFill>
        <p:spPr bwMode="auto">
          <a:xfrm rot="2175703">
            <a:off x="8683434" y="157547"/>
            <a:ext cx="564341" cy="57912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91040" y="54670"/>
            <a:ext cx="7975774" cy="769441"/>
          </a:xfrm>
          <a:prstGeom prst="rect">
            <a:avLst/>
          </a:prstGeom>
        </p:spPr>
        <p:txBody>
          <a:bodyPr wrap="square">
            <a:spAutoFit/>
          </a:bodyPr>
          <a:lstStyle/>
          <a:p>
            <a:pPr algn="ctr"/>
            <a:r>
              <a:rPr lang="en-US" sz="4400">
                <a:solidFill>
                  <a:schemeClr val="bg1"/>
                </a:solidFill>
                <a:latin typeface="Times New Roman" panose="02020603050405020304" pitchFamily="18" charset="0"/>
                <a:cs typeface="Times New Roman" panose="02020603050405020304" pitchFamily="18" charset="0"/>
              </a:rPr>
              <a:t>Matthew 6:25‑34 (CEB)</a:t>
            </a:r>
            <a:endParaRPr lang="en-US" sz="4400" dirty="0">
              <a:solidFill>
                <a:schemeClr val="bg1"/>
              </a:solidFill>
              <a:latin typeface="Times New Roman" panose="02020603050405020304" pitchFamily="18" charset="0"/>
              <a:cs typeface="Times New Roman" panose="02020603050405020304" pitchFamily="18" charset="0"/>
            </a:endParaRPr>
          </a:p>
        </p:txBody>
      </p:sp>
      <p:sp>
        <p:nvSpPr>
          <p:cNvPr id="3" name="Rectangle 2"/>
          <p:cNvSpPr/>
          <p:nvPr/>
        </p:nvSpPr>
        <p:spPr>
          <a:xfrm>
            <a:off x="166255" y="1028343"/>
            <a:ext cx="8797636" cy="5262979"/>
          </a:xfrm>
          <a:prstGeom prst="rect">
            <a:avLst/>
          </a:prstGeom>
        </p:spPr>
        <p:txBody>
          <a:bodyPr wrap="square">
            <a:spAutoFit/>
          </a:bodyPr>
          <a:lstStyle/>
          <a:p>
            <a:pPr marR="0">
              <a:spcBef>
                <a:spcPts val="0"/>
              </a:spcBef>
              <a:spcAft>
                <a:spcPts val="0"/>
              </a:spcAft>
            </a:pPr>
            <a:r>
              <a:rPr lang="en-US" sz="2800" dirty="0">
                <a:latin typeface="Times New Roman" panose="02020603050405020304" pitchFamily="18" charset="0"/>
                <a:ea typeface="Times New Roman" panose="02020603050405020304" pitchFamily="18" charset="0"/>
              </a:rPr>
              <a:t>	</a:t>
            </a:r>
            <a:r>
              <a:rPr lang="en-US" sz="2800" baseline="30000" dirty="0">
                <a:latin typeface="Times New Roman" panose="02020603050405020304" pitchFamily="18" charset="0"/>
                <a:ea typeface="Times New Roman" panose="02020603050405020304" pitchFamily="18" charset="0"/>
              </a:rPr>
              <a:t>25 </a:t>
            </a:r>
            <a:r>
              <a:rPr lang="en-US" sz="2800" dirty="0">
                <a:latin typeface="Times New Roman" panose="02020603050405020304" pitchFamily="18" charset="0"/>
                <a:ea typeface="Times New Roman" panose="02020603050405020304" pitchFamily="18" charset="0"/>
              </a:rPr>
              <a:t>“Therefore, I say to you, don’t worry about your life, what you’ll eat or what you’ll drink, or about your body, what you’ll wear. Isn’t life more than food and the body more than clothes? </a:t>
            </a:r>
            <a:r>
              <a:rPr lang="en-US" sz="2800" baseline="30000" dirty="0">
                <a:latin typeface="Times New Roman" panose="02020603050405020304" pitchFamily="18" charset="0"/>
                <a:ea typeface="Times New Roman" panose="02020603050405020304" pitchFamily="18" charset="0"/>
              </a:rPr>
              <a:t>26 </a:t>
            </a:r>
            <a:r>
              <a:rPr lang="en-US" sz="2800" dirty="0">
                <a:latin typeface="Times New Roman" panose="02020603050405020304" pitchFamily="18" charset="0"/>
                <a:ea typeface="Times New Roman" panose="02020603050405020304" pitchFamily="18" charset="0"/>
              </a:rPr>
              <a:t>Look at the birds in the sky. They don’t sow seed or harvest grain or gather crops into barns. Yet your heavenly Father feeds them. Aren’t you worth much more than they are? </a:t>
            </a:r>
            <a:r>
              <a:rPr lang="en-US" sz="2800" baseline="30000" dirty="0">
                <a:latin typeface="Times New Roman" panose="02020603050405020304" pitchFamily="18" charset="0"/>
                <a:ea typeface="Times New Roman" panose="02020603050405020304" pitchFamily="18" charset="0"/>
              </a:rPr>
              <a:t>27 </a:t>
            </a:r>
            <a:r>
              <a:rPr lang="en-US" sz="2800" dirty="0">
                <a:latin typeface="Times New Roman" panose="02020603050405020304" pitchFamily="18" charset="0"/>
                <a:ea typeface="Times New Roman" panose="02020603050405020304" pitchFamily="18" charset="0"/>
              </a:rPr>
              <a:t>Who among you by worrying can add a single moment to your life?</a:t>
            </a:r>
            <a:r>
              <a:rPr lang="en-US" sz="2800" baseline="30000" dirty="0">
                <a:latin typeface="Times New Roman" panose="02020603050405020304" pitchFamily="18" charset="0"/>
                <a:ea typeface="Times New Roman" panose="02020603050405020304" pitchFamily="18" charset="0"/>
              </a:rPr>
              <a:t> 28 </a:t>
            </a:r>
            <a:r>
              <a:rPr lang="en-US" sz="2800" dirty="0">
                <a:latin typeface="Times New Roman" panose="02020603050405020304" pitchFamily="18" charset="0"/>
                <a:ea typeface="Times New Roman" panose="02020603050405020304" pitchFamily="18" charset="0"/>
              </a:rPr>
              <a:t>And why do you worry about clothes? Notice how the lilies in the field grow. They don’t wear themselves out with work, and they don’t spin cloth. </a:t>
            </a:r>
            <a:r>
              <a:rPr lang="en-US" sz="2800" baseline="30000" dirty="0">
                <a:latin typeface="Times New Roman" panose="02020603050405020304" pitchFamily="18" charset="0"/>
                <a:ea typeface="Times New Roman" panose="02020603050405020304" pitchFamily="18" charset="0"/>
              </a:rPr>
              <a:t>29 </a:t>
            </a:r>
            <a:r>
              <a:rPr lang="en-US" sz="2800" dirty="0">
                <a:latin typeface="Times New Roman" panose="02020603050405020304" pitchFamily="18" charset="0"/>
                <a:ea typeface="Times New Roman" panose="02020603050405020304" pitchFamily="18" charset="0"/>
              </a:rPr>
              <a:t>But I say to you that even Solomon in all of his splendor wasn’t dressed like one of these.</a:t>
            </a:r>
          </a:p>
        </p:txBody>
      </p:sp>
    </p:spTree>
    <p:extLst>
      <p:ext uri="{BB962C8B-B14F-4D97-AF65-F5344CB8AC3E}">
        <p14:creationId xmlns:p14="http://schemas.microsoft.com/office/powerpoint/2010/main" val="2047819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292B40"/>
            </a:gs>
            <a:gs pos="38000">
              <a:srgbClr val="272A3D"/>
            </a:gs>
            <a:gs pos="100000">
              <a:srgbClr val="534657"/>
            </a:gs>
          </a:gsLst>
          <a:lin ang="4800000" scaled="0"/>
          <a:tileRect/>
        </a:gradFill>
        <a:effectLst/>
      </p:bgPr>
    </p:bg>
    <p:spTree>
      <p:nvGrpSpPr>
        <p:cNvPr id="1" name=""/>
        <p:cNvGrpSpPr/>
        <p:nvPr/>
      </p:nvGrpSpPr>
      <p:grpSpPr>
        <a:xfrm>
          <a:off x="0" y="0"/>
          <a:ext cx="0" cy="0"/>
          <a:chOff x="0" y="0"/>
          <a:chExt cx="0" cy="0"/>
        </a:xfrm>
      </p:grpSpPr>
      <p:sp>
        <p:nvSpPr>
          <p:cNvPr id="2" name="Rectangle 1"/>
          <p:cNvSpPr/>
          <p:nvPr/>
        </p:nvSpPr>
        <p:spPr>
          <a:xfrm>
            <a:off x="0" y="847492"/>
            <a:ext cx="9144000" cy="601050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l="22867" t="15106" r="19601" b="16625"/>
          <a:stretch/>
        </p:blipFill>
        <p:spPr bwMode="auto">
          <a:xfrm rot="19424297" flipH="1">
            <a:off x="-103776" y="157550"/>
            <a:ext cx="564341" cy="57912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l="22867" t="15106" r="19601" b="16625"/>
          <a:stretch/>
        </p:blipFill>
        <p:spPr bwMode="auto">
          <a:xfrm rot="2175703">
            <a:off x="8683434" y="157547"/>
            <a:ext cx="564341" cy="579128"/>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91040" y="54670"/>
            <a:ext cx="7975774" cy="769441"/>
          </a:xfrm>
          <a:prstGeom prst="rect">
            <a:avLst/>
          </a:prstGeom>
        </p:spPr>
        <p:txBody>
          <a:bodyPr wrap="square">
            <a:spAutoFit/>
          </a:bodyPr>
          <a:lstStyle/>
          <a:p>
            <a:pPr algn="ctr"/>
            <a:r>
              <a:rPr lang="en-US" sz="4400" dirty="0">
                <a:solidFill>
                  <a:schemeClr val="bg1"/>
                </a:solidFill>
                <a:latin typeface="Times New Roman" panose="02020603050405020304" pitchFamily="18" charset="0"/>
                <a:cs typeface="Times New Roman" panose="02020603050405020304" pitchFamily="18" charset="0"/>
              </a:rPr>
              <a:t>Matthew 6:25‑34 (CEB)</a:t>
            </a:r>
          </a:p>
        </p:txBody>
      </p:sp>
      <p:sp>
        <p:nvSpPr>
          <p:cNvPr id="3" name="Rectangle 2"/>
          <p:cNvSpPr/>
          <p:nvPr/>
        </p:nvSpPr>
        <p:spPr>
          <a:xfrm>
            <a:off x="166255" y="1028343"/>
            <a:ext cx="8797636" cy="5262979"/>
          </a:xfrm>
          <a:prstGeom prst="rect">
            <a:avLst/>
          </a:prstGeom>
        </p:spPr>
        <p:txBody>
          <a:bodyPr wrap="square">
            <a:spAutoFit/>
          </a:bodyPr>
          <a:lstStyle/>
          <a:p>
            <a:pPr marR="0">
              <a:spcBef>
                <a:spcPts val="0"/>
              </a:spcBef>
              <a:spcAft>
                <a:spcPts val="0"/>
              </a:spcAft>
            </a:pPr>
            <a:r>
              <a:rPr lang="en-US" sz="2800" dirty="0">
                <a:latin typeface="Times New Roman" panose="02020603050405020304" pitchFamily="18" charset="0"/>
                <a:ea typeface="Times New Roman" panose="02020603050405020304" pitchFamily="18" charset="0"/>
              </a:rPr>
              <a:t>	</a:t>
            </a:r>
            <a:r>
              <a:rPr lang="en-US" sz="2800" baseline="30000" dirty="0">
                <a:latin typeface="Times New Roman" panose="02020603050405020304" pitchFamily="18" charset="0"/>
                <a:ea typeface="Times New Roman" panose="02020603050405020304" pitchFamily="18" charset="0"/>
              </a:rPr>
              <a:t>30 </a:t>
            </a:r>
            <a:r>
              <a:rPr lang="en-US" sz="2800" dirty="0">
                <a:latin typeface="Times New Roman" panose="02020603050405020304" pitchFamily="18" charset="0"/>
                <a:ea typeface="Times New Roman" panose="02020603050405020304" pitchFamily="18" charset="0"/>
              </a:rPr>
              <a:t>If God dresses grass in the field so beautifully, even though it’s alive today and tomorrow it’s thrown into the furnace, won’t God do much more for you, you people of weak faith? </a:t>
            </a:r>
            <a:r>
              <a:rPr lang="en-US" sz="2800" baseline="30000" dirty="0">
                <a:latin typeface="Times New Roman" panose="02020603050405020304" pitchFamily="18" charset="0"/>
                <a:ea typeface="Times New Roman" panose="02020603050405020304" pitchFamily="18" charset="0"/>
              </a:rPr>
              <a:t>31 </a:t>
            </a:r>
            <a:r>
              <a:rPr lang="en-US" sz="2800" dirty="0">
                <a:latin typeface="Times New Roman" panose="02020603050405020304" pitchFamily="18" charset="0"/>
                <a:ea typeface="Times New Roman" panose="02020603050405020304" pitchFamily="18" charset="0"/>
              </a:rPr>
              <a:t>Therefore, don’t worry and say, ‘What are we going to eat?’ or ‘What are we going to drink?’ or ‘What are we going to wear?’ </a:t>
            </a:r>
            <a:r>
              <a:rPr lang="en-US" sz="2800" baseline="30000" dirty="0">
                <a:latin typeface="Times New Roman" panose="02020603050405020304" pitchFamily="18" charset="0"/>
                <a:ea typeface="Times New Roman" panose="02020603050405020304" pitchFamily="18" charset="0"/>
              </a:rPr>
              <a:t>32 </a:t>
            </a:r>
            <a:r>
              <a:rPr lang="en-US" sz="2800" dirty="0">
                <a:latin typeface="Times New Roman" panose="02020603050405020304" pitchFamily="18" charset="0"/>
                <a:ea typeface="Times New Roman" panose="02020603050405020304" pitchFamily="18" charset="0"/>
              </a:rPr>
              <a:t>Gentiles long for all these things. Your heavenly Father knows that you need them. </a:t>
            </a:r>
            <a:r>
              <a:rPr lang="en-US" sz="2800" baseline="30000" dirty="0">
                <a:latin typeface="Times New Roman" panose="02020603050405020304" pitchFamily="18" charset="0"/>
                <a:ea typeface="Times New Roman" panose="02020603050405020304" pitchFamily="18" charset="0"/>
              </a:rPr>
              <a:t>33 </a:t>
            </a:r>
            <a:r>
              <a:rPr lang="en-US" sz="2800" dirty="0">
                <a:latin typeface="Times New Roman" panose="02020603050405020304" pitchFamily="18" charset="0"/>
                <a:ea typeface="Times New Roman" panose="02020603050405020304" pitchFamily="18" charset="0"/>
              </a:rPr>
              <a:t>Instead, desire first and foremost God’s kingdom and God’s righteousness, and all these things will be given to you as well. </a:t>
            </a:r>
            <a:r>
              <a:rPr lang="en-US" sz="2800" baseline="30000" dirty="0">
                <a:latin typeface="Times New Roman" panose="02020603050405020304" pitchFamily="18" charset="0"/>
                <a:ea typeface="Times New Roman" panose="02020603050405020304" pitchFamily="18" charset="0"/>
              </a:rPr>
              <a:t>34 </a:t>
            </a:r>
            <a:r>
              <a:rPr lang="en-US" sz="2800" dirty="0">
                <a:latin typeface="Times New Roman" panose="02020603050405020304" pitchFamily="18" charset="0"/>
                <a:ea typeface="Times New Roman" panose="02020603050405020304" pitchFamily="18" charset="0"/>
              </a:rPr>
              <a:t>Therefore, stop worrying about tomorrow, because tomorrow will worry about itself. Each day has enough trouble of its own.</a:t>
            </a:r>
          </a:p>
        </p:txBody>
      </p:sp>
    </p:spTree>
    <p:extLst>
      <p:ext uri="{BB962C8B-B14F-4D97-AF65-F5344CB8AC3E}">
        <p14:creationId xmlns:p14="http://schemas.microsoft.com/office/powerpoint/2010/main" val="5147664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161</TotalTime>
  <Words>198</Words>
  <Application>Microsoft Office PowerPoint</Application>
  <PresentationFormat>On-screen Show (4:3)</PresentationFormat>
  <Paragraphs>11</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Calibri Light</vt:lpstr>
      <vt:lpstr>Gill Sans MT Condensed</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Werner, Teresa A</dc:creator>
  <cp:lastModifiedBy>Rebecca Stenlund</cp:lastModifiedBy>
  <cp:revision>17</cp:revision>
  <dcterms:created xsi:type="dcterms:W3CDTF">2018-01-29T14:51:08Z</dcterms:created>
  <dcterms:modified xsi:type="dcterms:W3CDTF">2018-03-06T15:54:53Z</dcterms:modified>
</cp:coreProperties>
</file>