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1" r:id="rId5"/>
    <p:sldId id="260" r:id="rId6"/>
    <p:sldId id="262" r:id="rId7"/>
    <p:sldId id="263" r:id="rId8"/>
    <p:sldId id="266" r:id="rId9"/>
    <p:sldId id="267" r:id="rId10"/>
    <p:sldId id="268" r:id="rId11"/>
    <p:sldId id="269" r:id="rId12"/>
    <p:sldId id="270" r:id="rId13"/>
    <p:sldId id="264" r:id="rId14"/>
    <p:sldId id="265" r:id="rId15"/>
    <p:sldId id="273" r:id="rId16"/>
    <p:sldId id="274" r:id="rId17"/>
    <p:sldId id="275" r:id="rId18"/>
    <p:sldId id="272" r:id="rId19"/>
    <p:sldId id="271"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58" d="100"/>
          <a:sy n="58" d="100"/>
        </p:scale>
        <p:origin x="103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1F7359-0D52-4913-A842-790C54D4CBA7}"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633429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F7359-0D52-4913-A842-790C54D4CBA7}"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247870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F7359-0D52-4913-A842-790C54D4CBA7}"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27468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F7359-0D52-4913-A842-790C54D4CBA7}"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39630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1F7359-0D52-4913-A842-790C54D4CBA7}"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109067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1F7359-0D52-4913-A842-790C54D4CBA7}"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477976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1F7359-0D52-4913-A842-790C54D4CBA7}" type="datetimeFigureOut">
              <a:rPr lang="en-US" smtClean="0"/>
              <a:t>5/17/2017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2827833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1F7359-0D52-4913-A842-790C54D4CBA7}" type="datetimeFigureOut">
              <a:rPr lang="en-US" smtClean="0"/>
              <a:t>5/17/2017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1102053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F7359-0D52-4913-A842-790C54D4CBA7}" type="datetimeFigureOut">
              <a:rPr lang="en-US" smtClean="0"/>
              <a:t>5/17/2017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17841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1F7359-0D52-4913-A842-790C54D4CBA7}"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4004562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1F7359-0D52-4913-A842-790C54D4CBA7}"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85414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F7359-0D52-4913-A842-790C54D4CBA7}" type="datetimeFigureOut">
              <a:rPr lang="en-US" smtClean="0"/>
              <a:t>5/17/2017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F34C8-FD6F-447C-ADB7-4878EAF73562}" type="slidenum">
              <a:rPr lang="en-US" smtClean="0"/>
              <a:t>‹#›</a:t>
            </a:fld>
            <a:endParaRPr lang="en-US"/>
          </a:p>
        </p:txBody>
      </p:sp>
    </p:spTree>
    <p:extLst>
      <p:ext uri="{BB962C8B-B14F-4D97-AF65-F5344CB8AC3E}">
        <p14:creationId xmlns:p14="http://schemas.microsoft.com/office/powerpoint/2010/main" val="4152646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
            <a:ext cx="9144000" cy="5822576"/>
          </a:xfrm>
          <a:prstGeom prst="rect">
            <a:avLst/>
          </a:prstGeom>
        </p:spPr>
      </p:pic>
      <p:sp>
        <p:nvSpPr>
          <p:cNvPr id="3" name="Rectangle 2"/>
          <p:cNvSpPr/>
          <p:nvPr/>
        </p:nvSpPr>
        <p:spPr>
          <a:xfrm>
            <a:off x="182339" y="326322"/>
            <a:ext cx="2332261" cy="2123658"/>
          </a:xfrm>
          <a:prstGeom prst="rect">
            <a:avLst/>
          </a:prstGeom>
        </p:spPr>
        <p:txBody>
          <a:bodyPr wrap="square">
            <a:spAutoFit/>
          </a:bodyPr>
          <a:lstStyle/>
          <a:p>
            <a:pPr algn="ctr"/>
            <a:r>
              <a:rPr lang="en-US" sz="4400" dirty="0">
                <a:solidFill>
                  <a:srgbClr val="008AD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Someone Else’s Dirt</a:t>
            </a:r>
            <a:endParaRPr lang="en-US" sz="4400" dirty="0">
              <a:solidFill>
                <a:srgbClr val="008AD2"/>
              </a:solidFill>
              <a:effectLst>
                <a:outerShdw blurRad="38100" dist="38100" dir="2700000" algn="tl">
                  <a:srgbClr val="000000">
                    <a:alpha val="43137"/>
                  </a:srgbClr>
                </a:outerShdw>
              </a:effectLst>
            </a:endParaRPr>
          </a:p>
        </p:txBody>
      </p:sp>
      <p:sp>
        <p:nvSpPr>
          <p:cNvPr id="4" name="Rectangle 3"/>
          <p:cNvSpPr/>
          <p:nvPr/>
        </p:nvSpPr>
        <p:spPr>
          <a:xfrm>
            <a:off x="0" y="5822578"/>
            <a:ext cx="9144000" cy="892552"/>
          </a:xfrm>
          <a:prstGeom prst="rect">
            <a:avLst/>
          </a:prstGeom>
        </p:spPr>
        <p:txBody>
          <a:bodyPr wrap="square">
            <a:spAutoFit/>
          </a:bodyPr>
          <a:lstStyle/>
          <a:p>
            <a:pPr algn="ctr"/>
            <a:r>
              <a:rPr lang="en-US" sz="2600" spc="-150" dirty="0">
                <a:latin typeface="Times New Roman" panose="02020603050405020304" pitchFamily="18" charset="0"/>
                <a:cs typeface="Times New Roman" panose="02020603050405020304" pitchFamily="18" charset="0"/>
              </a:rPr>
              <a:t>“You prepared this salvation in the presence of all peoples. It’s a light for </a:t>
            </a:r>
          </a:p>
          <a:p>
            <a:pPr algn="ctr"/>
            <a:r>
              <a:rPr lang="en-US" sz="2600" spc="-150" dirty="0">
                <a:latin typeface="Times New Roman" panose="02020603050405020304" pitchFamily="18" charset="0"/>
                <a:cs typeface="Times New Roman" panose="02020603050405020304" pitchFamily="18" charset="0"/>
              </a:rPr>
              <a:t>revelation to the Gentiles and a glory for your people Israel.” ~Luke 2:31-32 </a:t>
            </a:r>
          </a:p>
        </p:txBody>
      </p:sp>
    </p:spTree>
    <p:extLst>
      <p:ext uri="{BB962C8B-B14F-4D97-AF65-F5344CB8AC3E}">
        <p14:creationId xmlns:p14="http://schemas.microsoft.com/office/powerpoint/2010/main" val="1745758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3227294" y="4762429"/>
            <a:ext cx="2689411" cy="2095571"/>
          </a:xfrm>
          <a:prstGeom prst="ellipse">
            <a:avLst/>
          </a:prstGeom>
        </p:spPr>
      </p:pic>
      <p:sp>
        <p:nvSpPr>
          <p:cNvPr id="3" name="Rectangle 2"/>
          <p:cNvSpPr/>
          <p:nvPr/>
        </p:nvSpPr>
        <p:spPr>
          <a:xfrm>
            <a:off x="268941" y="134471"/>
            <a:ext cx="8646459" cy="3970318"/>
          </a:xfrm>
          <a:prstGeom prst="rect">
            <a:avLst/>
          </a:prstGeom>
        </p:spPr>
        <p:txBody>
          <a:bodyPr wrap="square">
            <a:spAutoFit/>
          </a:bodyPr>
          <a:lstStyle/>
          <a:p>
            <a:pPr algn="just"/>
            <a:r>
              <a:rPr lang="en-US" sz="3600" dirty="0">
                <a:effectLst/>
                <a:latin typeface="Times New Roman" panose="02020603050405020304" pitchFamily="18" charset="0"/>
                <a:ea typeface="Times New Roman" panose="02020603050405020304" pitchFamily="18" charset="0"/>
              </a:rPr>
              <a:t>Malachi 1:11</a:t>
            </a:r>
          </a:p>
          <a:p>
            <a:pPr lvl="1"/>
            <a:r>
              <a:rPr lang="en-US" sz="3600" dirty="0">
                <a:effectLst/>
                <a:latin typeface="Times New Roman" panose="02020603050405020304" pitchFamily="18" charset="0"/>
                <a:ea typeface="Times New Roman" panose="02020603050405020304" pitchFamily="18" charset="0"/>
              </a:rPr>
              <a:t>Nevertheless, from sunrise to sunset, my name will be great among the nations. Incense and a pure grain offering will be offered everywhere in my name, because my name is great among the nations, says the Lord of heavenly forces.</a:t>
            </a:r>
          </a:p>
        </p:txBody>
      </p:sp>
    </p:spTree>
    <p:extLst>
      <p:ext uri="{BB962C8B-B14F-4D97-AF65-F5344CB8AC3E}">
        <p14:creationId xmlns:p14="http://schemas.microsoft.com/office/powerpoint/2010/main" val="213474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3227294" y="4762429"/>
            <a:ext cx="2689411" cy="2095571"/>
          </a:xfrm>
          <a:prstGeom prst="ellipse">
            <a:avLst/>
          </a:prstGeom>
        </p:spPr>
      </p:pic>
      <p:sp>
        <p:nvSpPr>
          <p:cNvPr id="3" name="Rectangle 2"/>
          <p:cNvSpPr/>
          <p:nvPr/>
        </p:nvSpPr>
        <p:spPr>
          <a:xfrm>
            <a:off x="268941" y="134471"/>
            <a:ext cx="8646459" cy="4524315"/>
          </a:xfrm>
          <a:prstGeom prst="rect">
            <a:avLst/>
          </a:prstGeom>
        </p:spPr>
        <p:txBody>
          <a:bodyPr wrap="square">
            <a:spAutoFit/>
          </a:bodyPr>
          <a:lstStyle/>
          <a:p>
            <a:pPr algn="just"/>
            <a:r>
              <a:rPr lang="en-US" sz="3200" dirty="0">
                <a:effectLst/>
                <a:latin typeface="Times New Roman" panose="02020603050405020304" pitchFamily="18" charset="0"/>
                <a:ea typeface="Times New Roman" panose="02020603050405020304" pitchFamily="18" charset="0"/>
              </a:rPr>
              <a:t>Isaiah 42</a:t>
            </a:r>
          </a:p>
          <a:p>
            <a:pPr lvl="1"/>
            <a:r>
              <a:rPr lang="en-US" sz="3200" baseline="30000" dirty="0">
                <a:effectLst/>
                <a:latin typeface="Times New Roman" panose="02020603050405020304" pitchFamily="18" charset="0"/>
                <a:ea typeface="Times New Roman" panose="02020603050405020304" pitchFamily="18" charset="0"/>
              </a:rPr>
              <a:t>1 </a:t>
            </a:r>
            <a:r>
              <a:rPr lang="en-US" sz="3200" dirty="0">
                <a:effectLst/>
                <a:latin typeface="Times New Roman" panose="02020603050405020304" pitchFamily="18" charset="0"/>
                <a:ea typeface="Times New Roman" panose="02020603050405020304" pitchFamily="18" charset="0"/>
              </a:rPr>
              <a:t>But here is my servant, the one I uphold; my chosen, who brings me delight. I’ve put my spirit upon Him; He will bring justice to the nations.</a:t>
            </a:r>
          </a:p>
          <a:p>
            <a:pPr lvl="1"/>
            <a:r>
              <a:rPr lang="en-US" sz="3200" baseline="30000" dirty="0">
                <a:effectLst/>
                <a:latin typeface="Times New Roman" panose="02020603050405020304" pitchFamily="18" charset="0"/>
                <a:ea typeface="Times New Roman" panose="02020603050405020304" pitchFamily="18" charset="0"/>
              </a:rPr>
              <a:t>6 </a:t>
            </a:r>
            <a:r>
              <a:rPr lang="en-US" sz="3200" dirty="0">
                <a:effectLst/>
                <a:latin typeface="Times New Roman" panose="02020603050405020304" pitchFamily="18" charset="0"/>
                <a:ea typeface="Times New Roman" panose="02020603050405020304" pitchFamily="18" charset="0"/>
              </a:rPr>
              <a:t>I, the Lord, have called you for a good reason.  I will grasp your hand and guard you, and give you as a covenant to the people, as a light to the nations.</a:t>
            </a:r>
          </a:p>
        </p:txBody>
      </p:sp>
    </p:spTree>
    <p:extLst>
      <p:ext uri="{BB962C8B-B14F-4D97-AF65-F5344CB8AC3E}">
        <p14:creationId xmlns:p14="http://schemas.microsoft.com/office/powerpoint/2010/main" val="2305558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3227294" y="4762429"/>
            <a:ext cx="2689411" cy="2095571"/>
          </a:xfrm>
          <a:prstGeom prst="ellipse">
            <a:avLst/>
          </a:prstGeom>
        </p:spPr>
      </p:pic>
      <p:sp>
        <p:nvSpPr>
          <p:cNvPr id="3" name="Rectangle 2"/>
          <p:cNvSpPr/>
          <p:nvPr/>
        </p:nvSpPr>
        <p:spPr>
          <a:xfrm>
            <a:off x="268941" y="134471"/>
            <a:ext cx="8646459" cy="3970318"/>
          </a:xfrm>
          <a:prstGeom prst="rect">
            <a:avLst/>
          </a:prstGeom>
        </p:spPr>
        <p:txBody>
          <a:bodyPr wrap="square">
            <a:spAutoFit/>
          </a:bodyPr>
          <a:lstStyle/>
          <a:p>
            <a:pPr algn="just"/>
            <a:r>
              <a:rPr lang="en-US" sz="3600" dirty="0">
                <a:effectLst/>
                <a:latin typeface="Times New Roman" panose="02020603050405020304" pitchFamily="18" charset="0"/>
                <a:ea typeface="Times New Roman" panose="02020603050405020304" pitchFamily="18" charset="0"/>
              </a:rPr>
              <a:t> Isaiah 49:6</a:t>
            </a:r>
          </a:p>
          <a:p>
            <a:pPr lvl="1"/>
            <a:r>
              <a:rPr lang="en-US" sz="3600" baseline="30000" dirty="0">
                <a:effectLst/>
                <a:latin typeface="Times New Roman" panose="02020603050405020304" pitchFamily="18" charset="0"/>
                <a:ea typeface="Times New Roman" panose="02020603050405020304" pitchFamily="18" charset="0"/>
              </a:rPr>
              <a:t>6 </a:t>
            </a:r>
            <a:r>
              <a:rPr lang="en-US" sz="3600" dirty="0">
                <a:effectLst/>
                <a:latin typeface="Times New Roman" panose="02020603050405020304" pitchFamily="18" charset="0"/>
                <a:ea typeface="Times New Roman" panose="02020603050405020304" pitchFamily="18" charset="0"/>
              </a:rPr>
              <a:t>He said: It is not enough, since you are my servant, to raise up the tribes of Jacob and to bring back the survivors of Israel. Hence, I will also appoint you as light to the nations so that my salvation may reach to the end of the earth.</a:t>
            </a:r>
          </a:p>
        </p:txBody>
      </p:sp>
    </p:spTree>
    <p:extLst>
      <p:ext uri="{BB962C8B-B14F-4D97-AF65-F5344CB8AC3E}">
        <p14:creationId xmlns:p14="http://schemas.microsoft.com/office/powerpoint/2010/main" val="1530698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170" name="Picture 2" descr="Image result for Simeon with Jesus at the temp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1921" y="597274"/>
            <a:ext cx="7040157" cy="52600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059020"/>
            <a:ext cx="9143999" cy="707886"/>
          </a:xfrm>
          <a:prstGeom prst="rect">
            <a:avLst/>
          </a:prstGeom>
          <a:solidFill>
            <a:schemeClr val="bg1">
              <a:lumMod val="85000"/>
            </a:schemeClr>
          </a:solidFill>
        </p:spPr>
        <p:txBody>
          <a:bodyPr wrap="square">
            <a:spAutoFit/>
          </a:bodyPr>
          <a:lstStyle/>
          <a:p>
            <a:pPr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rPr>
              <a:t>“You prepared this salvation in the presence of all peoples. It’s a light for</a:t>
            </a:r>
          </a:p>
          <a:p>
            <a:pPr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rPr>
              <a:t> revelation to the Gentiles and a glory for your people Israel.” ~Luke 2:31-32</a:t>
            </a:r>
          </a:p>
        </p:txBody>
      </p:sp>
    </p:spTree>
    <p:extLst>
      <p:ext uri="{BB962C8B-B14F-4D97-AF65-F5344CB8AC3E}">
        <p14:creationId xmlns:p14="http://schemas.microsoft.com/office/powerpoint/2010/main" val="3449760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194" name="Picture 2" descr="Related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3105" y="536602"/>
            <a:ext cx="4577790" cy="57847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612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6858000" y="5149900"/>
            <a:ext cx="2057400" cy="1603112"/>
          </a:xfrm>
          <a:prstGeom prst="ellipse">
            <a:avLst/>
          </a:prstGeom>
        </p:spPr>
      </p:pic>
      <p:sp>
        <p:nvSpPr>
          <p:cNvPr id="3" name="Rectangle 2"/>
          <p:cNvSpPr/>
          <p:nvPr/>
        </p:nvSpPr>
        <p:spPr>
          <a:xfrm>
            <a:off x="268941" y="134471"/>
            <a:ext cx="8646459" cy="5570756"/>
          </a:xfrm>
          <a:prstGeom prst="rect">
            <a:avLst/>
          </a:prstGeom>
        </p:spPr>
        <p:txBody>
          <a:bodyPr wrap="square">
            <a:spAutoFit/>
          </a:bodyPr>
          <a:lstStyle/>
          <a:p>
            <a:pPr algn="just"/>
            <a:r>
              <a:rPr lang="en-US" sz="3600" dirty="0">
                <a:effectLst/>
                <a:latin typeface="Times New Roman" panose="02020603050405020304" pitchFamily="18" charset="0"/>
                <a:ea typeface="Times New Roman" panose="02020603050405020304" pitchFamily="18" charset="0"/>
              </a:rPr>
              <a:t>Matthew 2:1-12 (CEB)</a:t>
            </a:r>
          </a:p>
          <a:p>
            <a:pPr lvl="1"/>
            <a:r>
              <a:rPr lang="en-US" sz="3200" baseline="30000" dirty="0">
                <a:effectLst/>
                <a:latin typeface="Times New Roman" panose="02020603050405020304" pitchFamily="18" charset="0"/>
                <a:ea typeface="Times New Roman" panose="02020603050405020304" pitchFamily="18" charset="0"/>
              </a:rPr>
              <a:t>1 </a:t>
            </a:r>
            <a:r>
              <a:rPr lang="en-US" sz="3200" dirty="0">
                <a:effectLst/>
                <a:latin typeface="Times New Roman" panose="02020603050405020304" pitchFamily="18" charset="0"/>
                <a:ea typeface="Times New Roman" panose="02020603050405020304" pitchFamily="18" charset="0"/>
              </a:rPr>
              <a:t>After Jesus was born in Bethlehem in the territory of Judea during the rule of King Herod, magi came from the east to Jerusalem. </a:t>
            </a:r>
            <a:r>
              <a:rPr lang="en-US" sz="3200" baseline="30000" dirty="0">
                <a:effectLst/>
                <a:latin typeface="Times New Roman" panose="02020603050405020304" pitchFamily="18" charset="0"/>
                <a:ea typeface="Times New Roman" panose="02020603050405020304" pitchFamily="18" charset="0"/>
              </a:rPr>
              <a:t>2 </a:t>
            </a:r>
            <a:r>
              <a:rPr lang="en-US" sz="3200" dirty="0">
                <a:effectLst/>
                <a:latin typeface="Times New Roman" panose="02020603050405020304" pitchFamily="18" charset="0"/>
                <a:ea typeface="Times New Roman" panose="02020603050405020304" pitchFamily="18" charset="0"/>
              </a:rPr>
              <a:t>They asked, “Where is the newborn king of the Jews? We’ve seen His star in the east, and we’ve come to honor Him.” </a:t>
            </a:r>
            <a:r>
              <a:rPr lang="en-US" sz="3200" baseline="30000" dirty="0">
                <a:effectLst/>
                <a:latin typeface="Times New Roman" panose="02020603050405020304" pitchFamily="18" charset="0"/>
                <a:ea typeface="Times New Roman" panose="02020603050405020304" pitchFamily="18" charset="0"/>
              </a:rPr>
              <a:t>3 </a:t>
            </a:r>
            <a:r>
              <a:rPr lang="en-US" sz="3200" dirty="0">
                <a:effectLst/>
                <a:latin typeface="Times New Roman" panose="02020603050405020304" pitchFamily="18" charset="0"/>
                <a:ea typeface="Times New Roman" panose="02020603050405020304" pitchFamily="18" charset="0"/>
              </a:rPr>
              <a:t>When King Herod heard this, he was troubled, and everyone in Jerusalem was troubled with him. </a:t>
            </a:r>
            <a:r>
              <a:rPr lang="en-US" sz="3200" baseline="30000" dirty="0">
                <a:effectLst/>
                <a:latin typeface="Times New Roman" panose="02020603050405020304" pitchFamily="18" charset="0"/>
                <a:ea typeface="Times New Roman" panose="02020603050405020304" pitchFamily="18" charset="0"/>
              </a:rPr>
              <a:t>4 </a:t>
            </a:r>
            <a:r>
              <a:rPr lang="en-US" sz="3200" dirty="0">
                <a:effectLst/>
                <a:latin typeface="Times New Roman" panose="02020603050405020304" pitchFamily="18" charset="0"/>
                <a:ea typeface="Times New Roman" panose="02020603050405020304" pitchFamily="18" charset="0"/>
              </a:rPr>
              <a:t>He gathered all the chief priests and the legal experts and asked them where the Christ was to be born. </a:t>
            </a:r>
          </a:p>
        </p:txBody>
      </p:sp>
    </p:spTree>
    <p:extLst>
      <p:ext uri="{BB962C8B-B14F-4D97-AF65-F5344CB8AC3E}">
        <p14:creationId xmlns:p14="http://schemas.microsoft.com/office/powerpoint/2010/main" val="716792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6696635" y="5077953"/>
            <a:ext cx="2218765" cy="1728847"/>
          </a:xfrm>
          <a:prstGeom prst="ellipse">
            <a:avLst/>
          </a:prstGeom>
        </p:spPr>
      </p:pic>
      <p:sp>
        <p:nvSpPr>
          <p:cNvPr id="3" name="Rectangle 2"/>
          <p:cNvSpPr/>
          <p:nvPr/>
        </p:nvSpPr>
        <p:spPr>
          <a:xfrm>
            <a:off x="268941" y="134471"/>
            <a:ext cx="8646459" cy="6555641"/>
          </a:xfrm>
          <a:prstGeom prst="rect">
            <a:avLst/>
          </a:prstGeom>
        </p:spPr>
        <p:txBody>
          <a:bodyPr wrap="square">
            <a:spAutoFit/>
          </a:bodyPr>
          <a:lstStyle/>
          <a:p>
            <a:pPr algn="just"/>
            <a:r>
              <a:rPr lang="en-US" sz="3600" dirty="0">
                <a:effectLst/>
                <a:latin typeface="Times New Roman" panose="02020603050405020304" pitchFamily="18" charset="0"/>
                <a:ea typeface="Times New Roman" panose="02020603050405020304" pitchFamily="18" charset="0"/>
              </a:rPr>
              <a:t>Matthew 2:1-12 (CEB)</a:t>
            </a:r>
          </a:p>
          <a:p>
            <a:pPr lvl="1"/>
            <a:r>
              <a:rPr lang="en-US" sz="3200" baseline="30000" dirty="0">
                <a:effectLst/>
                <a:latin typeface="Times New Roman" panose="02020603050405020304" pitchFamily="18" charset="0"/>
                <a:ea typeface="Times New Roman" panose="02020603050405020304" pitchFamily="18" charset="0"/>
              </a:rPr>
              <a:t>5 </a:t>
            </a:r>
            <a:r>
              <a:rPr lang="en-US" sz="3200" dirty="0">
                <a:effectLst/>
                <a:latin typeface="Times New Roman" panose="02020603050405020304" pitchFamily="18" charset="0"/>
                <a:ea typeface="Times New Roman" panose="02020603050405020304" pitchFamily="18" charset="0"/>
              </a:rPr>
              <a:t>They said, “In Bethlehem of Judea, for this is what the prophet wrote: </a:t>
            </a:r>
            <a:r>
              <a:rPr lang="en-US" sz="3200" baseline="30000" dirty="0">
                <a:effectLst/>
                <a:latin typeface="Times New Roman" panose="02020603050405020304" pitchFamily="18" charset="0"/>
                <a:ea typeface="Times New Roman" panose="02020603050405020304" pitchFamily="18" charset="0"/>
              </a:rPr>
              <a:t>6 </a:t>
            </a:r>
            <a:r>
              <a:rPr lang="en-US" sz="3200" dirty="0">
                <a:effectLst/>
                <a:latin typeface="Times New Roman" panose="02020603050405020304" pitchFamily="18" charset="0"/>
                <a:ea typeface="Times New Roman" panose="02020603050405020304" pitchFamily="18" charset="0"/>
              </a:rPr>
              <a:t>You, Bethlehem, land of Judah, by no means are you least among the rulers of Judah, because from you will come one who governs, who will shepherd my people Israel.” </a:t>
            </a:r>
            <a:r>
              <a:rPr lang="en-US" sz="3200" baseline="30000" dirty="0">
                <a:effectLst/>
                <a:latin typeface="Times New Roman" panose="02020603050405020304" pitchFamily="18" charset="0"/>
                <a:ea typeface="Times New Roman" panose="02020603050405020304" pitchFamily="18" charset="0"/>
              </a:rPr>
              <a:t>7 </a:t>
            </a:r>
            <a:r>
              <a:rPr lang="en-US" sz="3200" dirty="0">
                <a:effectLst/>
                <a:latin typeface="Times New Roman" panose="02020603050405020304" pitchFamily="18" charset="0"/>
                <a:ea typeface="Times New Roman" panose="02020603050405020304" pitchFamily="18" charset="0"/>
              </a:rPr>
              <a:t>Then Herod secretly called for the magi and found out from them the time when the star had first appeared. </a:t>
            </a:r>
            <a:r>
              <a:rPr lang="en-US" sz="3200" baseline="30000" dirty="0">
                <a:effectLst/>
                <a:latin typeface="Times New Roman" panose="02020603050405020304" pitchFamily="18" charset="0"/>
                <a:ea typeface="Times New Roman" panose="02020603050405020304" pitchFamily="18" charset="0"/>
              </a:rPr>
              <a:t>8 </a:t>
            </a:r>
            <a:r>
              <a:rPr lang="en-US" sz="3200" dirty="0">
                <a:effectLst/>
                <a:latin typeface="Times New Roman" panose="02020603050405020304" pitchFamily="18" charset="0"/>
                <a:ea typeface="Times New Roman" panose="02020603050405020304" pitchFamily="18" charset="0"/>
              </a:rPr>
              <a:t>He sent them to Bethlehem, saying, “Go and search carefully for the child. When you’ve found Him, report to </a:t>
            </a:r>
          </a:p>
          <a:p>
            <a:pPr lvl="1"/>
            <a:r>
              <a:rPr lang="en-US" sz="3200" dirty="0">
                <a:effectLst/>
                <a:latin typeface="Times New Roman" panose="02020603050405020304" pitchFamily="18" charset="0"/>
                <a:ea typeface="Times New Roman" panose="02020603050405020304" pitchFamily="18" charset="0"/>
              </a:rPr>
              <a:t>me so that I too may go and honor</a:t>
            </a:r>
          </a:p>
          <a:p>
            <a:pPr lvl="1"/>
            <a:r>
              <a:rPr lang="en-US" sz="3200" dirty="0">
                <a:effectLst/>
                <a:latin typeface="Times New Roman" panose="02020603050405020304" pitchFamily="18" charset="0"/>
                <a:ea typeface="Times New Roman" panose="02020603050405020304" pitchFamily="18" charset="0"/>
              </a:rPr>
              <a:t>Him.”</a:t>
            </a:r>
          </a:p>
        </p:txBody>
      </p:sp>
    </p:spTree>
    <p:extLst>
      <p:ext uri="{BB962C8B-B14F-4D97-AF65-F5344CB8AC3E}">
        <p14:creationId xmlns:p14="http://schemas.microsoft.com/office/powerpoint/2010/main" val="3727380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7100047" y="5202290"/>
            <a:ext cx="1990164" cy="1550722"/>
          </a:xfrm>
          <a:prstGeom prst="ellipse">
            <a:avLst/>
          </a:prstGeom>
        </p:spPr>
      </p:pic>
      <p:sp>
        <p:nvSpPr>
          <p:cNvPr id="3" name="Rectangle 2"/>
          <p:cNvSpPr/>
          <p:nvPr/>
        </p:nvSpPr>
        <p:spPr>
          <a:xfrm>
            <a:off x="40342" y="26895"/>
            <a:ext cx="9022975" cy="6555641"/>
          </a:xfrm>
          <a:prstGeom prst="rect">
            <a:avLst/>
          </a:prstGeom>
        </p:spPr>
        <p:txBody>
          <a:bodyPr wrap="square">
            <a:spAutoFit/>
          </a:bodyPr>
          <a:lstStyle/>
          <a:p>
            <a:pPr algn="just"/>
            <a:r>
              <a:rPr lang="en-US" sz="3600" dirty="0">
                <a:effectLst/>
                <a:latin typeface="Times New Roman" panose="02020603050405020304" pitchFamily="18" charset="0"/>
                <a:ea typeface="Times New Roman" panose="02020603050405020304" pitchFamily="18" charset="0"/>
              </a:rPr>
              <a:t>Matthew 2:1-12 (CEB)</a:t>
            </a:r>
          </a:p>
          <a:p>
            <a:pPr lvl="1"/>
            <a:r>
              <a:rPr lang="en-US" sz="3200" baseline="30000" dirty="0">
                <a:effectLst/>
                <a:latin typeface="Times New Roman" panose="02020603050405020304" pitchFamily="18" charset="0"/>
                <a:ea typeface="Times New Roman" panose="02020603050405020304" pitchFamily="18" charset="0"/>
              </a:rPr>
              <a:t>9 </a:t>
            </a:r>
            <a:r>
              <a:rPr lang="en-US" sz="3200" dirty="0">
                <a:effectLst/>
                <a:latin typeface="Times New Roman" panose="02020603050405020304" pitchFamily="18" charset="0"/>
                <a:ea typeface="Times New Roman" panose="02020603050405020304" pitchFamily="18" charset="0"/>
              </a:rPr>
              <a:t>When they heard the king, they went; and look, the star they had seen in the east went ahead of them until it stood over the place where the child was. </a:t>
            </a:r>
            <a:r>
              <a:rPr lang="en-US" sz="3200" baseline="30000" dirty="0">
                <a:effectLst/>
                <a:latin typeface="Times New Roman" panose="02020603050405020304" pitchFamily="18" charset="0"/>
                <a:ea typeface="Times New Roman" panose="02020603050405020304" pitchFamily="18" charset="0"/>
              </a:rPr>
              <a:t>10 </a:t>
            </a:r>
            <a:r>
              <a:rPr lang="en-US" sz="3200" dirty="0">
                <a:effectLst/>
                <a:latin typeface="Times New Roman" panose="02020603050405020304" pitchFamily="18" charset="0"/>
                <a:ea typeface="Times New Roman" panose="02020603050405020304" pitchFamily="18" charset="0"/>
              </a:rPr>
              <a:t>When they saw the star, they were filled with joy. </a:t>
            </a:r>
            <a:r>
              <a:rPr lang="en-US" sz="3200" baseline="30000" dirty="0">
                <a:effectLst/>
                <a:latin typeface="Times New Roman" panose="02020603050405020304" pitchFamily="18" charset="0"/>
                <a:ea typeface="Times New Roman" panose="02020603050405020304" pitchFamily="18" charset="0"/>
              </a:rPr>
              <a:t>11 </a:t>
            </a:r>
            <a:r>
              <a:rPr lang="en-US" sz="3200" dirty="0">
                <a:effectLst/>
                <a:latin typeface="Times New Roman" panose="02020603050405020304" pitchFamily="18" charset="0"/>
                <a:ea typeface="Times New Roman" panose="02020603050405020304" pitchFamily="18" charset="0"/>
              </a:rPr>
              <a:t>They entered the house and saw the child with Mary his mother. Falling to their knees, they honored Him. Then they opened their treasure chests and presented him with gifts of gold, frankincense, and myrrh. </a:t>
            </a:r>
            <a:r>
              <a:rPr lang="en-US" sz="3200" baseline="30000" dirty="0">
                <a:effectLst/>
                <a:latin typeface="Times New Roman" panose="02020603050405020304" pitchFamily="18" charset="0"/>
                <a:ea typeface="Times New Roman" panose="02020603050405020304" pitchFamily="18" charset="0"/>
              </a:rPr>
              <a:t>12 </a:t>
            </a:r>
            <a:r>
              <a:rPr lang="en-US" sz="3200" dirty="0">
                <a:effectLst/>
                <a:latin typeface="Times New Roman" panose="02020603050405020304" pitchFamily="18" charset="0"/>
                <a:ea typeface="Times New Roman" panose="02020603050405020304" pitchFamily="18" charset="0"/>
              </a:rPr>
              <a:t>Because they were warned in a dream not to return to Herod,</a:t>
            </a:r>
          </a:p>
          <a:p>
            <a:pPr lvl="1"/>
            <a:r>
              <a:rPr lang="en-US" sz="3200" dirty="0">
                <a:effectLst/>
                <a:latin typeface="Times New Roman" panose="02020603050405020304" pitchFamily="18" charset="0"/>
                <a:ea typeface="Times New Roman" panose="02020603050405020304" pitchFamily="18" charset="0"/>
              </a:rPr>
              <a:t>they went back to their own country </a:t>
            </a:r>
          </a:p>
          <a:p>
            <a:pPr lvl="1"/>
            <a:r>
              <a:rPr lang="en-US" sz="3200" dirty="0">
                <a:effectLst/>
                <a:latin typeface="Times New Roman" panose="02020603050405020304" pitchFamily="18" charset="0"/>
                <a:ea typeface="Times New Roman" panose="02020603050405020304" pitchFamily="18" charset="0"/>
              </a:rPr>
              <a:t>by another route.</a:t>
            </a:r>
          </a:p>
        </p:txBody>
      </p:sp>
    </p:spTree>
    <p:extLst>
      <p:ext uri="{BB962C8B-B14F-4D97-AF65-F5344CB8AC3E}">
        <p14:creationId xmlns:p14="http://schemas.microsoft.com/office/powerpoint/2010/main" val="2844522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218" name="Picture 2" descr="Image result for 3 wise m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01164" y="825873"/>
            <a:ext cx="6941671" cy="52062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355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3227294" y="4762429"/>
            <a:ext cx="2689411" cy="2095571"/>
          </a:xfrm>
          <a:prstGeom prst="ellipse">
            <a:avLst/>
          </a:prstGeom>
        </p:spPr>
      </p:pic>
      <p:sp>
        <p:nvSpPr>
          <p:cNvPr id="3" name="Rectangle 2"/>
          <p:cNvSpPr/>
          <p:nvPr/>
        </p:nvSpPr>
        <p:spPr>
          <a:xfrm>
            <a:off x="268941" y="134471"/>
            <a:ext cx="8646459" cy="4524315"/>
          </a:xfrm>
          <a:prstGeom prst="rect">
            <a:avLst/>
          </a:prstGeom>
        </p:spPr>
        <p:txBody>
          <a:bodyPr wrap="square">
            <a:spAutoFit/>
          </a:bodyPr>
          <a:lstStyle/>
          <a:p>
            <a:pPr algn="just"/>
            <a:r>
              <a:rPr lang="en-US" sz="3600" dirty="0">
                <a:effectLst/>
                <a:latin typeface="Times New Roman" panose="02020603050405020304" pitchFamily="18" charset="0"/>
                <a:ea typeface="Times New Roman" panose="02020603050405020304" pitchFamily="18" charset="0"/>
              </a:rPr>
              <a:t>Matthew 28 “The Great Commission”</a:t>
            </a:r>
          </a:p>
          <a:p>
            <a:pPr lvl="1"/>
            <a:r>
              <a:rPr lang="en-US" sz="3600" baseline="30000" dirty="0">
                <a:effectLst/>
                <a:latin typeface="Times New Roman" panose="02020603050405020304" pitchFamily="18" charset="0"/>
                <a:ea typeface="Times New Roman" panose="02020603050405020304" pitchFamily="18" charset="0"/>
              </a:rPr>
              <a:t>19 </a:t>
            </a:r>
            <a:r>
              <a:rPr lang="en-US" sz="3600" dirty="0">
                <a:effectLst/>
                <a:latin typeface="Times New Roman" panose="02020603050405020304" pitchFamily="18" charset="0"/>
                <a:ea typeface="Times New Roman" panose="02020603050405020304" pitchFamily="18" charset="0"/>
              </a:rPr>
              <a:t>“Therefore, go and make disciples of all nations, baptizing them in the name of the Father and of the Son and of the Holy Spirit, </a:t>
            </a:r>
            <a:r>
              <a:rPr lang="en-US" sz="3600" baseline="30000" dirty="0">
                <a:effectLst/>
                <a:latin typeface="Times New Roman" panose="02020603050405020304" pitchFamily="18" charset="0"/>
                <a:ea typeface="Times New Roman" panose="02020603050405020304" pitchFamily="18" charset="0"/>
              </a:rPr>
              <a:t>20 </a:t>
            </a:r>
            <a:r>
              <a:rPr lang="en-US" sz="3600" dirty="0">
                <a:effectLst/>
                <a:latin typeface="Times New Roman" panose="02020603050405020304" pitchFamily="18" charset="0"/>
                <a:ea typeface="Times New Roman" panose="02020603050405020304" pitchFamily="18" charset="0"/>
              </a:rPr>
              <a:t>teaching them to obey everything that I’ve commanded you. Look, I myself will be with you every day until the end of this present age.”</a:t>
            </a:r>
          </a:p>
        </p:txBody>
      </p:sp>
    </p:spTree>
    <p:extLst>
      <p:ext uri="{BB962C8B-B14F-4D97-AF65-F5344CB8AC3E}">
        <p14:creationId xmlns:p14="http://schemas.microsoft.com/office/powerpoint/2010/main" val="3055474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26" name="Picture 2" descr="Image result for the a tea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78087" y="239435"/>
            <a:ext cx="4187825" cy="63791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662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242" name="Picture 2" descr="Image result for friends of different rac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9483" y="953621"/>
            <a:ext cx="7445033" cy="49507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01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0" y="5194812"/>
            <a:ext cx="9144000" cy="1569660"/>
          </a:xfrm>
          <a:prstGeom prst="rect">
            <a:avLst/>
          </a:prstGeom>
          <a:solidFill>
            <a:schemeClr val="bg1">
              <a:lumMod val="85000"/>
            </a:schemeClr>
          </a:solidFill>
        </p:spPr>
        <p:txBody>
          <a:bodyPr wrap="square">
            <a:spAutoFit/>
          </a:bodyPr>
          <a:lstStyle/>
          <a:p>
            <a:pPr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rPr>
              <a:t>“I look upon all the world as my parish; thus far I mean, </a:t>
            </a:r>
          </a:p>
          <a:p>
            <a:pPr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rPr>
              <a:t>that, in whatever part of it I am, I judge it meet, right, and my bounden duty to declare unto all that are willing to hear the glad </a:t>
            </a:r>
          </a:p>
          <a:p>
            <a:pPr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rPr>
              <a:t>tidings of salvation.” ~John Wesley</a:t>
            </a:r>
          </a:p>
        </p:txBody>
      </p:sp>
      <p:pic>
        <p:nvPicPr>
          <p:cNvPr id="11266" name="Picture 2" descr="Image result for John Wesley preachi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04365" y="212911"/>
            <a:ext cx="6535270" cy="49169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61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098" name="Picture 2" descr="Related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3947" y="978786"/>
            <a:ext cx="6996106" cy="49004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220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050" name="Picture 2" descr="Image result for toddlers fighting over toy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0906" y="1537960"/>
            <a:ext cx="8042187" cy="37820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14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074" name="Picture 2" descr="Image result for friends of different rac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2229" y="1051672"/>
            <a:ext cx="6339542" cy="47546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947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146" name="Picture 2" descr="Image result for baby jes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9101" y="1402369"/>
            <a:ext cx="7205797" cy="40532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345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AutoShape 2" descr="Image result for Israel being the light to the nations"/>
          <p:cNvSpPr>
            <a:spLocks noChangeAspect="1" noChangeArrowheads="1"/>
          </p:cNvSpPr>
          <p:nvPr/>
        </p:nvSpPr>
        <p:spPr bwMode="auto">
          <a:xfrm>
            <a:off x="155575" y="-1127125"/>
            <a:ext cx="4762500" cy="2362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descr="Related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3723" y="850770"/>
            <a:ext cx="6796554" cy="5156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913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3227294" y="4762429"/>
            <a:ext cx="2689411" cy="2095571"/>
          </a:xfrm>
          <a:prstGeom prst="ellipse">
            <a:avLst/>
          </a:prstGeom>
        </p:spPr>
      </p:pic>
      <p:sp>
        <p:nvSpPr>
          <p:cNvPr id="3" name="Rectangle 2"/>
          <p:cNvSpPr/>
          <p:nvPr/>
        </p:nvSpPr>
        <p:spPr>
          <a:xfrm>
            <a:off x="268941" y="134471"/>
            <a:ext cx="8646459" cy="4524315"/>
          </a:xfrm>
          <a:prstGeom prst="rect">
            <a:avLst/>
          </a:prstGeom>
        </p:spPr>
        <p:txBody>
          <a:bodyPr wrap="square">
            <a:spAutoFit/>
          </a:bodyPr>
          <a:lstStyle/>
          <a:p>
            <a:pPr algn="just"/>
            <a:r>
              <a:rPr lang="en-US" sz="3200" dirty="0">
                <a:effectLst/>
                <a:latin typeface="Times New Roman" panose="02020603050405020304" pitchFamily="18" charset="0"/>
                <a:ea typeface="Times New Roman" panose="02020603050405020304" pitchFamily="18" charset="0"/>
              </a:rPr>
              <a:t>Genesis 12:1</a:t>
            </a:r>
          </a:p>
          <a:p>
            <a:pPr marL="457200" marR="0">
              <a:spcBef>
                <a:spcPts val="0"/>
              </a:spcBef>
              <a:spcAft>
                <a:spcPts val="0"/>
              </a:spcAft>
            </a:pPr>
            <a:r>
              <a:rPr lang="en-US" sz="3200" dirty="0">
                <a:effectLst/>
                <a:latin typeface="Times New Roman" panose="02020603050405020304" pitchFamily="18" charset="0"/>
                <a:ea typeface="Times New Roman" panose="02020603050405020304" pitchFamily="18" charset="0"/>
              </a:rPr>
              <a:t>“The Lord said to Abram, ‘Leave your land, your family, and your father’s household for the land that I will show you. I will make of you a great nation and will bless you. I will make your name respected, and you will be a blessing. I will bless those who bless you, those who curse you I will curse; all the families of the earth will be blessed because of you.’”</a:t>
            </a:r>
          </a:p>
        </p:txBody>
      </p:sp>
    </p:spTree>
    <p:extLst>
      <p:ext uri="{BB962C8B-B14F-4D97-AF65-F5344CB8AC3E}">
        <p14:creationId xmlns:p14="http://schemas.microsoft.com/office/powerpoint/2010/main" val="2028224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3227294" y="4762429"/>
            <a:ext cx="2689411" cy="2095571"/>
          </a:xfrm>
          <a:prstGeom prst="ellipse">
            <a:avLst/>
          </a:prstGeom>
        </p:spPr>
      </p:pic>
      <p:sp>
        <p:nvSpPr>
          <p:cNvPr id="3" name="Rectangle 2"/>
          <p:cNvSpPr/>
          <p:nvPr/>
        </p:nvSpPr>
        <p:spPr>
          <a:xfrm>
            <a:off x="174812" y="134471"/>
            <a:ext cx="8848163" cy="4031873"/>
          </a:xfrm>
          <a:prstGeom prst="rect">
            <a:avLst/>
          </a:prstGeom>
        </p:spPr>
        <p:txBody>
          <a:bodyPr wrap="square">
            <a:spAutoFit/>
          </a:bodyPr>
          <a:lstStyle/>
          <a:p>
            <a:pPr algn="just"/>
            <a:r>
              <a:rPr lang="en-US" sz="3200" dirty="0">
                <a:effectLst/>
                <a:latin typeface="Times New Roman" panose="02020603050405020304" pitchFamily="18" charset="0"/>
                <a:ea typeface="Times New Roman" panose="02020603050405020304" pitchFamily="18" charset="0"/>
              </a:rPr>
              <a:t>Psalm 67 </a:t>
            </a:r>
          </a:p>
          <a:p>
            <a:pPr lvl="1"/>
            <a:r>
              <a:rPr lang="en-US" sz="2800" baseline="30000" dirty="0">
                <a:effectLst/>
                <a:latin typeface="Times New Roman" panose="02020603050405020304" pitchFamily="18" charset="0"/>
                <a:ea typeface="Times New Roman" panose="02020603050405020304" pitchFamily="18" charset="0"/>
              </a:rPr>
              <a:t>1 </a:t>
            </a:r>
            <a:r>
              <a:rPr lang="en-US" sz="2800" dirty="0">
                <a:effectLst/>
                <a:latin typeface="Times New Roman" panose="02020603050405020304" pitchFamily="18" charset="0"/>
                <a:ea typeface="Times New Roman" panose="02020603050405020304" pitchFamily="18" charset="0"/>
              </a:rPr>
              <a:t>Let God grant us grace and bless us; let God make his face shine on us,</a:t>
            </a:r>
          </a:p>
          <a:p>
            <a:pPr lvl="1"/>
            <a:r>
              <a:rPr lang="en-US" sz="2800" baseline="30000" dirty="0">
                <a:effectLst/>
                <a:latin typeface="Times New Roman" panose="02020603050405020304" pitchFamily="18" charset="0"/>
                <a:ea typeface="Times New Roman" panose="02020603050405020304" pitchFamily="18" charset="0"/>
              </a:rPr>
              <a:t>2 </a:t>
            </a:r>
            <a:r>
              <a:rPr lang="en-US" sz="2800" dirty="0">
                <a:effectLst/>
                <a:latin typeface="Times New Roman" panose="02020603050405020304" pitchFamily="18" charset="0"/>
                <a:ea typeface="Times New Roman" panose="02020603050405020304" pitchFamily="18" charset="0"/>
              </a:rPr>
              <a:t>so that your way becomes known on earth,  so that your salvation becomes known among all the nations.</a:t>
            </a:r>
          </a:p>
          <a:p>
            <a:pPr lvl="1"/>
            <a:r>
              <a:rPr lang="en-US" sz="2800" baseline="30000" dirty="0">
                <a:effectLst/>
                <a:latin typeface="Times New Roman" panose="02020603050405020304" pitchFamily="18" charset="0"/>
                <a:ea typeface="Times New Roman" panose="02020603050405020304" pitchFamily="18" charset="0"/>
              </a:rPr>
              <a:t>3 </a:t>
            </a:r>
            <a:r>
              <a:rPr lang="en-US" sz="2800" dirty="0">
                <a:effectLst/>
                <a:latin typeface="Times New Roman" panose="02020603050405020304" pitchFamily="18" charset="0"/>
                <a:ea typeface="Times New Roman" panose="02020603050405020304" pitchFamily="18" charset="0"/>
              </a:rPr>
              <a:t>Let the people thank you, God! Let all the people   thank you!</a:t>
            </a:r>
          </a:p>
          <a:p>
            <a:pPr lvl="1"/>
            <a:r>
              <a:rPr lang="en-US" sz="2800" baseline="30000" dirty="0">
                <a:effectLst/>
                <a:latin typeface="Times New Roman" panose="02020603050405020304" pitchFamily="18" charset="0"/>
                <a:ea typeface="Times New Roman" panose="02020603050405020304" pitchFamily="18" charset="0"/>
              </a:rPr>
              <a:t>4 </a:t>
            </a:r>
            <a:r>
              <a:rPr lang="en-US" sz="2800" dirty="0">
                <a:effectLst/>
                <a:latin typeface="Times New Roman" panose="02020603050405020304" pitchFamily="18" charset="0"/>
                <a:ea typeface="Times New Roman" panose="02020603050405020304" pitchFamily="18" charset="0"/>
              </a:rPr>
              <a:t>Let the people celebrate and shout with joy because you judge the nations fairly and guide all nations on the earth.</a:t>
            </a:r>
          </a:p>
        </p:txBody>
      </p:sp>
    </p:spTree>
    <p:extLst>
      <p:ext uri="{BB962C8B-B14F-4D97-AF65-F5344CB8AC3E}">
        <p14:creationId xmlns:p14="http://schemas.microsoft.com/office/powerpoint/2010/main" val="31457153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TotalTime>
  <Words>880</Words>
  <Application>Microsoft Office PowerPoint</Application>
  <PresentationFormat>On-screen Show (4:3)</PresentationFormat>
  <Paragraphs>34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Baxter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Teresa A</dc:creator>
  <cp:lastModifiedBy>Rebecca Stenlund</cp:lastModifiedBy>
  <cp:revision>9</cp:revision>
  <dcterms:created xsi:type="dcterms:W3CDTF">2016-12-29T06:00:38Z</dcterms:created>
  <dcterms:modified xsi:type="dcterms:W3CDTF">2017-05-17T18:32:46Z</dcterms:modified>
</cp:coreProperties>
</file>