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3" r:id="rId4"/>
    <p:sldId id="286" r:id="rId5"/>
    <p:sldId id="274" r:id="rId6"/>
    <p:sldId id="287" r:id="rId7"/>
    <p:sldId id="262" r:id="rId8"/>
    <p:sldId id="289" r:id="rId9"/>
    <p:sldId id="288" r:id="rId10"/>
    <p:sldId id="290" r:id="rId11"/>
    <p:sldId id="291" r:id="rId12"/>
    <p:sldId id="284" r:id="rId13"/>
    <p:sldId id="29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8"/>
    <a:srgbClr val="DED5D9"/>
    <a:srgbClr val="1CDDDA"/>
    <a:srgbClr val="DDD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40759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53864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3321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040A2-D60B-48D7-8522-0FCC8F0971B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21231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040A2-D60B-48D7-8522-0FCC8F0971BF}"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2631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040A2-D60B-48D7-8522-0FCC8F0971B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5526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040A2-D60B-48D7-8522-0FCC8F0971BF}"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271305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040A2-D60B-48D7-8522-0FCC8F0971BF}"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7330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040A2-D60B-48D7-8522-0FCC8F0971BF}"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15417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35074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040A2-D60B-48D7-8522-0FCC8F0971BF}"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E5B5D-4AF1-4FA2-869B-CB440F4F6977}" type="slidenum">
              <a:rPr lang="en-US" smtClean="0"/>
              <a:t>‹#›</a:t>
            </a:fld>
            <a:endParaRPr lang="en-US"/>
          </a:p>
        </p:txBody>
      </p:sp>
    </p:spTree>
    <p:extLst>
      <p:ext uri="{BB962C8B-B14F-4D97-AF65-F5344CB8AC3E}">
        <p14:creationId xmlns:p14="http://schemas.microsoft.com/office/powerpoint/2010/main" val="185184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40A2-D60B-48D7-8522-0FCC8F0971BF}" type="datetimeFigureOut">
              <a:rPr lang="en-US" smtClean="0"/>
              <a:t>5/8/2018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5B5D-4AF1-4FA2-869B-CB440F4F6977}" type="slidenum">
              <a:rPr lang="en-US" smtClean="0"/>
              <a:t>‹#›</a:t>
            </a:fld>
            <a:endParaRPr lang="en-US"/>
          </a:p>
        </p:txBody>
      </p:sp>
    </p:spTree>
    <p:extLst>
      <p:ext uri="{BB962C8B-B14F-4D97-AF65-F5344CB8AC3E}">
        <p14:creationId xmlns:p14="http://schemas.microsoft.com/office/powerpoint/2010/main" val="70324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Rounded Corners 5"/>
          <p:cNvSpPr/>
          <p:nvPr/>
        </p:nvSpPr>
        <p:spPr>
          <a:xfrm>
            <a:off x="534819" y="4128645"/>
            <a:ext cx="6281613" cy="609609"/>
          </a:xfrm>
          <a:prstGeom prst="roundRect">
            <a:avLst>
              <a:gd name="adj" fmla="val 50000"/>
            </a:avLst>
          </a:prstGeom>
          <a:solidFill>
            <a:srgbClr val="B53168"/>
          </a:solidFill>
        </p:spPr>
        <p:txBody>
          <a:bodyPr wrap="square" lIns="0" tIns="0" rIns="0" bIns="0" anchor="ctr" anchorCtr="0">
            <a:noAutofit/>
          </a:bodyPr>
          <a:lstStyle/>
          <a:p>
            <a:pPr algn="ctr"/>
            <a:r>
              <a:rPr lang="en-US" sz="4800" b="1" spc="600" dirty="0">
                <a:solidFill>
                  <a:srgbClr val="1CDDD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Pure Kids</a:t>
            </a:r>
          </a:p>
        </p:txBody>
      </p:sp>
      <p:sp>
        <p:nvSpPr>
          <p:cNvPr id="7" name="Rectangle 6"/>
          <p:cNvSpPr/>
          <p:nvPr/>
        </p:nvSpPr>
        <p:spPr>
          <a:xfrm>
            <a:off x="96983" y="5236550"/>
            <a:ext cx="6719449" cy="1384995"/>
          </a:xfrm>
          <a:prstGeom prst="rect">
            <a:avLst/>
          </a:prstGeom>
        </p:spPr>
        <p:txBody>
          <a:bodyPr wrap="square">
            <a:spAutoFit/>
          </a:bodyPr>
          <a:lstStyle/>
          <a:p>
            <a:pPr marR="0" algn="ctr">
              <a:spcBef>
                <a:spcPts val="0"/>
              </a:spcBef>
              <a:spcAft>
                <a:spcPts val="0"/>
              </a:spcAft>
            </a:pPr>
            <a:r>
              <a:rPr lang="en-US" sz="2800" b="1" i="1" dirty="0">
                <a:latin typeface="Arial Narrow" panose="020B0606020202030204" pitchFamily="34" charset="0"/>
                <a:ea typeface="Times New Roman" panose="02020603050405020304" pitchFamily="18" charset="0"/>
              </a:rPr>
              <a:t>“See what kind of love the Father has given to us in that we should be called God’s children, and that is what we are!”  		~1 John 3:1</a:t>
            </a:r>
          </a:p>
        </p:txBody>
      </p:sp>
    </p:spTree>
    <p:extLst>
      <p:ext uri="{BB962C8B-B14F-4D97-AF65-F5344CB8AC3E}">
        <p14:creationId xmlns:p14="http://schemas.microsoft.com/office/powerpoint/2010/main" val="32228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3:1-15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632311"/>
          </a:xfrm>
          <a:prstGeom prst="rect">
            <a:avLst/>
          </a:prstGeom>
        </p:spPr>
        <p:txBody>
          <a:bodyPr wrap="square">
            <a:spAutoFit/>
          </a:bodyPr>
          <a:lstStyle/>
          <a:p>
            <a:pPr marR="0">
              <a:spcBef>
                <a:spcPts val="0"/>
              </a:spcBef>
              <a:spcAft>
                <a:spcPts val="0"/>
              </a:spcAft>
            </a:pP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11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the message that you heard from the beginning: love each other. </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12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Don’t behave like Cain, who belonged to the evil one and murdered his brother. And why did he kill him? He killed him because his own works were evil, but the works of his brother were righteous.</a:t>
            </a:r>
          </a:p>
          <a:p>
            <a:pPr marR="0">
              <a:spcBef>
                <a:spcPts val="0"/>
              </a:spcBef>
              <a:spcAft>
                <a:spcPts val="0"/>
              </a:spcAft>
            </a:pP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13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Don’t be surprised, brothers and sisters, if the world hates you.</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14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know that we have transferred from death to life, because we love the brothers and sisters. The person who does not love remains in death. </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15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Everyone who hates a brother or sister is a murderer, and you know that no murderer has eternal life residing in him.</a:t>
            </a:r>
          </a:p>
          <a:p>
            <a:pPr marR="0">
              <a:spcBef>
                <a:spcPts val="0"/>
              </a:spcBef>
              <a:spcAft>
                <a:spcPts val="0"/>
              </a:spcAft>
            </a:pPr>
            <a:endPar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31440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3074" name="Picture 2" descr="Image result for sin vs 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3" y="693835"/>
            <a:ext cx="8108373" cy="5394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4835235"/>
            <a:ext cx="1814945" cy="2022765"/>
          </a:xfrm>
          <a:prstGeom prst="roundRect">
            <a:avLst>
              <a:gd name="adj" fmla="val 28880"/>
            </a:avLst>
          </a:prstGeom>
          <a:ln w="38100">
            <a:solidFill>
              <a:srgbClr val="1CDDDA"/>
            </a:solidFill>
          </a:ln>
        </p:spPr>
      </p:pic>
    </p:spTree>
    <p:extLst>
      <p:ext uri="{BB962C8B-B14F-4D97-AF65-F5344CB8AC3E}">
        <p14:creationId xmlns:p14="http://schemas.microsoft.com/office/powerpoint/2010/main" val="372814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2052" name="Picture 4" descr="https://thefragileclayjar.files.wordpress.com/2011/12/4227491356_tumblr_lh8hv0qvuz1qzpi5ro1_400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668" y="245733"/>
            <a:ext cx="6074664" cy="6290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3963" y="4655126"/>
            <a:ext cx="1814945" cy="2022765"/>
          </a:xfrm>
          <a:prstGeom prst="roundRect">
            <a:avLst>
              <a:gd name="adj" fmla="val 28880"/>
            </a:avLst>
          </a:prstGeom>
          <a:ln w="38100">
            <a:solidFill>
              <a:srgbClr val="1CDDDA"/>
            </a:solidFill>
          </a:ln>
        </p:spPr>
      </p:pic>
    </p:spTree>
    <p:extLst>
      <p:ext uri="{BB962C8B-B14F-4D97-AF65-F5344CB8AC3E}">
        <p14:creationId xmlns:p14="http://schemas.microsoft.com/office/powerpoint/2010/main" val="321479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138541" y="1032094"/>
            <a:ext cx="5832763" cy="5262979"/>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Whatever it takes, Lord, increase my capacity to love until I love you with all my heart, soul, strength, and mind, and love my neighbor as I love myself. Amen.</a:t>
            </a:r>
            <a:endParaRPr lang="en-US" sz="48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7235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D9"/>
        </a:solidFill>
        <a:effectLst/>
      </p:bgPr>
    </p:bg>
    <p:spTree>
      <p:nvGrpSpPr>
        <p:cNvPr id="1" name=""/>
        <p:cNvGrpSpPr/>
        <p:nvPr/>
      </p:nvGrpSpPr>
      <p:grpSpPr>
        <a:xfrm>
          <a:off x="0" y="0"/>
          <a:ext cx="0" cy="0"/>
          <a:chOff x="0" y="0"/>
          <a:chExt cx="0" cy="0"/>
        </a:xfrm>
      </p:grpSpPr>
      <p:pic>
        <p:nvPicPr>
          <p:cNvPr id="1026" name="Picture 2" descr="https://www.mensjournal.com/wp-content/uploads/mf/imgs-pushlimits-inarti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54" y="484692"/>
            <a:ext cx="7439892" cy="5812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0108" y="4641271"/>
            <a:ext cx="1814945" cy="2022765"/>
          </a:xfrm>
          <a:prstGeom prst="roundRect">
            <a:avLst>
              <a:gd name="adj" fmla="val 28880"/>
            </a:avLst>
          </a:prstGeom>
          <a:ln w="38100">
            <a:solidFill>
              <a:srgbClr val="1CDDDA"/>
            </a:solidFill>
          </a:ln>
        </p:spPr>
      </p:pic>
    </p:spTree>
    <p:extLst>
      <p:ext uri="{BB962C8B-B14F-4D97-AF65-F5344CB8AC3E}">
        <p14:creationId xmlns:p14="http://schemas.microsoft.com/office/powerpoint/2010/main" val="293071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52255" y="390302"/>
            <a:ext cx="6580909" cy="923330"/>
          </a:xfrm>
          <a:prstGeom prst="rect">
            <a:avLst/>
          </a:prstGeom>
        </p:spPr>
        <p:txBody>
          <a:bodyPr wrap="square">
            <a:spAutoFit/>
          </a:bodyPr>
          <a:lstStyle/>
          <a:p>
            <a:pPr algn="ctr"/>
            <a:r>
              <a:rPr lang="en-US" sz="54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Sinlessness in 1 John</a:t>
            </a:r>
            <a:endParaRPr lang="en-US" sz="54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138545" y="1239715"/>
            <a:ext cx="8769928" cy="5447645"/>
          </a:xfrm>
          <a:prstGeom prst="rect">
            <a:avLst/>
          </a:prstGeom>
        </p:spPr>
        <p:txBody>
          <a:bodyPr wrap="square">
            <a:spAutoFit/>
          </a:bodyPr>
          <a:lstStyle/>
          <a:p>
            <a:pPr marL="571500" marR="0" indent="-571500">
              <a:spcBef>
                <a:spcPts val="0"/>
              </a:spcBef>
              <a:spcAft>
                <a:spcPts val="1200"/>
              </a:spcAft>
              <a:buClr>
                <a:srgbClr val="B53168"/>
              </a:buClr>
              <a:buFont typeface="Wingdings" panose="05000000000000000000" pitchFamily="2" charset="2"/>
              <a:buChar char="Ø"/>
            </a:pPr>
            <a:r>
              <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1:8 If we claim, “We don’t have any sin,” we deceive ourselves and the truth is not in us.</a:t>
            </a:r>
          </a:p>
          <a:p>
            <a:pPr marL="571500" marR="0" indent="-571500">
              <a:spcBef>
                <a:spcPts val="0"/>
              </a:spcBef>
              <a:spcAft>
                <a:spcPts val="1200"/>
              </a:spcAft>
              <a:buClr>
                <a:srgbClr val="B53168"/>
              </a:buClr>
              <a:buFont typeface="Wingdings" panose="05000000000000000000" pitchFamily="2" charset="2"/>
              <a:buChar char="Ø"/>
            </a:pPr>
            <a:r>
              <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2:1 My little children, I’m writing these things to you so that you don’t sin. But if you do sin, we have an advocate with the Father, Jesus Christ the righteous one.</a:t>
            </a:r>
          </a:p>
          <a:p>
            <a:pPr marL="571500" marR="0" indent="-571500">
              <a:spcBef>
                <a:spcPts val="0"/>
              </a:spcBef>
              <a:spcAft>
                <a:spcPts val="1200"/>
              </a:spcAft>
              <a:buClr>
                <a:srgbClr val="B53168"/>
              </a:buClr>
              <a:buFont typeface="Wingdings" panose="05000000000000000000" pitchFamily="2" charset="2"/>
              <a:buChar char="Ø"/>
            </a:pPr>
            <a:r>
              <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2:4 The one who claims, “I know him,” while not keeping his commandments, is a liar, and the truth is not in this person. </a:t>
            </a:r>
          </a:p>
          <a:p>
            <a:pPr marL="571500" marR="0" indent="-571500">
              <a:spcBef>
                <a:spcPts val="0"/>
              </a:spcBef>
              <a:spcAft>
                <a:spcPts val="1200"/>
              </a:spcAft>
              <a:buClr>
                <a:srgbClr val="B53168"/>
              </a:buClr>
              <a:buFont typeface="Wingdings" panose="05000000000000000000" pitchFamily="2" charset="2"/>
              <a:buChar char="Ø"/>
            </a:pPr>
            <a:r>
              <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2:5 But the love of God is truly perfected in whoever keeps His word.</a:t>
            </a:r>
          </a:p>
          <a:p>
            <a:pPr marL="571500" marR="0" indent="-571500">
              <a:spcBef>
                <a:spcPts val="0"/>
              </a:spcBef>
              <a:spcAft>
                <a:spcPts val="1200"/>
              </a:spcAft>
              <a:buClr>
                <a:srgbClr val="B53168"/>
              </a:buClr>
              <a:buFont typeface="Wingdings" panose="05000000000000000000" pitchFamily="2" charset="2"/>
              <a:buChar char="Ø"/>
            </a:pPr>
            <a:r>
              <a:rPr lang="en-US" sz="28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2:6 The one who claims to remain in him ought to live in the same way as he lived.</a:t>
            </a:r>
          </a:p>
        </p:txBody>
      </p:sp>
    </p:spTree>
    <p:extLst>
      <p:ext uri="{BB962C8B-B14F-4D97-AF65-F5344CB8AC3E}">
        <p14:creationId xmlns:p14="http://schemas.microsoft.com/office/powerpoint/2010/main" val="256911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701636" y="390302"/>
            <a:ext cx="5721927"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Outline of 1 John:</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138545" y="1239715"/>
            <a:ext cx="8769928" cy="5324535"/>
          </a:xfrm>
          <a:prstGeom prst="rect">
            <a:avLst/>
          </a:prstGeom>
        </p:spPr>
        <p:txBody>
          <a:bodyPr wrap="square">
            <a:spAutoFit/>
          </a:bodyPr>
          <a:lstStyle/>
          <a:p>
            <a:pPr marL="571500" marR="0" indent="-571500">
              <a:lnSpc>
                <a:spcPct val="150000"/>
              </a:lnSpc>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Introduction. 1 John 1:1-4</a:t>
            </a:r>
          </a:p>
          <a:p>
            <a:pPr marL="571500" marR="0" indent="-571500">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Truth and Light (and what this means for us!) 1 John 1:5 - 3:10</a:t>
            </a:r>
          </a:p>
          <a:p>
            <a:pPr marL="571500" marR="0" indent="-571500">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is Love (and what this means for us!) 1 John 3:11 - 5:12</a:t>
            </a:r>
          </a:p>
          <a:p>
            <a:pPr marL="571500" marR="0" indent="-571500">
              <a:lnSpc>
                <a:spcPct val="150000"/>
              </a:lnSpc>
              <a:spcBef>
                <a:spcPts val="0"/>
              </a:spcBef>
              <a:spcAft>
                <a:spcPts val="2400"/>
              </a:spcAft>
              <a:buClr>
                <a:srgbClr val="B53168"/>
              </a:buClr>
              <a:buFont typeface="Wingdings" panose="05000000000000000000" pitchFamily="2" charset="2"/>
              <a:buChar char="Ø"/>
            </a:pPr>
            <a:r>
              <a:rPr lang="en-US" sz="4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Conclusion: 1 John 5:13-21</a:t>
            </a:r>
          </a:p>
        </p:txBody>
      </p:sp>
    </p:spTree>
    <p:extLst>
      <p:ext uri="{BB962C8B-B14F-4D97-AF65-F5344CB8AC3E}">
        <p14:creationId xmlns:p14="http://schemas.microsoft.com/office/powerpoint/2010/main" val="22475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3:1-15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5016758"/>
          </a:xfrm>
          <a:prstGeom prst="rect">
            <a:avLst/>
          </a:prstGeom>
        </p:spPr>
        <p:txBody>
          <a:bodyPr wrap="square">
            <a:spAutoFit/>
          </a:bodyPr>
          <a:lstStyle/>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1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See what kind of love the Father has given to us in that we should be called God’s children, and that is what we are! Because the world didn’t recognize Him, it doesn’t recognize us.</a:t>
            </a:r>
          </a:p>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2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Dear friends, now we are God’s children, and it hasn’t yet appeared what we will be. We know that when He appears we will be like Him because we’ll see Him as He is. </a:t>
            </a:r>
          </a:p>
          <a:p>
            <a:pPr marR="0">
              <a:spcBef>
                <a:spcPts val="0"/>
              </a:spcBef>
              <a:spcAft>
                <a:spcPts val="0"/>
              </a:spcAft>
            </a:pP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36925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3:1-15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4524315"/>
          </a:xfrm>
          <a:prstGeom prst="rect">
            <a:avLst/>
          </a:prstGeom>
        </p:spPr>
        <p:txBody>
          <a:bodyPr wrap="square">
            <a:spAutoFit/>
          </a:bodyPr>
          <a:lstStyle/>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3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everyone who has this hope in Him purifies himself even as He is pure.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 person who practices sin commits an act of rebellion, and sin is rebellion.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know that He appeared to take away sins, and there is no sin in Him.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 person who remains in relationship to Him does not sin. Any person who sins has not seen Him or known Him.</a:t>
            </a: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35342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p:cNvSpPr/>
          <p:nvPr/>
        </p:nvSpPr>
        <p:spPr>
          <a:xfrm>
            <a:off x="277091" y="636300"/>
            <a:ext cx="5611091" cy="550920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 defined by the Johns (John Wesley and John the Apostle):</a:t>
            </a:r>
          </a:p>
          <a:p>
            <a:pPr algn="ctr"/>
            <a:r>
              <a:rPr lang="en-US" sz="4400" b="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 is a willful disobedience to a known ordinance [rule/expectation] of God.</a:t>
            </a:r>
          </a:p>
        </p:txBody>
      </p:sp>
    </p:spTree>
    <p:extLst>
      <p:ext uri="{BB962C8B-B14F-4D97-AF65-F5344CB8AC3E}">
        <p14:creationId xmlns:p14="http://schemas.microsoft.com/office/powerpoint/2010/main" val="36969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3:1-15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235526" y="1405965"/>
            <a:ext cx="8714509" cy="4524315"/>
          </a:xfrm>
          <a:prstGeom prst="rect">
            <a:avLst/>
          </a:prstGeom>
        </p:spPr>
        <p:txBody>
          <a:bodyPr wrap="square">
            <a:spAutoFit/>
          </a:bodyPr>
          <a:lstStyle/>
          <a:p>
            <a:pPr marR="0">
              <a:spcBef>
                <a:spcPts val="0"/>
              </a:spcBef>
              <a:spcAft>
                <a:spcPts val="0"/>
              </a:spcAft>
            </a:pP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3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everyone who has this hope in Him purifies himself even as He is pure.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 person who practices sin commits an act of rebellion, and sin is rebellion.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know that He appeared to take away sins, and there is no sin in Him. </a:t>
            </a:r>
            <a:r>
              <a:rPr lang="en-US" sz="36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 </a:t>
            </a:r>
            <a:r>
              <a:rPr lang="en-US" sz="36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Every person who remains in relationship to Him does not sin. Any person who sins has not seen Him or known Him.</a:t>
            </a:r>
            <a:endParaRPr lang="en-US" sz="32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80896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flipH="1">
            <a:off x="0" y="0"/>
            <a:ext cx="9144000" cy="1233055"/>
          </a:xfrm>
          <a:prstGeom prst="rect">
            <a:avLst/>
          </a:prstGeom>
        </p:spPr>
      </p:pic>
      <p:sp>
        <p:nvSpPr>
          <p:cNvPr id="2" name="Rectangle 1"/>
          <p:cNvSpPr/>
          <p:nvPr/>
        </p:nvSpPr>
        <p:spPr>
          <a:xfrm>
            <a:off x="2424545" y="224042"/>
            <a:ext cx="6525489" cy="1015663"/>
          </a:xfrm>
          <a:prstGeom prst="rect">
            <a:avLst/>
          </a:prstGeom>
        </p:spPr>
        <p:txBody>
          <a:bodyPr wrap="square">
            <a:spAutoFit/>
          </a:bodyPr>
          <a:lstStyle/>
          <a:p>
            <a:pPr algn="ctr"/>
            <a:r>
              <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 John 3:1-15 (CEB)</a:t>
            </a:r>
            <a:endParaRPr lang="en-US" sz="6000" b="1" dirty="0">
              <a:solidFill>
                <a:srgbClr val="B53168"/>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p:cNvSpPr/>
          <p:nvPr/>
        </p:nvSpPr>
        <p:spPr>
          <a:xfrm>
            <a:off x="96982" y="1405965"/>
            <a:ext cx="8853053" cy="5170646"/>
          </a:xfrm>
          <a:prstGeom prst="rect">
            <a:avLst/>
          </a:prstGeom>
        </p:spPr>
        <p:txBody>
          <a:bodyPr wrap="square">
            <a:spAutoFit/>
          </a:bodyPr>
          <a:lstStyle/>
          <a:p>
            <a:pPr marR="0">
              <a:spcBef>
                <a:spcPts val="0"/>
              </a:spcBef>
              <a:spcAft>
                <a:spcPts val="0"/>
              </a:spcAft>
            </a:pP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7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Little children, make sure no one deceives you. The person who practices righteousness is righteous, in the same way that Jesus is righteous. </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person who practices sin belongs to the devil, because the devil has been sinning since the beginning. God’s Son appeared for this purpose: to destroy the works of the devil. </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Those born from God don’t practice sin because God’s DNA remains in them. They can’t sin because they are born from God. </a:t>
            </a:r>
            <a:r>
              <a:rPr lang="en-US" sz="3000" baseline="30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10 </a:t>
            </a:r>
            <a:r>
              <a:rPr lang="en-US" sz="30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is how God’s children and the devil’s children are apparent: everyone who doesn’t practice righteousness is not from God, including the person who doesn’t love a brother or sister.</a:t>
            </a:r>
          </a:p>
        </p:txBody>
      </p:sp>
    </p:spTree>
    <p:extLst>
      <p:ext uri="{BB962C8B-B14F-4D97-AF65-F5344CB8AC3E}">
        <p14:creationId xmlns:p14="http://schemas.microsoft.com/office/powerpoint/2010/main" val="3159399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308</Words>
  <Application>Microsoft Office PowerPoint</Application>
  <PresentationFormat>On-screen Show (4:3)</PresentationFormat>
  <Paragraphs>28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43</cp:revision>
  <dcterms:created xsi:type="dcterms:W3CDTF">2018-04-08T04:22:00Z</dcterms:created>
  <dcterms:modified xsi:type="dcterms:W3CDTF">2018-05-08T15:27:26Z</dcterms:modified>
</cp:coreProperties>
</file>