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sldIdLst>
    <p:sldId id="263" r:id="rId2"/>
    <p:sldId id="258" r:id="rId3"/>
    <p:sldId id="257" r:id="rId4"/>
    <p:sldId id="262" r:id="rId5"/>
    <p:sldId id="265" r:id="rId6"/>
    <p:sldId id="266" r:id="rId7"/>
    <p:sldId id="267" r:id="rId8"/>
    <p:sldId id="268" r:id="rId9"/>
    <p:sldId id="269" r:id="rId10"/>
    <p:sldId id="272" r:id="rId11"/>
    <p:sldId id="27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a:srgbClr val="91FFFF"/>
    <a:srgbClr val="0697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smtClean="0"/>
              <a:t>7/10/2018</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204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334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7/10/2018</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40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7/10/2018</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5160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pPr/>
              <a:t>7/10/2018</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1176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492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9483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8308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7/10/2018</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150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13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7/10/2018</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64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818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220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953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62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016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533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7/10/2018</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7345264"/>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446990"/>
            <a:ext cx="9144000" cy="1825096"/>
          </a:xfrm>
        </p:spPr>
        <p:txBody>
          <a:bodyPr/>
          <a:lstStyle/>
          <a:p>
            <a:pPr algn="ctr"/>
            <a:r>
              <a:rPr lang="en-US" dirty="0"/>
              <a:t>O Foolish Christians</a:t>
            </a:r>
          </a:p>
        </p:txBody>
      </p:sp>
      <p:pic>
        <p:nvPicPr>
          <p:cNvPr id="7170" name="Picture 2" descr="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113052"/>
            <a:ext cx="8811491" cy="29959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32120" y="946265"/>
            <a:ext cx="3487189" cy="581891"/>
          </a:xfrm>
          <a:prstGeom prst="rect">
            <a:avLst/>
          </a:prstGeom>
          <a:solidFill>
            <a:srgbClr val="9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Rev. Dr. David Werner</a:t>
            </a:r>
          </a:p>
        </p:txBody>
      </p:sp>
      <p:sp>
        <p:nvSpPr>
          <p:cNvPr id="2" name="Rectangle 1"/>
          <p:cNvSpPr/>
          <p:nvPr/>
        </p:nvSpPr>
        <p:spPr>
          <a:xfrm>
            <a:off x="631351" y="4272086"/>
            <a:ext cx="7891272" cy="954107"/>
          </a:xfrm>
          <a:prstGeom prst="rect">
            <a:avLst/>
          </a:prstGeom>
        </p:spPr>
        <p:txBody>
          <a:bodyPr wrap="square">
            <a:spAutoFit/>
          </a:bodyPr>
          <a:lstStyle/>
          <a:p>
            <a:pPr indent="457200"/>
            <a:r>
              <a:rPr lang="en-US" sz="2800" dirty="0">
                <a:latin typeface="Times New Roman" panose="02020603050405020304" pitchFamily="18" charset="0"/>
                <a:ea typeface="Times New Roman" panose="02020603050405020304" pitchFamily="18" charset="0"/>
              </a:rPr>
              <a:t>“O Foolish Christians!” Galatians 4:11, “I am afraid that my work for you may have been wasted.”</a:t>
            </a:r>
          </a:p>
        </p:txBody>
      </p:sp>
    </p:spTree>
    <p:extLst>
      <p:ext uri="{BB962C8B-B14F-4D97-AF65-F5344CB8AC3E}">
        <p14:creationId xmlns:p14="http://schemas.microsoft.com/office/powerpoint/2010/main" val="223010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tedideas.files.wordpress.com/2016/10/political_conversations_celeste_headlee_ted.jpg?w=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 y="1075562"/>
            <a:ext cx="8296275" cy="4977765"/>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p:cNvSpPr/>
          <p:nvPr/>
        </p:nvSpPr>
        <p:spPr>
          <a:xfrm>
            <a:off x="1453896" y="1313306"/>
            <a:ext cx="1536192" cy="1073278"/>
          </a:xfrm>
          <a:prstGeom prst="wedgeEllipseCallout">
            <a:avLst>
              <a:gd name="adj1" fmla="val 29167"/>
              <a:gd name="adj2" fmla="val -738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ym typeface="Webdings" panose="05030102010509060703" pitchFamily="18" charset="2"/>
              </a:rPr>
              <a:t></a:t>
            </a:r>
            <a:r>
              <a:rPr lang="en-US" sz="2400" b="1" dirty="0">
                <a:sym typeface="Wingdings" panose="05000000000000000000" pitchFamily="2" charset="2"/>
              </a:rPr>
              <a:t></a:t>
            </a:r>
            <a:r>
              <a:rPr lang="en-US" sz="2400" b="1" dirty="0">
                <a:sym typeface="Webdings" panose="05030102010509060703" pitchFamily="18" charset="2"/>
              </a:rPr>
              <a:t></a:t>
            </a:r>
            <a:endParaRPr lang="en-US" sz="2400" b="1" dirty="0"/>
          </a:p>
        </p:txBody>
      </p:sp>
    </p:spTree>
    <p:extLst>
      <p:ext uri="{BB962C8B-B14F-4D97-AF65-F5344CB8AC3E}">
        <p14:creationId xmlns:p14="http://schemas.microsoft.com/office/powerpoint/2010/main" val="36633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jtbarts.com/wp-content/uploads/2011/08/follow_me-1024x7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 y="1123110"/>
            <a:ext cx="7608570" cy="532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76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iritandtruth.org/teaching/Galatians_by_Steve_Lewis/images/Galatia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831" y="1119378"/>
            <a:ext cx="7046337" cy="52448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8831" y="1119378"/>
            <a:ext cx="3675888"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Present day Turkey</a:t>
            </a:r>
          </a:p>
        </p:txBody>
      </p:sp>
    </p:spTree>
    <p:extLst>
      <p:ext uri="{BB962C8B-B14F-4D97-AF65-F5344CB8AC3E}">
        <p14:creationId xmlns:p14="http://schemas.microsoft.com/office/powerpoint/2010/main" val="75053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lighthousebiblestudies.com/sites/default/files/13%20-%20Legalism.jpg"/>
          <p:cNvPicPr>
            <a:picLocks noChangeAspect="1" noChangeArrowheads="1"/>
          </p:cNvPicPr>
          <p:nvPr/>
        </p:nvPicPr>
        <p:blipFill rotWithShape="1">
          <a:blip r:embed="rId2">
            <a:extLst>
              <a:ext uri="{28A0092B-C50C-407E-A947-70E740481C1C}">
                <a14:useLocalDpi xmlns:a14="http://schemas.microsoft.com/office/drawing/2010/main" val="0"/>
              </a:ext>
            </a:extLst>
          </a:blip>
          <a:srcRect b="9335"/>
          <a:stretch/>
        </p:blipFill>
        <p:spPr bwMode="auto">
          <a:xfrm>
            <a:off x="517874" y="466343"/>
            <a:ext cx="8108251" cy="413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27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621024" y="73152"/>
            <a:ext cx="5522976" cy="758952"/>
          </a:xfrm>
        </p:spPr>
        <p:txBody>
          <a:bodyPr>
            <a:normAutofit/>
          </a:bodyPr>
          <a:lstStyle/>
          <a:p>
            <a:pPr algn="ctr"/>
            <a:r>
              <a:rPr lang="en-US" sz="4800" dirty="0">
                <a:latin typeface="Times New Roman" panose="02020603050405020304" pitchFamily="18" charset="0"/>
                <a:cs typeface="Times New Roman" panose="02020603050405020304" pitchFamily="18" charset="0"/>
              </a:rPr>
              <a:t>G</a:t>
            </a:r>
            <a:r>
              <a:rPr lang="en-US" sz="4800" cap="none" dirty="0">
                <a:latin typeface="Times New Roman" panose="02020603050405020304" pitchFamily="18" charset="0"/>
                <a:cs typeface="Times New Roman" panose="02020603050405020304" pitchFamily="18" charset="0"/>
              </a:rPr>
              <a:t>alatians</a:t>
            </a:r>
            <a:r>
              <a:rPr lang="en-US" sz="4800" dirty="0">
                <a:latin typeface="Times New Roman" panose="02020603050405020304" pitchFamily="18" charset="0"/>
                <a:cs typeface="Times New Roman" panose="02020603050405020304" pitchFamily="18" charset="0"/>
              </a:rPr>
              <a:t> 4:1-11</a:t>
            </a:r>
          </a:p>
        </p:txBody>
      </p:sp>
      <p:sp>
        <p:nvSpPr>
          <p:cNvPr id="2" name="Rectangle 1"/>
          <p:cNvSpPr/>
          <p:nvPr/>
        </p:nvSpPr>
        <p:spPr>
          <a:xfrm>
            <a:off x="146304" y="1120676"/>
            <a:ext cx="8842248" cy="4524315"/>
          </a:xfrm>
          <a:prstGeom prst="rect">
            <a:avLst/>
          </a:prstGeom>
        </p:spPr>
        <p:txBody>
          <a:bodyPr wrap="square">
            <a:spAutoFit/>
          </a:bodyPr>
          <a:lstStyle/>
          <a:p>
            <a:pPr marR="0">
              <a:spcBef>
                <a:spcPts val="0"/>
              </a:spcBef>
              <a:spcAft>
                <a:spcPts val="0"/>
              </a:spcAft>
            </a:pPr>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1 </a:t>
            </a:r>
            <a:r>
              <a:rPr lang="en-US" sz="3600" dirty="0">
                <a:latin typeface="Times New Roman" panose="02020603050405020304" pitchFamily="18" charset="0"/>
                <a:ea typeface="Times New Roman" panose="02020603050405020304" pitchFamily="18" charset="0"/>
              </a:rPr>
              <a:t>I’m saying that as long as the heirs are minors, they are no different from slaves, though they really are the owners of everything. </a:t>
            </a:r>
            <a:r>
              <a:rPr lang="en-US" sz="3600" baseline="30000" dirty="0">
                <a:latin typeface="Times New Roman" panose="02020603050405020304" pitchFamily="18" charset="0"/>
                <a:ea typeface="Times New Roman" panose="02020603050405020304" pitchFamily="18" charset="0"/>
              </a:rPr>
              <a:t>2 </a:t>
            </a:r>
            <a:r>
              <a:rPr lang="en-US" sz="3600" dirty="0">
                <a:latin typeface="Times New Roman" panose="02020603050405020304" pitchFamily="18" charset="0"/>
                <a:ea typeface="Times New Roman" panose="02020603050405020304" pitchFamily="18" charset="0"/>
              </a:rPr>
              <a:t>However, they are placed under trustees and guardians until the date set by the parents. </a:t>
            </a:r>
            <a:r>
              <a:rPr lang="en-US" sz="3600" baseline="30000" dirty="0">
                <a:latin typeface="Times New Roman" panose="02020603050405020304" pitchFamily="18" charset="0"/>
                <a:ea typeface="Times New Roman" panose="02020603050405020304" pitchFamily="18" charset="0"/>
              </a:rPr>
              <a:t>3 </a:t>
            </a:r>
            <a:r>
              <a:rPr lang="en-US" sz="3600" dirty="0">
                <a:latin typeface="Times New Roman" panose="02020603050405020304" pitchFamily="18" charset="0"/>
                <a:ea typeface="Times New Roman" panose="02020603050405020304" pitchFamily="18" charset="0"/>
              </a:rPr>
              <a:t>In the same way, when we [Jews] were minors, we were also enslaved by </a:t>
            </a:r>
            <a:r>
              <a:rPr lang="en-US" sz="3600" i="1" dirty="0" err="1">
                <a:latin typeface="Times New Roman" panose="02020603050405020304" pitchFamily="18" charset="0"/>
                <a:ea typeface="Times New Roman" panose="02020603050405020304" pitchFamily="18" charset="0"/>
              </a:rPr>
              <a:t>stoichia</a:t>
            </a:r>
            <a:r>
              <a:rPr lang="en-US" sz="3600" dirty="0">
                <a:latin typeface="Times New Roman" panose="02020603050405020304" pitchFamily="18" charset="0"/>
                <a:ea typeface="Times New Roman" panose="02020603050405020304" pitchFamily="18" charset="0"/>
              </a:rPr>
              <a:t> [this world’s system]. </a:t>
            </a:r>
          </a:p>
        </p:txBody>
      </p:sp>
    </p:spTree>
    <p:extLst>
      <p:ext uri="{BB962C8B-B14F-4D97-AF65-F5344CB8AC3E}">
        <p14:creationId xmlns:p14="http://schemas.microsoft.com/office/powerpoint/2010/main" val="112535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621024" y="73152"/>
            <a:ext cx="5522976" cy="758952"/>
          </a:xfrm>
        </p:spPr>
        <p:txBody>
          <a:bodyPr>
            <a:normAutofit/>
          </a:bodyPr>
          <a:lstStyle/>
          <a:p>
            <a:pPr algn="ctr"/>
            <a:r>
              <a:rPr lang="en-US" sz="4800" dirty="0">
                <a:latin typeface="Times New Roman" panose="02020603050405020304" pitchFamily="18" charset="0"/>
                <a:cs typeface="Times New Roman" panose="02020603050405020304" pitchFamily="18" charset="0"/>
              </a:rPr>
              <a:t>G</a:t>
            </a:r>
            <a:r>
              <a:rPr lang="en-US" sz="4800" cap="none" dirty="0">
                <a:latin typeface="Times New Roman" panose="02020603050405020304" pitchFamily="18" charset="0"/>
                <a:cs typeface="Times New Roman" panose="02020603050405020304" pitchFamily="18" charset="0"/>
              </a:rPr>
              <a:t>alatians</a:t>
            </a:r>
            <a:r>
              <a:rPr lang="en-US" sz="4800" dirty="0">
                <a:latin typeface="Times New Roman" panose="02020603050405020304" pitchFamily="18" charset="0"/>
                <a:cs typeface="Times New Roman" panose="02020603050405020304" pitchFamily="18" charset="0"/>
              </a:rPr>
              <a:t> 4:1-11</a:t>
            </a:r>
          </a:p>
        </p:txBody>
      </p:sp>
      <p:sp>
        <p:nvSpPr>
          <p:cNvPr id="2" name="Rectangle 1"/>
          <p:cNvSpPr/>
          <p:nvPr/>
        </p:nvSpPr>
        <p:spPr>
          <a:xfrm>
            <a:off x="146304" y="1120676"/>
            <a:ext cx="8842248" cy="4524315"/>
          </a:xfrm>
          <a:prstGeom prst="rect">
            <a:avLst/>
          </a:prstGeom>
        </p:spPr>
        <p:txBody>
          <a:bodyPr wrap="square">
            <a:spAutoFit/>
          </a:bodyPr>
          <a:lstStyle/>
          <a:p>
            <a:pPr marR="0">
              <a:spcBef>
                <a:spcPts val="0"/>
              </a:spcBef>
              <a:spcAft>
                <a:spcPts val="0"/>
              </a:spcAft>
            </a:pPr>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4 </a:t>
            </a:r>
            <a:r>
              <a:rPr lang="en-US" sz="3600" dirty="0">
                <a:latin typeface="Times New Roman" panose="02020603050405020304" pitchFamily="18" charset="0"/>
                <a:ea typeface="Times New Roman" panose="02020603050405020304" pitchFamily="18" charset="0"/>
              </a:rPr>
              <a:t>But when the fulfillment of the time came, God sent His Son, born through a woman, and born under the Law. </a:t>
            </a:r>
            <a:r>
              <a:rPr lang="en-US" sz="3600" baseline="30000" dirty="0">
                <a:latin typeface="Times New Roman" panose="02020603050405020304" pitchFamily="18" charset="0"/>
                <a:ea typeface="Times New Roman" panose="02020603050405020304" pitchFamily="18" charset="0"/>
              </a:rPr>
              <a:t>5 </a:t>
            </a:r>
            <a:r>
              <a:rPr lang="en-US" sz="3600" dirty="0">
                <a:latin typeface="Times New Roman" panose="02020603050405020304" pitchFamily="18" charset="0"/>
                <a:ea typeface="Times New Roman" panose="02020603050405020304" pitchFamily="18" charset="0"/>
              </a:rPr>
              <a:t>This was so He could redeem those under the Law [Jews] so that we could be adopted. </a:t>
            </a:r>
            <a:r>
              <a:rPr lang="en-US" sz="3600" baseline="30000" dirty="0">
                <a:latin typeface="Times New Roman" panose="02020603050405020304" pitchFamily="18" charset="0"/>
                <a:ea typeface="Times New Roman" panose="02020603050405020304" pitchFamily="18" charset="0"/>
              </a:rPr>
              <a:t>6 </a:t>
            </a:r>
            <a:r>
              <a:rPr lang="en-US" sz="3600" dirty="0">
                <a:latin typeface="Times New Roman" panose="02020603050405020304" pitchFamily="18" charset="0"/>
                <a:ea typeface="Times New Roman" panose="02020603050405020304" pitchFamily="18" charset="0"/>
              </a:rPr>
              <a:t>Because you [Christians] are sons and daughters, God sent the Spirit of His Son into our [Christians’] hearts, crying, “Abba, Father!”</a:t>
            </a:r>
          </a:p>
        </p:txBody>
      </p:sp>
    </p:spTree>
    <p:extLst>
      <p:ext uri="{BB962C8B-B14F-4D97-AF65-F5344CB8AC3E}">
        <p14:creationId xmlns:p14="http://schemas.microsoft.com/office/powerpoint/2010/main" val="265888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621024" y="73152"/>
            <a:ext cx="5522976" cy="758952"/>
          </a:xfrm>
        </p:spPr>
        <p:txBody>
          <a:bodyPr>
            <a:normAutofit/>
          </a:bodyPr>
          <a:lstStyle/>
          <a:p>
            <a:pPr algn="ctr"/>
            <a:r>
              <a:rPr lang="en-US" sz="4800" dirty="0">
                <a:latin typeface="Times New Roman" panose="02020603050405020304" pitchFamily="18" charset="0"/>
                <a:cs typeface="Times New Roman" panose="02020603050405020304" pitchFamily="18" charset="0"/>
              </a:rPr>
              <a:t>G</a:t>
            </a:r>
            <a:r>
              <a:rPr lang="en-US" sz="4800" cap="none" dirty="0">
                <a:latin typeface="Times New Roman" panose="02020603050405020304" pitchFamily="18" charset="0"/>
                <a:cs typeface="Times New Roman" panose="02020603050405020304" pitchFamily="18" charset="0"/>
              </a:rPr>
              <a:t>alatians</a:t>
            </a:r>
            <a:r>
              <a:rPr lang="en-US" sz="4800" dirty="0">
                <a:latin typeface="Times New Roman" panose="02020603050405020304" pitchFamily="18" charset="0"/>
                <a:cs typeface="Times New Roman" panose="02020603050405020304" pitchFamily="18" charset="0"/>
              </a:rPr>
              <a:t> 4:1-11</a:t>
            </a:r>
          </a:p>
        </p:txBody>
      </p:sp>
      <p:sp>
        <p:nvSpPr>
          <p:cNvPr id="2" name="Rectangle 1"/>
          <p:cNvSpPr/>
          <p:nvPr/>
        </p:nvSpPr>
        <p:spPr>
          <a:xfrm>
            <a:off x="146304" y="1120676"/>
            <a:ext cx="8842248" cy="5509200"/>
          </a:xfrm>
          <a:prstGeom prst="rect">
            <a:avLst/>
          </a:prstGeom>
        </p:spPr>
        <p:txBody>
          <a:bodyPr wrap="square">
            <a:spAutoFit/>
          </a:bodyPr>
          <a:lstStyle/>
          <a:p>
            <a:pPr marR="0">
              <a:spcBef>
                <a:spcPts val="0"/>
              </a:spcBef>
              <a:spcAft>
                <a:spcPts val="0"/>
              </a:spcAft>
            </a:pPr>
            <a:r>
              <a:rPr lang="en-US" sz="32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7 </a:t>
            </a:r>
            <a:r>
              <a:rPr lang="en-US" sz="3200" dirty="0">
                <a:latin typeface="Times New Roman" panose="02020603050405020304" pitchFamily="18" charset="0"/>
                <a:ea typeface="Times New Roman" panose="02020603050405020304" pitchFamily="18" charset="0"/>
              </a:rPr>
              <a:t>Therefore, you are no longer a slave but a son or daughter, and if you are His child, then you are also an heir through God. </a:t>
            </a:r>
            <a:r>
              <a:rPr lang="en-US" sz="3200" baseline="30000" dirty="0">
                <a:latin typeface="Times New Roman" panose="02020603050405020304" pitchFamily="18" charset="0"/>
                <a:ea typeface="Times New Roman" panose="02020603050405020304" pitchFamily="18" charset="0"/>
              </a:rPr>
              <a:t>8 </a:t>
            </a:r>
            <a:r>
              <a:rPr lang="en-US" sz="3200" dirty="0">
                <a:latin typeface="Times New Roman" panose="02020603050405020304" pitchFamily="18" charset="0"/>
                <a:ea typeface="Times New Roman" panose="02020603050405020304" pitchFamily="18" charset="0"/>
              </a:rPr>
              <a:t>At the time, when you didn’t know God, you were enslaved by </a:t>
            </a:r>
            <a:r>
              <a:rPr lang="en-US" sz="3200" dirty="0" err="1">
                <a:latin typeface="Times New Roman" panose="02020603050405020304" pitchFamily="18" charset="0"/>
                <a:ea typeface="Times New Roman" panose="02020603050405020304" pitchFamily="18" charset="0"/>
              </a:rPr>
              <a:t>stoichia</a:t>
            </a:r>
            <a:r>
              <a:rPr lang="en-US" sz="3200" dirty="0">
                <a:latin typeface="Times New Roman" panose="02020603050405020304" pitchFamily="18" charset="0"/>
                <a:ea typeface="Times New Roman" panose="02020603050405020304" pitchFamily="18" charset="0"/>
              </a:rPr>
              <a:t> [things that aren’t gods by nature]. </a:t>
            </a:r>
            <a:r>
              <a:rPr lang="en-US" sz="3200" baseline="30000" dirty="0">
                <a:latin typeface="Times New Roman" panose="02020603050405020304" pitchFamily="18" charset="0"/>
                <a:ea typeface="Times New Roman" panose="02020603050405020304" pitchFamily="18" charset="0"/>
              </a:rPr>
              <a:t>9 </a:t>
            </a:r>
            <a:r>
              <a:rPr lang="en-US" sz="3200" dirty="0">
                <a:latin typeface="Times New Roman" panose="02020603050405020304" pitchFamily="18" charset="0"/>
                <a:ea typeface="Times New Roman" panose="02020603050405020304" pitchFamily="18" charset="0"/>
              </a:rPr>
              <a:t>But now, after knowing God (or rather, being known by God), how can you turn back again to the weak and worthless world system? Do you want to be slaves to it again? </a:t>
            </a:r>
            <a:r>
              <a:rPr lang="en-US" sz="3200" baseline="30000" dirty="0">
                <a:latin typeface="Times New Roman" panose="02020603050405020304" pitchFamily="18" charset="0"/>
                <a:ea typeface="Times New Roman" panose="02020603050405020304" pitchFamily="18" charset="0"/>
              </a:rPr>
              <a:t>10 </a:t>
            </a:r>
            <a:r>
              <a:rPr lang="en-US" sz="3200" dirty="0">
                <a:latin typeface="Times New Roman" panose="02020603050405020304" pitchFamily="18" charset="0"/>
                <a:ea typeface="Times New Roman" panose="02020603050405020304" pitchFamily="18" charset="0"/>
              </a:rPr>
              <a:t>You observe religious days and months and seasons and years.</a:t>
            </a:r>
            <a:r>
              <a:rPr lang="en-US" sz="3200" baseline="30000" dirty="0">
                <a:latin typeface="Times New Roman" panose="02020603050405020304" pitchFamily="18" charset="0"/>
                <a:ea typeface="Times New Roman" panose="02020603050405020304" pitchFamily="18" charset="0"/>
              </a:rPr>
              <a:t> 11 </a:t>
            </a:r>
            <a:r>
              <a:rPr lang="en-US" sz="3200" dirty="0">
                <a:latin typeface="Times New Roman" panose="02020603050405020304" pitchFamily="18" charset="0"/>
                <a:ea typeface="Times New Roman" panose="02020603050405020304" pitchFamily="18" charset="0"/>
              </a:rPr>
              <a:t>I’m afraid for you! Perhaps my hard work for you has been for nothing.</a:t>
            </a:r>
          </a:p>
        </p:txBody>
      </p:sp>
    </p:spTree>
    <p:extLst>
      <p:ext uri="{BB962C8B-B14F-4D97-AF65-F5344CB8AC3E}">
        <p14:creationId xmlns:p14="http://schemas.microsoft.com/office/powerpoint/2010/main" val="344572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wapmeetdave.com/Bible/Galatians/Galatians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564" y="655129"/>
            <a:ext cx="4690872" cy="466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3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humbs.dreamstime.com/b/schizophrenia-hearing-voices-schizophrenic-person-may-hear-other-people-do-not-hear-get-paranoid-53504597.jpg"/>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480084" y="149352"/>
            <a:ext cx="6183831" cy="55290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281552" y="2785384"/>
            <a:ext cx="1976247" cy="421599"/>
          </a:xfrm>
          <a:prstGeom prst="rect">
            <a:avLst/>
          </a:prstGeom>
        </p:spPr>
      </p:pic>
      <p:pic>
        <p:nvPicPr>
          <p:cNvPr id="5" name="Picture 4"/>
          <p:cNvPicPr>
            <a:picLocks noChangeAspect="1"/>
          </p:cNvPicPr>
          <p:nvPr/>
        </p:nvPicPr>
        <p:blipFill rotWithShape="1">
          <a:blip r:embed="rId3"/>
          <a:srcRect l="62213" b="36148"/>
          <a:stretch/>
        </p:blipFill>
        <p:spPr>
          <a:xfrm rot="2979891">
            <a:off x="4897053" y="2770078"/>
            <a:ext cx="611859" cy="290625"/>
          </a:xfrm>
          <a:prstGeom prst="ellipse">
            <a:avLst/>
          </a:prstGeom>
        </p:spPr>
      </p:pic>
      <p:pic>
        <p:nvPicPr>
          <p:cNvPr id="3" name="Picture 2"/>
          <p:cNvPicPr>
            <a:picLocks noChangeAspect="1"/>
          </p:cNvPicPr>
          <p:nvPr/>
        </p:nvPicPr>
        <p:blipFill>
          <a:blip r:embed="rId4"/>
          <a:stretch>
            <a:fillRect/>
          </a:stretch>
        </p:blipFill>
        <p:spPr>
          <a:xfrm>
            <a:off x="5511766" y="2697480"/>
            <a:ext cx="238125" cy="451103"/>
          </a:xfrm>
          <a:prstGeom prst="rect">
            <a:avLst/>
          </a:prstGeom>
        </p:spPr>
      </p:pic>
    </p:spTree>
    <p:extLst>
      <p:ext uri="{BB962C8B-B14F-4D97-AF65-F5344CB8AC3E}">
        <p14:creationId xmlns:p14="http://schemas.microsoft.com/office/powerpoint/2010/main" val="290161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04188" y="667512"/>
            <a:ext cx="6135623" cy="5239512"/>
            <a:chOff x="2167127" y="1766127"/>
            <a:chExt cx="4553713" cy="3857434"/>
          </a:xfrm>
        </p:grpSpPr>
        <p:pic>
          <p:nvPicPr>
            <p:cNvPr id="614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5622" r="4174" b="8391"/>
            <a:stretch/>
          </p:blipFill>
          <p:spPr bwMode="auto">
            <a:xfrm>
              <a:off x="2167127" y="2543367"/>
              <a:ext cx="4553713" cy="3080194"/>
            </a:xfrm>
            <a:prstGeom prst="snip2SameRect">
              <a:avLst>
                <a:gd name="adj1" fmla="val 50000"/>
                <a:gd name="adj2" fmla="val 0"/>
              </a:avLst>
            </a:prstGeom>
            <a:noFill/>
            <a:extLst>
              <a:ext uri="{909E8E84-426E-40DD-AFC4-6F175D3DCCD1}">
                <a14:hiddenFill xmlns:a14="http://schemas.microsoft.com/office/drawing/2010/main">
                  <a:solidFill>
                    <a:srgbClr val="FFFFFF"/>
                  </a:solidFill>
                </a14:hiddenFill>
              </a:ext>
            </a:extLst>
          </p:spPr>
        </p:pic>
        <p:sp>
          <p:nvSpPr>
            <p:cNvPr id="4" name="Cross 3"/>
            <p:cNvSpPr/>
            <p:nvPr/>
          </p:nvSpPr>
          <p:spPr>
            <a:xfrm>
              <a:off x="4069079" y="1766127"/>
              <a:ext cx="749808" cy="777240"/>
            </a:xfrm>
            <a:prstGeom prst="plus">
              <a:avLst>
                <a:gd name="adj" fmla="val 323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142232" y="4709160"/>
            <a:ext cx="841248" cy="11978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33052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453</TotalTime>
  <Words>41</Words>
  <Application>Microsoft Office PowerPoint</Application>
  <PresentationFormat>On-screen Show (4:3)</PresentationFormat>
  <Paragraphs>11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Century Gothic</vt:lpstr>
      <vt:lpstr>Times New Roman</vt:lpstr>
      <vt:lpstr>Webdings</vt:lpstr>
      <vt:lpstr>Wingdings</vt:lpstr>
      <vt:lpstr>Vapor Trail</vt:lpstr>
      <vt:lpstr>O Foolish Christians</vt:lpstr>
      <vt:lpstr>PowerPoint Presentation</vt:lpstr>
      <vt:lpstr>PowerPoint Presentation</vt:lpstr>
      <vt:lpstr>Galatians 4:1-11</vt:lpstr>
      <vt:lpstr>Galatians 4:1-11</vt:lpstr>
      <vt:lpstr>Galatians 4:1-11</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Mary Weaver</cp:lastModifiedBy>
  <cp:revision>20</cp:revision>
  <dcterms:created xsi:type="dcterms:W3CDTF">2018-06-23T16:12:07Z</dcterms:created>
  <dcterms:modified xsi:type="dcterms:W3CDTF">2018-07-10T15:14:30Z</dcterms:modified>
</cp:coreProperties>
</file>